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40" r:id="rId2"/>
    <p:sldId id="356" r:id="rId3"/>
    <p:sldId id="344" r:id="rId4"/>
    <p:sldId id="347" r:id="rId5"/>
    <p:sldId id="346" r:id="rId6"/>
    <p:sldId id="360" r:id="rId7"/>
    <p:sldId id="367" r:id="rId8"/>
    <p:sldId id="362" r:id="rId9"/>
    <p:sldId id="363" r:id="rId10"/>
    <p:sldId id="368" r:id="rId11"/>
    <p:sldId id="3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/>
    <p:restoredTop sz="94648"/>
  </p:normalViewPr>
  <p:slideViewPr>
    <p:cSldViewPr snapToGrid="0">
      <p:cViewPr varScale="1">
        <p:scale>
          <a:sx n="112" d="100"/>
          <a:sy n="112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BEA4-0CCE-5B41-A9DC-63751283463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A4E-83AF-8F43-BA26-933044DA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BEA4-0CCE-5B41-A9DC-63751283463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A4E-83AF-8F43-BA26-933044DA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0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BEA4-0CCE-5B41-A9DC-63751283463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A4E-83AF-8F43-BA26-933044DA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1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BEA4-0CCE-5B41-A9DC-63751283463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A4E-83AF-8F43-BA26-933044DA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9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BEA4-0CCE-5B41-A9DC-63751283463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A4E-83AF-8F43-BA26-933044DA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3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BEA4-0CCE-5B41-A9DC-63751283463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A4E-83AF-8F43-BA26-933044DA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BEA4-0CCE-5B41-A9DC-63751283463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A4E-83AF-8F43-BA26-933044DA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5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BEA4-0CCE-5B41-A9DC-63751283463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A4E-83AF-8F43-BA26-933044DA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6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BEA4-0CCE-5B41-A9DC-63751283463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A4E-83AF-8F43-BA26-933044DA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9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BEA4-0CCE-5B41-A9DC-63751283463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A4E-83AF-8F43-BA26-933044DA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BEA4-0CCE-5B41-A9DC-63751283463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A4E-83AF-8F43-BA26-933044DA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8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80BEA4-0CCE-5B41-A9DC-63751283463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CAAA4E-83AF-8F43-BA26-933044DA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2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github.com/npetraco/709/blob/main/R/script_bucket/qqplot_ecdf_compare.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npetraco/709/blob/main/R/script_bucket/normal_ex1.R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npetraco/709/blob/main/R/script_bucket/normal_ex2.R" TargetMode="External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npetraco/709/blob/main/R/script_bucket/normal_ex2.R" TargetMode="External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petraco/709/blob/main/R/script_bucket/lognormal_ex.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npetraco/709/blob/main/R/script_bucket/hypergeom_ex1.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npetraco/709/blob/main/R/script_bucket/qqplot_ex.R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341474"/>
            <a:ext cx="7921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b="1" dirty="0" err="1">
                <a:latin typeface="Courier"/>
                <a:cs typeface="Courier"/>
              </a:rPr>
              <a:t>dnorm</a:t>
            </a:r>
            <a:r>
              <a:rPr lang="en-US" dirty="0">
                <a:latin typeface="Times New Roman"/>
                <a:cs typeface="Times New Roman"/>
              </a:rPr>
              <a:t> “d-function” in R is the density (mass) of the distribution (</a:t>
            </a:r>
            <a:r>
              <a:rPr lang="en-US" b="1" dirty="0">
                <a:latin typeface="Times New Roman"/>
                <a:cs typeface="Times New Roman"/>
              </a:rPr>
              <a:t>PDF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err="1">
                <a:latin typeface="Courier"/>
                <a:cs typeface="Courier"/>
              </a:rPr>
              <a:t>pnorm</a:t>
            </a:r>
            <a:r>
              <a:rPr lang="en-US" dirty="0">
                <a:latin typeface="Times New Roman"/>
                <a:cs typeface="Times New Roman"/>
              </a:rPr>
              <a:t> “p-function” in R is the CDFs of the distribution (</a:t>
            </a:r>
            <a:r>
              <a:rPr lang="en-US" b="1" dirty="0">
                <a:latin typeface="Times New Roman"/>
                <a:cs typeface="Times New Roman"/>
              </a:rPr>
              <a:t>CDF</a:t>
            </a:r>
            <a:r>
              <a:rPr lang="en-US" dirty="0">
                <a:latin typeface="Times New Roman"/>
                <a:cs typeface="Times New Roman"/>
              </a:rPr>
              <a:t>)</a:t>
            </a:r>
            <a:endParaRPr lang="en-US" b="1" dirty="0">
              <a:latin typeface="Courier"/>
              <a:cs typeface="Courier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 err="1">
                <a:latin typeface="Courier"/>
                <a:cs typeface="Courier"/>
              </a:rPr>
              <a:t>qnorm</a:t>
            </a:r>
            <a:r>
              <a:rPr lang="en-US" dirty="0">
                <a:latin typeface="Times New Roman"/>
                <a:cs typeface="Times New Roman"/>
              </a:rPr>
              <a:t> “q-function” in R give the </a:t>
            </a:r>
            <a:r>
              <a:rPr lang="en-US" dirty="0" err="1">
                <a:latin typeface="Times New Roman"/>
                <a:cs typeface="Times New Roman"/>
              </a:rPr>
              <a:t>quantiles</a:t>
            </a:r>
            <a:r>
              <a:rPr lang="en-US" dirty="0">
                <a:latin typeface="Times New Roman"/>
                <a:cs typeface="Times New Roman"/>
              </a:rPr>
              <a:t> of the distribution (x-values) for a given cumulative probability (p-value)</a:t>
            </a:r>
            <a:endParaRPr lang="en-US" b="1" dirty="0">
              <a:latin typeface="Courier"/>
              <a:cs typeface="Courier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 err="1">
                <a:latin typeface="Courier"/>
                <a:cs typeface="Courier"/>
              </a:rPr>
              <a:t>rnorm</a:t>
            </a:r>
            <a:r>
              <a:rPr lang="en-US" dirty="0">
                <a:latin typeface="Times New Roman"/>
                <a:cs typeface="Times New Roman"/>
              </a:rPr>
              <a:t> “r-functions” in R gives a random sample from the distribution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6351" y="2835415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*</a:t>
            </a:r>
            <a:r>
              <a:rPr lang="en-US" b="1" u="sng" dirty="0">
                <a:latin typeface="Times New Roman"/>
                <a:cs typeface="Times New Roman"/>
              </a:rPr>
              <a:t>NOTE</a:t>
            </a:r>
            <a:r>
              <a:rPr lang="en-US" dirty="0">
                <a:latin typeface="Times New Roman"/>
                <a:cs typeface="Times New Roman"/>
              </a:rPr>
              <a:t>: “p-functions” and “q-functions” are inverses of each other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534" y="1215271"/>
            <a:ext cx="7514429" cy="1989476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R Commands for PDFs and CDFs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068"/>
          <a:stretch/>
        </p:blipFill>
        <p:spPr>
          <a:xfrm>
            <a:off x="3930791" y="3355647"/>
            <a:ext cx="4593122" cy="348977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189017" y="3646702"/>
            <a:ext cx="38100" cy="2714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06414" y="631657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47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6006414" y="4149694"/>
            <a:ext cx="182603" cy="1886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ChangeAspect="1"/>
          </p:cNvCxnSpPr>
          <p:nvPr/>
        </p:nvCxnSpPr>
        <p:spPr>
          <a:xfrm flipH="1" flipV="1">
            <a:off x="5857060" y="4654192"/>
            <a:ext cx="350787" cy="362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Aspect="1"/>
          </p:cNvCxnSpPr>
          <p:nvPr/>
        </p:nvCxnSpPr>
        <p:spPr>
          <a:xfrm flipH="1" flipV="1">
            <a:off x="5695132" y="5183839"/>
            <a:ext cx="527821" cy="545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 flipH="1" flipV="1">
            <a:off x="5520633" y="5663188"/>
            <a:ext cx="669451" cy="691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ChangeAspect="1"/>
          </p:cNvCxnSpPr>
          <p:nvPr/>
        </p:nvCxnSpPr>
        <p:spPr>
          <a:xfrm flipH="1" flipV="1">
            <a:off x="5232719" y="6094261"/>
            <a:ext cx="253409" cy="261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ChangeAspect="1"/>
          </p:cNvCxnSpPr>
          <p:nvPr/>
        </p:nvCxnSpPr>
        <p:spPr>
          <a:xfrm flipH="1" flipV="1">
            <a:off x="4700306" y="6234840"/>
            <a:ext cx="118588" cy="1224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82057" y="4665279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0.42</a:t>
            </a:r>
          </a:p>
        </p:txBody>
      </p:sp>
      <p:sp>
        <p:nvSpPr>
          <p:cNvPr id="23" name="Curved Down Arrow 22"/>
          <p:cNvSpPr/>
          <p:nvPr/>
        </p:nvSpPr>
        <p:spPr>
          <a:xfrm rot="1359534">
            <a:off x="4960319" y="4727521"/>
            <a:ext cx="1120627" cy="20059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022" y="4474648"/>
            <a:ext cx="34607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Courier"/>
                <a:cs typeface="Courier"/>
              </a:rPr>
              <a:t>pnorm</a:t>
            </a:r>
            <a:r>
              <a:rPr lang="en-US" sz="1600" b="1" dirty="0">
                <a:latin typeface="Courier"/>
                <a:cs typeface="Courier"/>
              </a:rPr>
              <a:t>(q=</a:t>
            </a:r>
            <a:r>
              <a:rPr lang="en-US" sz="1600" dirty="0">
                <a:latin typeface="Times New Roman"/>
                <a:cs typeface="Times New Roman"/>
              </a:rPr>
              <a:t>47</a:t>
            </a:r>
            <a:r>
              <a:rPr lang="en-US" sz="1600" b="1" dirty="0">
                <a:latin typeface="Courier"/>
                <a:cs typeface="Courier"/>
              </a:rPr>
              <a:t>,mean=50,sd=10)</a:t>
            </a:r>
            <a:r>
              <a:rPr lang="en-US" sz="1600" dirty="0"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67662" y="4449744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0.42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559" y="6345424"/>
            <a:ext cx="3493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Courier"/>
                <a:cs typeface="Courier"/>
              </a:rPr>
              <a:t>qnorm</a:t>
            </a:r>
            <a:r>
              <a:rPr lang="en-US" sz="1600" b="1" dirty="0">
                <a:latin typeface="Courier"/>
                <a:cs typeface="Courier"/>
              </a:rPr>
              <a:t>(p=</a:t>
            </a:r>
            <a:r>
              <a:rPr lang="en-US" sz="1600" dirty="0">
                <a:latin typeface="Times New Roman"/>
                <a:cs typeface="Times New Roman"/>
              </a:rPr>
              <a:t>0.42</a:t>
            </a:r>
            <a:r>
              <a:rPr lang="en-US" sz="1600" b="1" dirty="0">
                <a:latin typeface="Courier"/>
                <a:cs typeface="Courier"/>
              </a:rPr>
              <a:t>,mean=50,sd=10)</a:t>
            </a:r>
            <a:r>
              <a:rPr lang="en-US" sz="1600" dirty="0"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82709" y="63205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47</a:t>
            </a:r>
          </a:p>
        </p:txBody>
      </p:sp>
      <p:sp>
        <p:nvSpPr>
          <p:cNvPr id="29" name="Up-Down Arrow 28"/>
          <p:cNvSpPr/>
          <p:nvPr/>
        </p:nvSpPr>
        <p:spPr>
          <a:xfrm>
            <a:off x="3473877" y="4819076"/>
            <a:ext cx="186771" cy="154237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89008" y="6065186"/>
            <a:ext cx="1505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“input quantity”</a:t>
            </a:r>
          </a:p>
        </p:txBody>
      </p:sp>
    </p:spTree>
    <p:extLst>
      <p:ext uri="{BB962C8B-B14F-4D97-AF65-F5344CB8AC3E}">
        <p14:creationId xmlns:p14="http://schemas.microsoft.com/office/powerpoint/2010/main" val="88822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3" grpId="0" animBg="1"/>
      <p:bldP spid="24" grpId="0"/>
      <p:bldP spid="26" grpId="0"/>
      <p:bldP spid="27" grpId="0"/>
      <p:bldP spid="28" grpId="0"/>
      <p:bldP spid="29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B787007-B2B7-69F3-6670-8B27E8D20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D5EF5B-7732-6E47-2195-8DE319F3B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12D8CF-FBC8-52DA-35F0-91AC64587FC1}"/>
              </a:ext>
            </a:extLst>
          </p:cNvPr>
          <p:cNvSpPr/>
          <p:nvPr/>
        </p:nvSpPr>
        <p:spPr>
          <a:xfrm>
            <a:off x="23586" y="12621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Consider the shotgun pellet spread (</a:t>
            </a:r>
            <a:r>
              <a:rPr lang="en-US" sz="2400" dirty="0" err="1">
                <a:latin typeface="Times New Roman"/>
                <a:cs typeface="Times New Roman"/>
              </a:rPr>
              <a:t>sqrt.area</a:t>
            </a:r>
            <a:r>
              <a:rPr lang="en-US" sz="2400" dirty="0">
                <a:latin typeface="Times New Roman"/>
                <a:cs typeface="Times New Roman"/>
              </a:rPr>
              <a:t>) vs. distance data in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sgr.tsim</a:t>
            </a:r>
            <a:r>
              <a:rPr lang="en-US" sz="2400" dirty="0">
                <a:latin typeface="Times New Roman"/>
                <a:cs typeface="Times New Roman"/>
              </a:rPr>
              <a:t> of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frequtils</a:t>
            </a:r>
            <a:r>
              <a:rPr lang="en-US" sz="2400" dirty="0">
                <a:latin typeface="Times New Roman"/>
                <a:cs typeface="Times New Roman"/>
              </a:rPr>
              <a:t>: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E4F4DA-10B3-5CC5-40B3-3EA4F492697E}"/>
              </a:ext>
            </a:extLst>
          </p:cNvPr>
          <p:cNvSpPr/>
          <p:nvPr/>
        </p:nvSpPr>
        <p:spPr>
          <a:xfrm>
            <a:off x="370500" y="2586573"/>
            <a:ext cx="84501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eriod"/>
            </a:pPr>
            <a:r>
              <a:rPr lang="en-US" sz="2200" dirty="0">
                <a:latin typeface="Times New Roman"/>
                <a:cs typeface="Times New Roman"/>
              </a:rPr>
              <a:t>Plot the PMFs of the pellet spread at 10ft for the Stevens and Remington guns.</a:t>
            </a:r>
          </a:p>
          <a:p>
            <a:pPr marL="457200" indent="-457200">
              <a:buAutoNum type="alphaLcPeriod"/>
            </a:pPr>
            <a:r>
              <a:rPr lang="en-US" sz="2200" dirty="0">
                <a:latin typeface="Times New Roman"/>
                <a:cs typeface="Times New Roman"/>
              </a:rPr>
              <a:t>Compare the distributions of the Stevens and Remington datasets at 10ft with a QQ-plot. What are your observations and conclusions about the similarity of the two dataset's distributions?</a:t>
            </a:r>
          </a:p>
          <a:p>
            <a:pPr marL="457200" indent="-457200">
              <a:buAutoNum type="alphaLcPeriod"/>
            </a:pPr>
            <a:r>
              <a:rPr lang="en-US" sz="2200" dirty="0">
                <a:latin typeface="Times New Roman"/>
                <a:cs typeface="Times New Roman"/>
              </a:rPr>
              <a:t>Plot the </a:t>
            </a:r>
            <a:r>
              <a:rPr lang="en-US" sz="2200" dirty="0" err="1">
                <a:latin typeface="Times New Roman"/>
                <a:cs typeface="Times New Roman"/>
              </a:rPr>
              <a:t>eCDFs</a:t>
            </a:r>
            <a:r>
              <a:rPr lang="en-US" sz="2200" dirty="0">
                <a:latin typeface="Times New Roman"/>
                <a:cs typeface="Times New Roman"/>
              </a:rPr>
              <a:t> of the Stevens and Remington datasets at 10ft and overlay them. Do your conclusions change from b.? </a:t>
            </a:r>
          </a:p>
        </p:txBody>
      </p:sp>
    </p:spTree>
    <p:extLst>
      <p:ext uri="{BB962C8B-B14F-4D97-AF65-F5344CB8AC3E}">
        <p14:creationId xmlns:p14="http://schemas.microsoft.com/office/powerpoint/2010/main" val="182719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06B9401-9008-0E48-9BA3-9E0C90A7E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F13366-7309-4E66-6583-5B1FDEEF1ACA}"/>
              </a:ext>
            </a:extLst>
          </p:cNvPr>
          <p:cNvSpPr/>
          <p:nvPr/>
        </p:nvSpPr>
        <p:spPr>
          <a:xfrm>
            <a:off x="345508" y="497736"/>
            <a:ext cx="8452983" cy="6124754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frequtils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data(</a:t>
            </a:r>
            <a:r>
              <a:rPr lang="fr-FR" sz="1400" dirty="0">
                <a:solidFill>
                  <a:schemeClr val="accent6"/>
                </a:solidFill>
                <a:latin typeface="Courier"/>
                <a:cs typeface="Courier"/>
              </a:rPr>
              <a:t>"</a:t>
            </a:r>
            <a:r>
              <a:rPr lang="fr-FR" sz="1400" dirty="0" err="1">
                <a:solidFill>
                  <a:schemeClr val="accent6"/>
                </a:solidFill>
                <a:latin typeface="Courier"/>
                <a:cs typeface="Courier"/>
              </a:rPr>
              <a:t>sgr.tsim</a:t>
            </a:r>
            <a:r>
              <a:rPr lang="fr-FR" sz="1400" dirty="0">
                <a:solidFill>
                  <a:schemeClr val="accent6"/>
                </a:solidFill>
                <a:latin typeface="Courier"/>
                <a:cs typeface="Courier"/>
              </a:rPr>
              <a:t>"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st.idxs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which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sgr.tsim$gun.lbl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==</a:t>
            </a:r>
            <a:r>
              <a:rPr lang="fr-FR" sz="1400" dirty="0">
                <a:solidFill>
                  <a:schemeClr val="accent6"/>
                </a:solidFill>
                <a:latin typeface="Courier"/>
                <a:cs typeface="Courier"/>
              </a:rPr>
              <a:t>"Stevens"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rm.idxs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which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sgr.tsim$gun.lbl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==</a:t>
            </a:r>
            <a:r>
              <a:rPr lang="fr-FR" sz="1400" dirty="0">
                <a:solidFill>
                  <a:schemeClr val="accent6"/>
                </a:solidFill>
                <a:latin typeface="Courier"/>
                <a:cs typeface="Courier"/>
              </a:rPr>
              <a:t>"Remington"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st &lt;-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sgr.tsim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[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st.idxs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, 1] 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X10.ft data Stevens 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rm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sgr.tsim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[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rm.idxs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, 1] 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X10.ft data Remington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Datasets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distributions (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PMFs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hist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(st)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hist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rm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QQ-plot to compare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datasets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distributions: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qqplot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st,rm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, main=</a:t>
            </a:r>
            <a:r>
              <a:rPr lang="fr-FR" sz="1400" dirty="0">
                <a:solidFill>
                  <a:srgbClr val="00B050"/>
                </a:solidFill>
                <a:latin typeface="Courier"/>
                <a:cs typeface="Courier"/>
              </a:rPr>
              <a:t>"QQ-plot st vs. </a:t>
            </a:r>
            <a:r>
              <a:rPr lang="fr-FR" sz="1400" dirty="0" err="1">
                <a:solidFill>
                  <a:srgbClr val="00B050"/>
                </a:solidFill>
                <a:latin typeface="Courier"/>
                <a:cs typeface="Courier"/>
              </a:rPr>
              <a:t>rm</a:t>
            </a:r>
            <a:r>
              <a:rPr lang="fr-FR" sz="14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abline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(a = 0, b = 1)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Data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CDFs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: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Fx.st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ecdf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(st)</a:t>
            </a:r>
          </a:p>
          <a:p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Fx.rm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ecdf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rm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plot(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Fx.st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plot(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Fx.rm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# Overlay to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ecdfs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 compare </a:t>
            </a:r>
            <a:r>
              <a:rPr lang="fr-FR" sz="1400" dirty="0" err="1">
                <a:solidFill>
                  <a:srgbClr val="FFFF00"/>
                </a:solidFill>
                <a:latin typeface="Courier"/>
                <a:cs typeface="Courier"/>
              </a:rPr>
              <a:t>also</a:t>
            </a:r>
            <a:r>
              <a:rPr lang="fr-FR" sz="1400" dirty="0">
                <a:solidFill>
                  <a:srgbClr val="FFFF00"/>
                </a:solidFill>
                <a:latin typeface="Courier"/>
                <a:cs typeface="Courier"/>
              </a:rPr>
              <a:t>: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plot(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Fx.st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xlim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=c(2,4.5))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par(new=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T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plot(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Fx.rm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Courier"/>
                <a:cs typeface="Courier"/>
              </a:rPr>
              <a:t>xlim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=c(2,4.5), col=</a:t>
            </a:r>
            <a:r>
              <a:rPr lang="fr-FR" sz="1400" dirty="0">
                <a:solidFill>
                  <a:schemeClr val="accent6"/>
                </a:solidFill>
                <a:latin typeface="Courier"/>
                <a:cs typeface="Courier"/>
              </a:rPr>
              <a:t>"green"</a:t>
            </a:r>
            <a:r>
              <a:rPr lang="fr-FR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039D6-F459-5AF1-0576-1782E334E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730" y="1960581"/>
            <a:ext cx="1165860" cy="1470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E737EF-0403-DC95-568E-0EE8BF435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620" y="1960581"/>
            <a:ext cx="1165860" cy="1470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B0EE6-4FDC-910F-9CDF-BB835AB97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132" y="3510774"/>
            <a:ext cx="1420848" cy="1420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C04BD2-4C41-F3B8-7A21-9AADDEA51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132" y="5113446"/>
            <a:ext cx="1420849" cy="14208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168E90-A1AA-BFC9-271F-8EDE3F38A44D}"/>
              </a:ext>
            </a:extLst>
          </p:cNvPr>
          <p:cNvSpPr txBox="1"/>
          <p:nvPr/>
        </p:nvSpPr>
        <p:spPr>
          <a:xfrm>
            <a:off x="3170078" y="4604328"/>
            <a:ext cx="265329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qqplot_ecdf_compare.R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5A3DBC6-53AE-6842-73FE-D60224033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F60B261-4EB7-1573-2ABB-BBB7805DD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abstractly worded example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077FB3-5AC4-8527-3275-6D40DAC6DED3}"/>
              </a:ext>
            </a:extLst>
          </p:cNvPr>
          <p:cNvSpPr txBox="1"/>
          <p:nvPr/>
        </p:nvSpPr>
        <p:spPr>
          <a:xfrm>
            <a:off x="262692" y="1487572"/>
            <a:ext cx="51443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standard normal random variate: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729AB-576B-1989-874C-0C7591817BDF}"/>
              </a:ext>
            </a:extLst>
          </p:cNvPr>
          <p:cNvSpPr txBox="1"/>
          <p:nvPr/>
        </p:nvSpPr>
        <p:spPr>
          <a:xfrm>
            <a:off x="262692" y="3352132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Compute: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43AC21-49BA-1748-1AAF-B22827F3F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33" y="2106736"/>
            <a:ext cx="6912430" cy="321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8C933-15AF-906E-3702-52FB29F94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191" y="3281436"/>
            <a:ext cx="1396536" cy="5611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DF97E1-48FC-9772-3175-9148F4D0647A}"/>
              </a:ext>
            </a:extLst>
          </p:cNvPr>
          <p:cNvSpPr txBox="1"/>
          <p:nvPr/>
        </p:nvSpPr>
        <p:spPr>
          <a:xfrm>
            <a:off x="262692" y="4444125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Compute: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36D411-D163-BEF1-3013-28E8B30B4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191" y="5655087"/>
            <a:ext cx="938370" cy="223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7BB957-EC2D-766C-8250-3CC670FC5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939" y="4577973"/>
            <a:ext cx="1841473" cy="2233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51F6C9-F44A-C962-BA55-924FA7E002E8}"/>
              </a:ext>
            </a:extLst>
          </p:cNvPr>
          <p:cNvSpPr txBox="1"/>
          <p:nvPr/>
        </p:nvSpPr>
        <p:spPr>
          <a:xfrm>
            <a:off x="262692" y="5530341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Compute: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56E3EC-4309-B29E-A351-D7947428C639}"/>
              </a:ext>
            </a:extLst>
          </p:cNvPr>
          <p:cNvSpPr txBox="1"/>
          <p:nvPr/>
        </p:nvSpPr>
        <p:spPr>
          <a:xfrm>
            <a:off x="163286" y="6399268"/>
            <a:ext cx="88745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would the code change for a uniform random variate between -4 and 4?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067D6F-A355-3F92-8021-9717CC23F289}"/>
              </a:ext>
            </a:extLst>
          </p:cNvPr>
          <p:cNvSpPr/>
          <p:nvPr/>
        </p:nvSpPr>
        <p:spPr>
          <a:xfrm>
            <a:off x="4125686" y="2694609"/>
            <a:ext cx="4561114" cy="2062103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# a. </a:t>
            </a:r>
            <a:r>
              <a:rPr lang="en-US" sz="1600" dirty="0" err="1">
                <a:solidFill>
                  <a:srgbClr val="FFFF00"/>
                </a:solidFill>
                <a:latin typeface="Courier"/>
                <a:cs typeface="Courier"/>
              </a:rPr>
              <a:t>Pr</a:t>
            </a:r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(-1.96 &lt; Z &lt; 1.96):</a:t>
            </a:r>
          </a:p>
          <a:p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pnorm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(1.96) -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pnorm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(-1.96)</a:t>
            </a: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# b. </a:t>
            </a:r>
            <a:r>
              <a:rPr lang="en-US" sz="1600" dirty="0" err="1">
                <a:solidFill>
                  <a:srgbClr val="FFFF00"/>
                </a:solidFill>
                <a:latin typeface="Courier"/>
                <a:cs typeface="Courier"/>
              </a:rPr>
              <a:t>Pr</a:t>
            </a:r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(-2.4 &lt; Z &lt; 3.5):</a:t>
            </a:r>
          </a:p>
          <a:p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pnorm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(3.5) -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pnorm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(-2.4)</a:t>
            </a: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# c. </a:t>
            </a:r>
            <a:r>
              <a:rPr lang="en-US" sz="1600" dirty="0" err="1">
                <a:solidFill>
                  <a:srgbClr val="FFFF00"/>
                </a:solidFill>
                <a:latin typeface="Courier"/>
                <a:cs typeface="Courier"/>
              </a:rPr>
              <a:t>Pr</a:t>
            </a:r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(Z &gt; 0.5) = 1 – </a:t>
            </a:r>
            <a:r>
              <a:rPr lang="en-US" sz="1600" dirty="0" err="1">
                <a:solidFill>
                  <a:srgbClr val="FFFF00"/>
                </a:solidFill>
                <a:latin typeface="Courier"/>
                <a:cs typeface="Courier"/>
              </a:rPr>
              <a:t>Pr</a:t>
            </a:r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(Z &lt; 0.5):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1 -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pnorm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(0.5)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79D9DB-7ADE-FFA6-E971-85FA1EE449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6454" y="4955431"/>
            <a:ext cx="2467631" cy="13858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E181F8-3A11-7A0E-637B-CCD05BBDFBDF}"/>
              </a:ext>
            </a:extLst>
          </p:cNvPr>
          <p:cNvSpPr txBox="1"/>
          <p:nvPr/>
        </p:nvSpPr>
        <p:spPr>
          <a:xfrm>
            <a:off x="7627060" y="4715502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normal_ex1.R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quantiles/percentiles by integration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4188" y="1345582"/>
            <a:ext cx="747393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A sample of methamphetamine in blood certified reference material (CRM) is obtained as a standard for calibration of methodology in a </a:t>
            </a:r>
            <a:r>
              <a:rPr lang="en-US" sz="2400" dirty="0" err="1">
                <a:latin typeface="Times New Roman"/>
                <a:cs typeface="Times New Roman"/>
              </a:rPr>
              <a:t>tox</a:t>
            </a:r>
            <a:r>
              <a:rPr lang="en-US" sz="2400" dirty="0">
                <a:latin typeface="Times New Roman"/>
                <a:cs typeface="Times New Roman"/>
              </a:rPr>
              <a:t> lab.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100" y="2703040"/>
            <a:ext cx="747393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The concentration of the CRM is certified to follow a normal distribution with mean concentration of 50 </a:t>
            </a:r>
            <a:r>
              <a:rPr lang="en-US" sz="2400" dirty="0" err="1">
                <a:latin typeface="Times New Roman"/>
                <a:cs typeface="Times New Roman"/>
              </a:rPr>
              <a:t>ng</a:t>
            </a:r>
            <a:r>
              <a:rPr lang="en-US" sz="2400" dirty="0">
                <a:latin typeface="Times New Roman"/>
                <a:cs typeface="Times New Roman"/>
              </a:rPr>
              <a:t>/mL and standard deviation of 10 </a:t>
            </a:r>
            <a:r>
              <a:rPr lang="en-US" sz="2400" dirty="0" err="1">
                <a:latin typeface="Times New Roman"/>
                <a:cs typeface="Times New Roman"/>
              </a:rPr>
              <a:t>ng</a:t>
            </a:r>
            <a:r>
              <a:rPr lang="en-US" sz="2400" dirty="0">
                <a:latin typeface="Times New Roman"/>
                <a:cs typeface="Times New Roman"/>
              </a:rPr>
              <a:t>/</a:t>
            </a:r>
            <a:r>
              <a:rPr lang="en-US" sz="2400" dirty="0" err="1">
                <a:latin typeface="Times New Roman"/>
                <a:cs typeface="Times New Roman"/>
              </a:rPr>
              <a:t>mL.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E3BC06-FB49-7D5E-0EFB-FE5760624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085" y="4060498"/>
            <a:ext cx="3399971" cy="28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7188" y="906694"/>
            <a:ext cx="8456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What is the probability of that the CRM’s concentration will be measured to be between 30 </a:t>
            </a:r>
            <a:r>
              <a:rPr lang="en-US" sz="2400" dirty="0" err="1">
                <a:latin typeface="Times New Roman"/>
                <a:cs typeface="Times New Roman"/>
              </a:rPr>
              <a:t>ng</a:t>
            </a:r>
            <a:r>
              <a:rPr lang="en-US" sz="2400" dirty="0">
                <a:latin typeface="Times New Roman"/>
                <a:cs typeface="Times New Roman"/>
              </a:rPr>
              <a:t>/mL and 70 </a:t>
            </a:r>
            <a:r>
              <a:rPr lang="en-US" sz="2400" dirty="0" err="1">
                <a:latin typeface="Times New Roman"/>
                <a:cs typeface="Times New Roman"/>
              </a:rPr>
              <a:t>ng</a:t>
            </a:r>
            <a:r>
              <a:rPr lang="en-US" sz="2400" dirty="0">
                <a:latin typeface="Times New Roman"/>
                <a:cs typeface="Times New Roman"/>
              </a:rPr>
              <a:t>/mL?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6362700"/>
            <a:ext cx="64008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32" y="1763347"/>
            <a:ext cx="3916233" cy="32366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952132" y="3972668"/>
            <a:ext cx="0" cy="58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01532" y="3972668"/>
            <a:ext cx="0" cy="58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87046" y="3641436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30 </a:t>
            </a:r>
            <a:r>
              <a:rPr lang="en-US" dirty="0" err="1">
                <a:latin typeface="Times New Roman"/>
                <a:cs typeface="Times New Roman"/>
              </a:rPr>
              <a:t>ng</a:t>
            </a:r>
            <a:r>
              <a:rPr lang="en-US" dirty="0">
                <a:latin typeface="Times New Roman"/>
                <a:cs typeface="Times New Roman"/>
              </a:rPr>
              <a:t>/mL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60346" y="3628736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70 </a:t>
            </a:r>
            <a:r>
              <a:rPr lang="en-US" dirty="0" err="1">
                <a:latin typeface="Times New Roman"/>
                <a:cs typeface="Times New Roman"/>
              </a:rPr>
              <a:t>ng</a:t>
            </a:r>
            <a:r>
              <a:rPr lang="en-US" dirty="0">
                <a:latin typeface="Times New Roman"/>
                <a:cs typeface="Times New Roman"/>
              </a:rPr>
              <a:t>/mL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35748" y="3511003"/>
            <a:ext cx="2560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What would the code look like if we wanted </a:t>
            </a:r>
            <a:r>
              <a:rPr lang="en-US" dirty="0" err="1">
                <a:latin typeface="Times New Roman"/>
                <a:cs typeface="Times New Roman"/>
              </a:rPr>
              <a:t>Pr</a:t>
            </a:r>
            <a:r>
              <a:rPr lang="en-US" dirty="0">
                <a:latin typeface="Times New Roman"/>
                <a:cs typeface="Times New Roman"/>
              </a:rPr>
              <a:t>(X &gt; 70ng/mL)?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53749" y="4936823"/>
            <a:ext cx="5642409" cy="1384995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The "measurands" (parameters): 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mu    &lt;- 50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sigma &lt;- 10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Pr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(30 &lt; X &lt; 70):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pnorm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(70, mean=mu,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=sigma) 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pnorm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(30, mean=mu,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=sigma)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0CF33-4054-5D3A-050A-5D958B4AF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717" y="2470975"/>
            <a:ext cx="4503675" cy="493776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4821FC95-1377-1888-85E3-6F981363F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70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quantiles/percentiles by integration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9E65B-C42D-7ACB-98A3-3D4ECB48B481}"/>
              </a:ext>
            </a:extLst>
          </p:cNvPr>
          <p:cNvSpPr txBox="1"/>
          <p:nvPr/>
        </p:nvSpPr>
        <p:spPr>
          <a:xfrm>
            <a:off x="7296158" y="5973927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normal_ex2.R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7188" y="2489371"/>
            <a:ext cx="845661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Another way to phrase: What measured sample concentration (</a:t>
            </a:r>
            <a:r>
              <a:rPr lang="en-US" sz="2400" dirty="0" err="1">
                <a:latin typeface="Times New Roman"/>
                <a:cs typeface="Times New Roman"/>
              </a:rPr>
              <a:t>quantile</a:t>
            </a:r>
            <a:r>
              <a:rPr lang="en-US" sz="2400" dirty="0">
                <a:latin typeface="Times New Roman"/>
                <a:cs typeface="Times New Roman"/>
              </a:rPr>
              <a:t>) should correspond to the 90</a:t>
            </a:r>
            <a:r>
              <a:rPr lang="en-US" sz="2400" baseline="30000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 percentile with respect to the CRM?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8" y="6275694"/>
            <a:ext cx="4240478" cy="521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449" y="5399309"/>
            <a:ext cx="3899126" cy="523220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 Quantile for the 90</a:t>
            </a:r>
            <a:r>
              <a:rPr lang="en-US" sz="1400" baseline="30000" dirty="0">
                <a:solidFill>
                  <a:srgbClr val="FFFF00"/>
                </a:solidFill>
                <a:latin typeface="Courier"/>
                <a:cs typeface="Courier"/>
              </a:rPr>
              <a:t>th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 percentile: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qnorm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(0.9, mean=mu,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=sigma)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1A021C-C454-1E2A-2888-E3BD4752F7A1}"/>
              </a:ext>
            </a:extLst>
          </p:cNvPr>
          <p:cNvSpPr/>
          <p:nvPr/>
        </p:nvSpPr>
        <p:spPr>
          <a:xfrm>
            <a:off x="369888" y="1463768"/>
            <a:ext cx="7473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What is the upper concentration can we expect for 90% of the samples we may measure?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CD1DF-B706-8E14-0BC3-94B18397D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744" y="3284322"/>
            <a:ext cx="4205514" cy="347570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8D4E85-40C9-28AA-0897-E792B1582403}"/>
              </a:ext>
            </a:extLst>
          </p:cNvPr>
          <p:cNvCxnSpPr>
            <a:cxnSpLocks/>
          </p:cNvCxnSpPr>
          <p:nvPr/>
        </p:nvCxnSpPr>
        <p:spPr>
          <a:xfrm>
            <a:off x="7252047" y="4942601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72F3C56-68C1-BABD-7A7E-A7AB2C1FDED6}"/>
              </a:ext>
            </a:extLst>
          </p:cNvPr>
          <p:cNvSpPr/>
          <p:nvPr/>
        </p:nvSpPr>
        <p:spPr>
          <a:xfrm>
            <a:off x="7197617" y="6227053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?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15A34-9897-1544-7521-8962F093864D}"/>
              </a:ext>
            </a:extLst>
          </p:cNvPr>
          <p:cNvSpPr/>
          <p:nvPr/>
        </p:nvSpPr>
        <p:spPr>
          <a:xfrm>
            <a:off x="6465341" y="5275787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0.9</a:t>
            </a:r>
            <a:endParaRPr lang="en-US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A2469F-8DB5-379E-89F5-3756EDAB7E7D}"/>
              </a:ext>
            </a:extLst>
          </p:cNvPr>
          <p:cNvCxnSpPr/>
          <p:nvPr/>
        </p:nvCxnSpPr>
        <p:spPr>
          <a:xfrm flipH="1">
            <a:off x="6447525" y="4145915"/>
            <a:ext cx="505267" cy="26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291605-928A-B19F-C582-9BBD224F9EEE}"/>
              </a:ext>
            </a:extLst>
          </p:cNvPr>
          <p:cNvCxnSpPr>
            <a:cxnSpLocks/>
          </p:cNvCxnSpPr>
          <p:nvPr/>
        </p:nvCxnSpPr>
        <p:spPr>
          <a:xfrm flipH="1">
            <a:off x="6302829" y="4495800"/>
            <a:ext cx="762000" cy="399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D84D53-B962-622F-703A-9AEC73906AEC}"/>
              </a:ext>
            </a:extLst>
          </p:cNvPr>
          <p:cNvCxnSpPr>
            <a:cxnSpLocks/>
          </p:cNvCxnSpPr>
          <p:nvPr/>
        </p:nvCxnSpPr>
        <p:spPr>
          <a:xfrm flipH="1">
            <a:off x="6204857" y="4899760"/>
            <a:ext cx="1014532" cy="459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38801B-9F34-33A5-E556-20E63D374DE4}"/>
              </a:ext>
            </a:extLst>
          </p:cNvPr>
          <p:cNvCxnSpPr>
            <a:cxnSpLocks/>
          </p:cNvCxnSpPr>
          <p:nvPr/>
        </p:nvCxnSpPr>
        <p:spPr>
          <a:xfrm flipH="1">
            <a:off x="5486400" y="5569156"/>
            <a:ext cx="1757943" cy="705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CD55DA-BA92-E7C5-3D4E-FC6755C5C56C}"/>
              </a:ext>
            </a:extLst>
          </p:cNvPr>
          <p:cNvCxnSpPr>
            <a:cxnSpLocks/>
          </p:cNvCxnSpPr>
          <p:nvPr/>
        </p:nvCxnSpPr>
        <p:spPr>
          <a:xfrm flipH="1">
            <a:off x="6358236" y="5937112"/>
            <a:ext cx="804522" cy="32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">
            <a:extLst>
              <a:ext uri="{FF2B5EF4-FFF2-40B4-BE49-F238E27FC236}">
                <a16:creationId xmlns:a16="http://schemas.microsoft.com/office/drawing/2014/main" id="{A1AC3B04-7AF4-DB24-6581-A8B089E8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quantiles/percentiles by integration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7A644E2-FD07-04C3-B081-0B437606F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10" y="4082596"/>
            <a:ext cx="2535273" cy="8127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277EF8-CF91-A632-47C5-BF86F7AD7D85}"/>
              </a:ext>
            </a:extLst>
          </p:cNvPr>
          <p:cNvSpPr txBox="1"/>
          <p:nvPr/>
        </p:nvSpPr>
        <p:spPr>
          <a:xfrm>
            <a:off x="3046534" y="5883170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normal_ex2.R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9" grpId="0"/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07AFC27-0AA6-6838-C1B9-BBAD6A29C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AA2795-D4E0-A4A9-61F0-B1331FB469B1}"/>
              </a:ext>
            </a:extLst>
          </p:cNvPr>
          <p:cNvSpPr/>
          <p:nvPr/>
        </p:nvSpPr>
        <p:spPr>
          <a:xfrm>
            <a:off x="357188" y="1178837"/>
            <a:ext cx="8634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A study found that amount of touch DNA collected on a certain surface follows a lognormal distribution with </a:t>
            </a:r>
            <a:r>
              <a:rPr lang="en-US" sz="2400" dirty="0" err="1">
                <a:latin typeface="Symbol" pitchFamily="2" charset="2"/>
                <a:cs typeface="Times New Roman"/>
              </a:rPr>
              <a:t>m</a:t>
            </a:r>
            <a:r>
              <a:rPr lang="en-US" sz="2400" baseline="-25000" dirty="0" err="1">
                <a:latin typeface="Times New Roman"/>
                <a:cs typeface="Times New Roman"/>
              </a:rPr>
              <a:t>log</a:t>
            </a:r>
            <a:r>
              <a:rPr lang="en-US" sz="2400" dirty="0">
                <a:latin typeface="Times New Roman"/>
                <a:cs typeface="Times New Roman"/>
              </a:rPr>
              <a:t>= 5.5 log-</a:t>
            </a:r>
            <a:r>
              <a:rPr lang="en-US" sz="2400" i="1" dirty="0">
                <a:latin typeface="Times New Roman"/>
                <a:cs typeface="Times New Roman"/>
              </a:rPr>
              <a:t>ng</a:t>
            </a:r>
            <a:r>
              <a:rPr lang="en-US" sz="2400" dirty="0">
                <a:latin typeface="Times New Roman"/>
                <a:cs typeface="Times New Roman"/>
              </a:rPr>
              <a:t> and  </a:t>
            </a:r>
            <a:r>
              <a:rPr lang="en-US" sz="2400" dirty="0">
                <a:latin typeface="Symbol" pitchFamily="2" charset="2"/>
                <a:cs typeface="Times New Roman"/>
              </a:rPr>
              <a:t>s</a:t>
            </a:r>
            <a:r>
              <a:rPr lang="en-US" sz="2400" baseline="-25000" dirty="0">
                <a:latin typeface="Times New Roman"/>
                <a:cs typeface="Times New Roman"/>
              </a:rPr>
              <a:t>log</a:t>
            </a:r>
            <a:r>
              <a:rPr lang="en-US" sz="2400" dirty="0">
                <a:latin typeface="Times New Roman"/>
                <a:cs typeface="Times New Roman"/>
              </a:rPr>
              <a:t>= 32 log-</a:t>
            </a:r>
            <a:r>
              <a:rPr lang="en-US" sz="2400" i="1" dirty="0">
                <a:latin typeface="Times New Roman"/>
                <a:cs typeface="Times New Roman"/>
              </a:rPr>
              <a:t>ng</a:t>
            </a:r>
            <a:r>
              <a:rPr lang="en-US" sz="2400" dirty="0">
                <a:latin typeface="Times New Roman"/>
                <a:cs typeface="Times New Roman"/>
              </a:rPr>
              <a:t>. Compute the probability of recovering between -7 log-</a:t>
            </a:r>
            <a:r>
              <a:rPr lang="en-US" sz="2400" i="1" dirty="0">
                <a:latin typeface="Times New Roman"/>
                <a:cs typeface="Times New Roman"/>
              </a:rPr>
              <a:t>ng</a:t>
            </a:r>
            <a:r>
              <a:rPr lang="en-US" sz="2400" dirty="0">
                <a:latin typeface="Times New Roman"/>
                <a:cs typeface="Times New Roman"/>
              </a:rPr>
              <a:t> and 6 log-</a:t>
            </a:r>
            <a:r>
              <a:rPr lang="en-US" sz="2400" i="1" dirty="0">
                <a:latin typeface="Times New Roman"/>
                <a:cs typeface="Times New Roman"/>
              </a:rPr>
              <a:t>ng</a:t>
            </a:r>
            <a:r>
              <a:rPr lang="en-US" sz="2400" dirty="0">
                <a:latin typeface="Times New Roman"/>
                <a:cs typeface="Times New Roman"/>
              </a:rPr>
              <a:t>. (How many </a:t>
            </a:r>
            <a:r>
              <a:rPr lang="en-US" sz="2400" i="1" dirty="0">
                <a:latin typeface="Times New Roman"/>
                <a:cs typeface="Times New Roman"/>
              </a:rPr>
              <a:t>ng</a:t>
            </a:r>
            <a:r>
              <a:rPr lang="en-US" sz="2400" dirty="0">
                <a:latin typeface="Times New Roman"/>
                <a:cs typeface="Times New Roman"/>
              </a:rPr>
              <a:t> is the range?)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50BB784-301F-3E5D-DE21-992121921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330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Lognormal Data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9E774C-E633-BF97-67D4-9E29149E533C}"/>
              </a:ext>
            </a:extLst>
          </p:cNvPr>
          <p:cNvSpPr/>
          <p:nvPr/>
        </p:nvSpPr>
        <p:spPr>
          <a:xfrm>
            <a:off x="108857" y="3815583"/>
            <a:ext cx="8995455" cy="1823576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250" dirty="0" err="1">
                <a:solidFill>
                  <a:schemeClr val="bg1"/>
                </a:solidFill>
                <a:latin typeface="Courier"/>
                <a:cs typeface="Courier"/>
              </a:rPr>
              <a:t>mu.log</a:t>
            </a:r>
            <a:r>
              <a:rPr lang="en-US" sz="1250" dirty="0">
                <a:solidFill>
                  <a:schemeClr val="bg1"/>
                </a:solidFill>
                <a:latin typeface="Courier"/>
                <a:cs typeface="Courier"/>
              </a:rPr>
              <a:t>    &lt;- 5.5</a:t>
            </a:r>
          </a:p>
          <a:p>
            <a:r>
              <a:rPr lang="en-US" sz="1250" dirty="0" err="1">
                <a:solidFill>
                  <a:schemeClr val="bg1"/>
                </a:solidFill>
                <a:latin typeface="Courier"/>
                <a:cs typeface="Courier"/>
              </a:rPr>
              <a:t>sigma.log</a:t>
            </a:r>
            <a:r>
              <a:rPr lang="en-US" sz="1250" dirty="0">
                <a:solidFill>
                  <a:schemeClr val="bg1"/>
                </a:solidFill>
                <a:latin typeface="Courier"/>
                <a:cs typeface="Courier"/>
              </a:rPr>
              <a:t> &lt;- 32</a:t>
            </a:r>
          </a:p>
          <a:p>
            <a:endParaRPr lang="en-US" sz="125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5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en-US" sz="1250" dirty="0" err="1">
                <a:solidFill>
                  <a:srgbClr val="FFFF00"/>
                </a:solidFill>
                <a:latin typeface="Courier"/>
                <a:cs typeface="Courier"/>
              </a:rPr>
              <a:t>Pr</a:t>
            </a:r>
            <a:r>
              <a:rPr lang="en-US" sz="1250" dirty="0">
                <a:solidFill>
                  <a:srgbClr val="FFFF00"/>
                </a:solidFill>
                <a:latin typeface="Courier"/>
                <a:cs typeface="Courier"/>
              </a:rPr>
              <a:t>(-7 &lt; log(X) &lt; 6): (cf. log-amounts in </a:t>
            </a:r>
            <a:r>
              <a:rPr lang="en-US" sz="1250" dirty="0" err="1">
                <a:solidFill>
                  <a:srgbClr val="FFFF00"/>
                </a:solidFill>
                <a:latin typeface="Courier"/>
                <a:cs typeface="Courier"/>
              </a:rPr>
              <a:t>cv_rsd.R</a:t>
            </a:r>
            <a:r>
              <a:rPr lang="en-US" sz="1250" dirty="0">
                <a:solidFill>
                  <a:srgbClr val="FFFF00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50" dirty="0" err="1">
                <a:solidFill>
                  <a:schemeClr val="bg1"/>
                </a:solidFill>
                <a:latin typeface="Courier"/>
                <a:cs typeface="Courier"/>
              </a:rPr>
              <a:t>plnorm</a:t>
            </a:r>
            <a:r>
              <a:rPr lang="en-US" sz="1250" dirty="0">
                <a:solidFill>
                  <a:schemeClr val="bg1"/>
                </a:solidFill>
                <a:latin typeface="Courier"/>
                <a:cs typeface="Courier"/>
              </a:rPr>
              <a:t>(6, </a:t>
            </a:r>
            <a:r>
              <a:rPr lang="en-US" sz="1250" dirty="0" err="1">
                <a:solidFill>
                  <a:schemeClr val="bg1"/>
                </a:solidFill>
                <a:latin typeface="Courier"/>
                <a:cs typeface="Courier"/>
              </a:rPr>
              <a:t>meanlog</a:t>
            </a:r>
            <a:r>
              <a:rPr lang="en-US" sz="125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250" dirty="0" err="1">
                <a:solidFill>
                  <a:schemeClr val="bg1"/>
                </a:solidFill>
                <a:latin typeface="Courier"/>
                <a:cs typeface="Courier"/>
              </a:rPr>
              <a:t>mu.log</a:t>
            </a:r>
            <a:r>
              <a:rPr lang="en-US" sz="125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50" dirty="0" err="1">
                <a:solidFill>
                  <a:schemeClr val="bg1"/>
                </a:solidFill>
                <a:latin typeface="Courier"/>
                <a:cs typeface="Courier"/>
              </a:rPr>
              <a:t>sdlog</a:t>
            </a:r>
            <a:r>
              <a:rPr lang="en-US" sz="125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250" dirty="0" err="1">
                <a:solidFill>
                  <a:schemeClr val="bg1"/>
                </a:solidFill>
                <a:latin typeface="Courier"/>
                <a:cs typeface="Courier"/>
              </a:rPr>
              <a:t>sigma.log</a:t>
            </a:r>
            <a:r>
              <a:rPr lang="en-US" sz="1250" dirty="0">
                <a:solidFill>
                  <a:schemeClr val="bg1"/>
                </a:solidFill>
                <a:latin typeface="Courier"/>
                <a:cs typeface="Courier"/>
              </a:rPr>
              <a:t>) - </a:t>
            </a:r>
            <a:r>
              <a:rPr lang="en-US" sz="1250" dirty="0" err="1">
                <a:solidFill>
                  <a:schemeClr val="bg1"/>
                </a:solidFill>
                <a:latin typeface="Courier"/>
                <a:cs typeface="Courier"/>
              </a:rPr>
              <a:t>plnorm</a:t>
            </a:r>
            <a:r>
              <a:rPr lang="en-US" sz="1250" dirty="0">
                <a:solidFill>
                  <a:schemeClr val="bg1"/>
                </a:solidFill>
                <a:latin typeface="Courier"/>
                <a:cs typeface="Courier"/>
              </a:rPr>
              <a:t>(-7, </a:t>
            </a:r>
            <a:r>
              <a:rPr lang="en-US" sz="1250" dirty="0" err="1">
                <a:solidFill>
                  <a:schemeClr val="bg1"/>
                </a:solidFill>
                <a:latin typeface="Courier"/>
                <a:cs typeface="Courier"/>
              </a:rPr>
              <a:t>meanlog</a:t>
            </a:r>
            <a:r>
              <a:rPr lang="en-US" sz="125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250" dirty="0" err="1">
                <a:solidFill>
                  <a:schemeClr val="bg1"/>
                </a:solidFill>
                <a:latin typeface="Courier"/>
                <a:cs typeface="Courier"/>
              </a:rPr>
              <a:t>mu.log</a:t>
            </a:r>
            <a:r>
              <a:rPr lang="en-US" sz="125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50" dirty="0" err="1">
                <a:solidFill>
                  <a:schemeClr val="bg1"/>
                </a:solidFill>
                <a:latin typeface="Courier"/>
                <a:cs typeface="Courier"/>
              </a:rPr>
              <a:t>sdlog</a:t>
            </a:r>
            <a:r>
              <a:rPr lang="en-US" sz="125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250" dirty="0" err="1">
                <a:solidFill>
                  <a:schemeClr val="bg1"/>
                </a:solidFill>
                <a:latin typeface="Courier"/>
                <a:cs typeface="Courier"/>
              </a:rPr>
              <a:t>sigma.log</a:t>
            </a:r>
            <a:r>
              <a:rPr lang="en-US" sz="125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25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50" dirty="0">
                <a:solidFill>
                  <a:srgbClr val="FFFF00"/>
                </a:solidFill>
                <a:latin typeface="Courier"/>
                <a:cs typeface="Courier"/>
              </a:rPr>
              <a:t># How many ng is the range?:</a:t>
            </a:r>
          </a:p>
          <a:p>
            <a:r>
              <a:rPr lang="en-US" sz="1250" dirty="0">
                <a:solidFill>
                  <a:schemeClr val="bg1"/>
                </a:solidFill>
                <a:latin typeface="Courier"/>
                <a:cs typeface="Courier"/>
              </a:rPr>
              <a:t>exp(6)</a:t>
            </a:r>
          </a:p>
          <a:p>
            <a:r>
              <a:rPr lang="en-US" sz="1250" dirty="0">
                <a:solidFill>
                  <a:schemeClr val="bg1"/>
                </a:solidFill>
                <a:latin typeface="Courier"/>
                <a:cs typeface="Courier"/>
              </a:rPr>
              <a:t>exp(-7)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D9C6D-ECB6-FC78-078E-F3F91DF3FC4B}"/>
              </a:ext>
            </a:extLst>
          </p:cNvPr>
          <p:cNvSpPr txBox="1"/>
          <p:nvPr/>
        </p:nvSpPr>
        <p:spPr>
          <a:xfrm>
            <a:off x="7739743" y="5685802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lognormal_ex.R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BC0DA3-E8DF-4D1E-CA58-F6E549374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817" y="2805535"/>
            <a:ext cx="6692787" cy="812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9F67C-3467-5048-007D-CE4AF4C26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136" y="5761172"/>
            <a:ext cx="4538376" cy="9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8D31C8C-EC4C-A185-6680-0A40B4A5C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BC45F7-F668-BA93-C3B6-39DBB8F7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330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Hypergeometric Distribution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4A0799-3165-EAAA-38AB-95CB95E56339}"/>
              </a:ext>
            </a:extLst>
          </p:cNvPr>
          <p:cNvSpPr txBox="1"/>
          <p:nvPr/>
        </p:nvSpPr>
        <p:spPr>
          <a:xfrm>
            <a:off x="376518" y="1309784"/>
            <a:ext cx="7604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probability that a sample of size 90 contains 68 pills positive for Xanax given 70% of a consignment of 500 pills contain Xanax?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9FC84-17AF-BF9A-5555-2FBABBA9C56F}"/>
              </a:ext>
            </a:extLst>
          </p:cNvPr>
          <p:cNvSpPr/>
          <p:nvPr/>
        </p:nvSpPr>
        <p:spPr>
          <a:xfrm>
            <a:off x="87766" y="2901183"/>
            <a:ext cx="8995455" cy="3054682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k &lt;- 90   </a:t>
            </a:r>
            <a:r>
              <a:rPr lang="en-US" sz="2000" dirty="0">
                <a:solidFill>
                  <a:srgbClr val="FFFF00"/>
                </a:solidFill>
                <a:latin typeface="Courier"/>
                <a:cs typeface="Courier"/>
              </a:rPr>
              <a:t># Sample size</a:t>
            </a:r>
          </a:p>
          <a:p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x &lt;- 68   </a:t>
            </a:r>
            <a:r>
              <a:rPr lang="en-US" sz="2000" dirty="0">
                <a:solidFill>
                  <a:srgbClr val="FFFF00"/>
                </a:solidFill>
                <a:latin typeface="Courier"/>
                <a:cs typeface="Courier"/>
              </a:rPr>
              <a:t># Number of positives in sample</a:t>
            </a:r>
          </a:p>
          <a:p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N &lt;- 500  </a:t>
            </a:r>
            <a:r>
              <a:rPr lang="en-US" sz="2000" dirty="0">
                <a:solidFill>
                  <a:srgbClr val="FFFF00"/>
                </a:solidFill>
                <a:latin typeface="Courier"/>
                <a:cs typeface="Courier"/>
              </a:rPr>
              <a:t># Consignment size</a:t>
            </a:r>
          </a:p>
          <a:p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p &lt;- 0.7  </a:t>
            </a:r>
            <a:r>
              <a:rPr lang="en-US" sz="2000" dirty="0">
                <a:solidFill>
                  <a:srgbClr val="FFFF00"/>
                </a:solidFill>
                <a:latin typeface="Courier"/>
                <a:cs typeface="Courier"/>
              </a:rPr>
              <a:t># 70% of pills in consignment contain drug</a:t>
            </a:r>
          </a:p>
          <a:p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m &lt;- N*p  </a:t>
            </a:r>
            <a:r>
              <a:rPr lang="en-US" sz="2000" dirty="0">
                <a:solidFill>
                  <a:srgbClr val="FFFF00"/>
                </a:solidFill>
                <a:latin typeface="Courier"/>
                <a:cs typeface="Courier"/>
              </a:rPr>
              <a:t># number of positives in consignment</a:t>
            </a:r>
          </a:p>
          <a:p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n &lt;- N-m  </a:t>
            </a:r>
            <a:r>
              <a:rPr lang="en-US" sz="2000" dirty="0">
                <a:solidFill>
                  <a:srgbClr val="FFFF00"/>
                </a:solidFill>
                <a:latin typeface="Courier"/>
                <a:cs typeface="Courier"/>
              </a:rPr>
              <a:t># number of negatives in consignment</a:t>
            </a:r>
          </a:p>
          <a:p>
            <a:endParaRPr lang="en-US" sz="2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2000" dirty="0">
                <a:solidFill>
                  <a:srgbClr val="FFFF00"/>
                </a:solidFill>
                <a:latin typeface="Courier"/>
                <a:cs typeface="Courier"/>
              </a:rPr>
              <a:t># Probability of 68 </a:t>
            </a:r>
            <a:r>
              <a:rPr lang="en-US" sz="2000" dirty="0" err="1">
                <a:solidFill>
                  <a:srgbClr val="FFFF00"/>
                </a:solidFill>
                <a:latin typeface="Courier"/>
                <a:cs typeface="Courier"/>
              </a:rPr>
              <a:t>pillis</a:t>
            </a:r>
            <a:r>
              <a:rPr lang="en-US" sz="2000" dirty="0">
                <a:solidFill>
                  <a:srgbClr val="FFFF00"/>
                </a:solidFill>
                <a:latin typeface="Courier"/>
                <a:cs typeface="Courier"/>
              </a:rPr>
              <a:t> in sample of 90 are positive </a:t>
            </a:r>
          </a:p>
          <a:p>
            <a:r>
              <a:rPr lang="en-US" sz="2000" dirty="0" err="1">
                <a:solidFill>
                  <a:schemeClr val="bg1"/>
                </a:solidFill>
                <a:latin typeface="Courier"/>
                <a:cs typeface="Courier"/>
              </a:rPr>
              <a:t>dhyper</a:t>
            </a: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(x = x, m = m, n = n, k = k)</a:t>
            </a:r>
          </a:p>
          <a:p>
            <a:endParaRPr lang="en-US" sz="125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3F6BB5-8842-28B7-ACB0-084B75CC4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306" y="6143810"/>
            <a:ext cx="4203700" cy="584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4D213B-AFAE-AC86-21B4-353D18E4C7D9}"/>
              </a:ext>
            </a:extLst>
          </p:cNvPr>
          <p:cNvSpPr txBox="1"/>
          <p:nvPr/>
        </p:nvSpPr>
        <p:spPr>
          <a:xfrm>
            <a:off x="7179673" y="6193046"/>
            <a:ext cx="1503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hypergeom_ex1.R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1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FBF65EC-06EE-346E-EB44-8B0B71BB8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F257C92-AE5F-8C21-4A37-9E5593145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B8F9B0-CF61-A920-330D-E342E69A49C3}"/>
              </a:ext>
            </a:extLst>
          </p:cNvPr>
          <p:cNvSpPr/>
          <p:nvPr/>
        </p:nvSpPr>
        <p:spPr>
          <a:xfrm>
            <a:off x="23586" y="12621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Check to see how well unidentified C4-akyl benzene data from the gasoline data set below follows follows a standard normal distribution using a </a:t>
            </a:r>
            <a:r>
              <a:rPr lang="en-US" sz="2400" dirty="0" err="1">
                <a:latin typeface="Times New Roman"/>
                <a:cs typeface="Times New Roman"/>
              </a:rPr>
              <a:t>qq</a:t>
            </a:r>
            <a:r>
              <a:rPr lang="en-US" sz="2400" dirty="0">
                <a:latin typeface="Times New Roman"/>
                <a:cs typeface="Times New Roman"/>
              </a:rPr>
              <a:t>-plot: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8584DF-531D-9523-C202-FA436846DBF4}"/>
              </a:ext>
            </a:extLst>
          </p:cNvPr>
          <p:cNvSpPr txBox="1"/>
          <p:nvPr/>
        </p:nvSpPr>
        <p:spPr>
          <a:xfrm>
            <a:off x="161018" y="2644207"/>
            <a:ext cx="884736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0.29569050, 0.20648248, 0.26693348, 0.21223481, 0.25198974, 0.23751277, 0.25585990, 0.20096679, 0.19726276,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0.15425261, 0.16483406, 0.18912258, 0.15739817, 0.15009366, 0.10737274, 0.11019686, 0.12513466, 0.09524371,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0.11218649, 0.11831685, 0.08995212, 0.15960698, 0.18276274, 0.18421865, 0.18959053, 0.17426713, 0.16382262,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0.17599096, 0.28697780, 0.28860089, 0.29051508, 0.25595839, 0.34949305, 0.29253407, 0.23217603, 0.10844975,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0.10404332, 0.09618116, 0.11909941, 0.09788748, 0.10919293, 0.09880065, 0.22318522, 0.21620975, 0.19462144,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0.19739592, 0.18673440, 0.19269031, 0.18278502, 0.09439924, 0.06428694, 0.07324709, 0.08058238, 0.06419378,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0.09414924, 0.07600200, 0.32917529, 0.32886336, 0.37166893, 0.17086414, 0.14853369, 0.13197682, 0.20217787,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0.20856402, 0.22020857, 0.28396187, 0.30769551, 0.31123136, 0.38733964, 0.40322122, 0.40450410, 0.23592761,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0.21981379, 0.23742448, 0.16887720, 0.16218831, 0.15824930, 0.14710371, 0.13743570, 0.14051266, 0.21783285,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0.21272617, 0.23454162, 0.17563793, 0.16575187, 0.17353579, 0.15081576, 0.12968366, 0.13749965, 0.13056509,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0.13839749, 0.12118398</a:t>
            </a:r>
          </a:p>
        </p:txBody>
      </p:sp>
    </p:spTree>
    <p:extLst>
      <p:ext uri="{BB962C8B-B14F-4D97-AF65-F5344CB8AC3E}">
        <p14:creationId xmlns:p14="http://schemas.microsoft.com/office/powerpoint/2010/main" val="414435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F10A2C3-8238-347B-9D5F-883DAF25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68ED33-A841-AAC0-368C-715122063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764" y="3664487"/>
            <a:ext cx="2943866" cy="3184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95DDF-3701-6F95-82F1-52BD515F6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06" y="3664487"/>
            <a:ext cx="2943866" cy="31841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347C65-E844-A7CD-2B15-C7892B92EA6C}"/>
              </a:ext>
            </a:extLst>
          </p:cNvPr>
          <p:cNvSpPr/>
          <p:nvPr/>
        </p:nvSpPr>
        <p:spPr>
          <a:xfrm>
            <a:off x="369888" y="337716"/>
            <a:ext cx="8452983" cy="3231654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fr-FR" sz="1200" dirty="0" err="1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frequtils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data(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gas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x &lt;- gas$C4.alkylbenzene.unid.5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hist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Standardize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the data</a:t>
            </a:r>
          </a:p>
          <a:p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z &lt;- (x-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mean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(x))/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# QQ-plot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wrt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/ standard normal distribution: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qqnorm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(z,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xlim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=c(-3,3),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ylim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=c(-3,3))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qqline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(z)</a:t>
            </a:r>
          </a:p>
          <a:p>
            <a:endParaRPr lang="fr-FR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# A more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general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way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to </a:t>
            </a:r>
            <a:r>
              <a:rPr lang="fr-FR" sz="1200" dirty="0" err="1">
                <a:solidFill>
                  <a:srgbClr val="FFFF00"/>
                </a:solidFill>
                <a:latin typeface="Courier"/>
                <a:cs typeface="Courier"/>
              </a:rPr>
              <a:t>make</a:t>
            </a:r>
            <a:r>
              <a:rPr lang="fr-FR" sz="1200" dirty="0">
                <a:solidFill>
                  <a:srgbClr val="FFFF00"/>
                </a:solidFill>
                <a:latin typeface="Courier"/>
                <a:cs typeface="Courier"/>
              </a:rPr>
              <a:t> a QQ-plot: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ref.samp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rnorm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length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(x),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mean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 = 0,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 = 1)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qqplot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ref.samp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, z, main=</a:t>
            </a:r>
            <a:r>
              <a:rPr lang="fr-FR" sz="1200" dirty="0">
                <a:solidFill>
                  <a:srgbClr val="00B050"/>
                </a:solidFill>
                <a:latin typeface="Courier"/>
                <a:cs typeface="Courier"/>
              </a:rPr>
              <a:t>"QQ-Plot"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xlim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=c(-3,3),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ylim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=c(-3,3))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qqline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(z, distribution =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function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(p){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qnorm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(p,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mean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 = 0, </a:t>
            </a:r>
            <a:r>
              <a:rPr lang="fr-FR" sz="12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fr-FR" sz="1200" dirty="0">
                <a:solidFill>
                  <a:schemeClr val="bg1"/>
                </a:solidFill>
                <a:latin typeface="Courier"/>
                <a:cs typeface="Courier"/>
              </a:rPr>
              <a:t> = 1)})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B286B1-D245-BAE0-C5BD-85485C00A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187" y="598714"/>
            <a:ext cx="2173443" cy="23508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27FFE5-C7AE-92F7-EAD9-99A874E06ABE}"/>
              </a:ext>
            </a:extLst>
          </p:cNvPr>
          <p:cNvSpPr txBox="1"/>
          <p:nvPr/>
        </p:nvSpPr>
        <p:spPr>
          <a:xfrm>
            <a:off x="271914" y="3501197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qqplot_ex.R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1390</Words>
  <Application>Microsoft Macintosh PowerPoint</Application>
  <PresentationFormat>On-screen Show (4:3)</PresentationFormat>
  <Paragraphs>141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Courier</vt:lpstr>
      <vt:lpstr>Courier New</vt:lpstr>
      <vt:lpstr>Symbol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Nicholas Petraco</dc:creator>
  <cp:lastModifiedBy>Nicholas Petraco</cp:lastModifiedBy>
  <cp:revision>11</cp:revision>
  <dcterms:created xsi:type="dcterms:W3CDTF">2026-01-12T19:23:34Z</dcterms:created>
  <dcterms:modified xsi:type="dcterms:W3CDTF">2026-02-25T15:04:48Z</dcterms:modified>
</cp:coreProperties>
</file>