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366" r:id="rId3"/>
    <p:sldId id="279" r:id="rId4"/>
    <p:sldId id="280" r:id="rId5"/>
    <p:sldId id="364" r:id="rId6"/>
    <p:sldId id="303" r:id="rId7"/>
    <p:sldId id="302" r:id="rId8"/>
    <p:sldId id="365" r:id="rId9"/>
    <p:sldId id="282" r:id="rId10"/>
    <p:sldId id="304" r:id="rId11"/>
    <p:sldId id="305" r:id="rId12"/>
    <p:sldId id="306" r:id="rId13"/>
    <p:sldId id="287" r:id="rId14"/>
    <p:sldId id="288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/>
    <p:restoredTop sz="96143"/>
  </p:normalViewPr>
  <p:slideViewPr>
    <p:cSldViewPr snapToGrid="0">
      <p:cViewPr varScale="1">
        <p:scale>
          <a:sx n="119" d="100"/>
          <a:sy n="119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3C24B-090A-8543-AFF0-5E8DD897046A}" type="datetimeFigureOut">
              <a:rPr lang="en-US" smtClean="0"/>
              <a:t>3/1/26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59C51-D994-0049-A9DC-6A4B2C597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9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0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FC3E6-2713-3840-B015-CC507E237F45}" type="datetimeFigureOut">
              <a:rPr lang="en-US" smtClean="0"/>
              <a:t>3/1/26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B22A-26A6-E644-9AC2-4BFA43DA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npetraco/709/blob/main/R/script_bucket/parametric_bs_ex1.R" TargetMode="External"/><Relationship Id="rId4" Type="http://schemas.openxmlformats.org/officeDocument/2006/relationships/hyperlink" Target="https://github.com/npetraco/709/blob/main/R/script_bucket/nonparametric_bs_ex1.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npetraco/709/blob/main/R/script_bucket/bs_fail.R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github.com/npetraco/709/blob/main/R/script_bucket/bs_bias_ex.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github.com/npetraco/709/blob/main/R/script_bucket/simulation_ex.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nonparametric_bs_ex1.R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petraco/709/blob/main/R/script_bucket/parametric_bs_ex1.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688" y="5296646"/>
            <a:ext cx="9104312" cy="1214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Estimation 2, Intro to Simulation and </a:t>
            </a:r>
          </a:p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Bootstrap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43" y="6553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9617" r="13964"/>
          <a:stretch/>
        </p:blipFill>
        <p:spPr>
          <a:xfrm>
            <a:off x="1852705" y="550475"/>
            <a:ext cx="5617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0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962" y="1271954"/>
            <a:ext cx="8758447" cy="3139321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Bootstrap estimate and se for the mean</a:t>
            </a: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Bootstrap estimate and se for the median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FF00"/>
                </a:solidFill>
                <a:latin typeface="Courier"/>
                <a:cs typeface="Courier"/>
              </a:rPr>
              <a:t># Bootstrap estimate and se for the standard deviation</a:t>
            </a:r>
            <a:endParaRPr lang="en-US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06" y="4541315"/>
            <a:ext cx="2476500" cy="1651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 (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3BC646-F025-1FA2-479C-382B61D9727B}"/>
              </a:ext>
            </a:extLst>
          </p:cNvPr>
          <p:cNvSpPr txBox="1"/>
          <p:nvPr/>
        </p:nvSpPr>
        <p:spPr>
          <a:xfrm>
            <a:off x="6260952" y="1562808"/>
            <a:ext cx="2527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nonparametric_bs_ex1.R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2305E5-17CC-D9B1-67D9-58C219338EC0}"/>
              </a:ext>
            </a:extLst>
          </p:cNvPr>
          <p:cNvSpPr txBox="1"/>
          <p:nvPr/>
        </p:nvSpPr>
        <p:spPr>
          <a:xfrm>
            <a:off x="6250689" y="2217448"/>
            <a:ext cx="2153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parametric_bs_ex1.R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8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8686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Bootstrapping Fail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0163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How would our last bootstrap algorithm be different for estimating the standard error of a sample max over a uniform distribution? 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202" y="20761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We will simulate some fake data from a uniform distribution with known min = 1 and known max = 3. The sample size will be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= 15.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002" y="3236760"/>
            <a:ext cx="691289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1.891304, 2.909405, 1.417487, 1.386373, 1.070313, 1.031299, 2.010315, 2.537558, 1.424424, 2.286100, 1.385528, 1.608154, 1.102906, 2.753568, 1.010469</a:t>
            </a:r>
          </a:p>
        </p:txBody>
      </p:sp>
    </p:spTree>
    <p:extLst>
      <p:ext uri="{BB962C8B-B14F-4D97-AF65-F5344CB8AC3E}">
        <p14:creationId xmlns:p14="http://schemas.microsoft.com/office/powerpoint/2010/main" val="349306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8686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Bootstrapping Fail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2059" y="1075512"/>
            <a:ext cx="8930409" cy="181588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Bootstrap fail:</a:t>
            </a: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A sample from a uniform distribution with min=1 and max=3: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x &lt;- c(1.891304, 2.909405, 1.417487, 1.386373, 1.070313, 1.031299, 2.010315,   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      2.537558, 1.424424, 2.286100, 1.385528, 1.608154, 1.102906, 2.753568,    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      1.010469)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boot.samp.max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(1:B, function(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){max(sample(x, size = n, replace = T))})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boot.samp.max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790" t="13073" r="7539" b="3040"/>
          <a:stretch/>
        </p:blipFill>
        <p:spPr>
          <a:xfrm>
            <a:off x="597667" y="3264381"/>
            <a:ext cx="3224915" cy="35141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374" y="3264381"/>
            <a:ext cx="292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u="sng" dirty="0">
                <a:latin typeface="Times New Roman"/>
                <a:cs typeface="Times New Roman"/>
              </a:rPr>
              <a:t>If</a:t>
            </a:r>
            <a:r>
              <a:rPr lang="en-US" sz="1600" dirty="0">
                <a:latin typeface="Times New Roman"/>
                <a:cs typeface="Times New Roman"/>
              </a:rPr>
              <a:t> the </a:t>
            </a:r>
            <a:r>
              <a:rPr lang="en-US" sz="1600" u="sng" dirty="0">
                <a:latin typeface="Times New Roman"/>
                <a:cs typeface="Times New Roman"/>
              </a:rPr>
              <a:t>histogram</a:t>
            </a:r>
            <a:r>
              <a:rPr lang="en-US" sz="1600" dirty="0">
                <a:latin typeface="Times New Roman"/>
                <a:cs typeface="Times New Roman"/>
              </a:rPr>
              <a:t> of bootstrap replications </a:t>
            </a:r>
            <a:r>
              <a:rPr lang="en-US" sz="1600" u="sng" dirty="0">
                <a:latin typeface="Times New Roman"/>
                <a:cs typeface="Times New Roman"/>
              </a:rPr>
              <a:t>looks like this</a:t>
            </a:r>
            <a:r>
              <a:rPr lang="en-US" sz="1600" dirty="0">
                <a:latin typeface="Times New Roman"/>
                <a:cs typeface="Times New Roman"/>
              </a:rPr>
              <a:t>, the bootstrap didn’t work! </a:t>
            </a:r>
            <a:r>
              <a:rPr lang="en-US" sz="1600" u="sng" dirty="0">
                <a:latin typeface="Times New Roman"/>
                <a:cs typeface="Times New Roman"/>
              </a:rPr>
              <a:t>Don’t use it!!</a:t>
            </a:r>
            <a:endParaRPr lang="en-US" sz="1400" u="sng" dirty="0"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28024" y="4260276"/>
            <a:ext cx="1095724" cy="276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28024" y="4260276"/>
            <a:ext cx="474631" cy="1091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06223" y="4260276"/>
            <a:ext cx="1621801" cy="1747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9936" r="19400" b="16307"/>
          <a:stretch/>
        </p:blipFill>
        <p:spPr>
          <a:xfrm>
            <a:off x="5204691" y="3240967"/>
            <a:ext cx="2926079" cy="3027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0F7A3F-67FD-2DAF-71C1-4590027C22B9}"/>
              </a:ext>
            </a:extLst>
          </p:cNvPr>
          <p:cNvSpPr txBox="1"/>
          <p:nvPr/>
        </p:nvSpPr>
        <p:spPr>
          <a:xfrm>
            <a:off x="8165555" y="2895183"/>
            <a:ext cx="9332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bs_fail.R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Bootstrap Bias Correction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1138646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b="1" dirty="0">
                <a:latin typeface="Times New Roman"/>
                <a:cs typeface="Times New Roman"/>
              </a:rPr>
              <a:t>Bias</a:t>
            </a:r>
            <a:r>
              <a:rPr lang="en-US" sz="2600" dirty="0">
                <a:latin typeface="Times New Roman"/>
                <a:cs typeface="Times New Roman"/>
              </a:rPr>
              <a:t> is also an measure of estimator accuracy that typically comes up when comparing data produced by a methodology to a reference standard: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02" y="2737032"/>
            <a:ext cx="2299686" cy="42875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324384" y="3152419"/>
            <a:ext cx="183407" cy="269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9154" y="3424811"/>
            <a:ext cx="239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If we have a reference standard (i.e. a CRM) we can plug it in here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43684" y="3128178"/>
            <a:ext cx="289838" cy="294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99886" y="3334461"/>
            <a:ext cx="239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Mean of the sampling dist. For the estimator of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52620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If the bootstrap must be used to estimate </a:t>
            </a:r>
            <a:r>
              <a:rPr lang="en-US" sz="2600" i="1" dirty="0">
                <a:latin typeface="Symbol" charset="2"/>
                <a:cs typeface="Symbol" charset="2"/>
              </a:rPr>
              <a:t>q</a:t>
            </a:r>
            <a:r>
              <a:rPr lang="en-US" sz="2600" dirty="0">
                <a:latin typeface="Times New Roman"/>
                <a:cs typeface="Times New Roman"/>
              </a:rPr>
              <a:t> (e.g. the sampling dist. of     is unknown), </a:t>
            </a:r>
            <a:r>
              <a:rPr lang="en-US" sz="2600" i="1" u="sng" dirty="0">
                <a:latin typeface="Times New Roman"/>
                <a:cs typeface="Times New Roman"/>
              </a:rPr>
              <a:t>and</a:t>
            </a:r>
            <a:r>
              <a:rPr lang="en-US" sz="2600" dirty="0">
                <a:latin typeface="Times New Roman"/>
                <a:cs typeface="Times New Roman"/>
              </a:rPr>
              <a:t> </a:t>
            </a:r>
            <a:r>
              <a:rPr lang="en-US" sz="2600" i="1" u="sng" dirty="0">
                <a:latin typeface="Symbol" charset="2"/>
                <a:cs typeface="Symbol" charset="2"/>
              </a:rPr>
              <a:t>q</a:t>
            </a:r>
            <a:r>
              <a:rPr lang="en-US" sz="2600" i="1" u="sng" dirty="0">
                <a:latin typeface="Times New Roman"/>
                <a:cs typeface="Times New Roman"/>
              </a:rPr>
              <a:t> is available</a:t>
            </a:r>
            <a:r>
              <a:rPr lang="en-US" sz="2600" dirty="0">
                <a:latin typeface="Times New Roman"/>
                <a:cs typeface="Times New Roman"/>
              </a:rPr>
              <a:t> then just plug in         for 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64" y="4963947"/>
            <a:ext cx="170174" cy="3503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73770"/>
          <a:stretch/>
        </p:blipFill>
        <p:spPr>
          <a:xfrm>
            <a:off x="8266153" y="4736691"/>
            <a:ext cx="573934" cy="986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44961" r="23067"/>
          <a:stretch/>
        </p:blipFill>
        <p:spPr>
          <a:xfrm>
            <a:off x="907769" y="5350007"/>
            <a:ext cx="735265" cy="428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3472" y="5872338"/>
            <a:ext cx="3340100" cy="5588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5943681" y="5792130"/>
            <a:ext cx="794004" cy="340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84211" y="5594096"/>
            <a:ext cx="108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q</a:t>
            </a:r>
            <a:r>
              <a:rPr lang="en-US" dirty="0">
                <a:latin typeface="Times New Roman"/>
                <a:cs typeface="Times New Roman"/>
              </a:rPr>
              <a:t> known!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1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8686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Bias with the bootstrap and </a:t>
            </a:r>
            <a:r>
              <a:rPr lang="en-US" sz="3000" i="1" dirty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known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2803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A CRM solution of 150ng/mL Oxycodone in blood is used to assess the bias of a Laboratory’s SOP for concentration determination. 15 assay runs are conducted under the same conditions with the following data recorded (</a:t>
            </a:r>
            <a:r>
              <a:rPr lang="en-US" sz="2400" dirty="0" err="1">
                <a:latin typeface="Times New Roman"/>
                <a:cs typeface="Times New Roman"/>
              </a:rPr>
              <a:t>ng</a:t>
            </a:r>
            <a:r>
              <a:rPr lang="en-US" sz="2400" dirty="0">
                <a:latin typeface="Times New Roman"/>
                <a:cs typeface="Times New Roman"/>
              </a:rPr>
              <a:t>/mL):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010" y="3060455"/>
            <a:ext cx="7845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117.7, 97.6, 147.4, 139.6, 135.5, 130.8, 141.0, 137.6, 115.0, 134.0, 122.3, 148.0, 121.6, 132.5, 119.8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55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Compute the MLE, unbiased and bootstrap estimates for: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average concentration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/>
                <a:cs typeface="Times New Roman"/>
              </a:rPr>
              <a:t>s.d.</a:t>
            </a:r>
            <a:r>
              <a:rPr lang="en-US" sz="2400" dirty="0">
                <a:latin typeface="Times New Roman"/>
                <a:cs typeface="Times New Roman"/>
              </a:rPr>
              <a:t> concentration</a:t>
            </a:r>
          </a:p>
          <a:p>
            <a:pPr marL="457200" indent="-457200">
              <a:buAutoNum type="alphaLcPeriod"/>
            </a:pPr>
            <a:r>
              <a:rPr lang="en-US" sz="2400" dirty="0" err="1">
                <a:latin typeface="Times New Roman"/>
                <a:cs typeface="Times New Roman"/>
              </a:rPr>
              <a:t>s.e.</a:t>
            </a:r>
            <a:r>
              <a:rPr lang="en-US" sz="2400" dirty="0">
                <a:latin typeface="Times New Roman"/>
                <a:cs typeface="Times New Roman"/>
              </a:rPr>
              <a:t> of the average concentration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bias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17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152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Example: Bias with the bootstrap and </a:t>
            </a:r>
            <a:r>
              <a:rPr lang="en-US" sz="3000" i="1" dirty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known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2059" y="736514"/>
            <a:ext cx="8930409" cy="6124752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x &lt;- c(117.7, 97.6, 147.4, 139.6, 135.5, 130.8, 141.0, 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      137.6, 115.0, 134.0, 122.3, 148.0, 121.6, 132.5, 119.8)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#a. MLE, unbiased and bootstrap estimates for average concentration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mean(x) 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 MLE and unbiased est. are the same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(1:B, function(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){mean(sample(x, size = n, replace = T))})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#b. MLE, unbiased and bootstrap estimates for </a:t>
            </a: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s.d.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concentration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sqrt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(1/length(x) * sum((x - mean(x))^2))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(x)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B &lt;- 2000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(1:B, function(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){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(sample(x, size = n, replace = T))})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#c. MLE, unbiased and bootstrap estimates for </a:t>
            </a:r>
            <a:r>
              <a:rPr lang="en-US" sz="1400" dirty="0" err="1">
                <a:solidFill>
                  <a:srgbClr val="FFFF00"/>
                </a:solidFill>
                <a:latin typeface="Courier"/>
                <a:cs typeface="Courier"/>
              </a:rPr>
              <a:t>s.e.</a:t>
            </a:r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 of the average concentration</a:t>
            </a: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sqrt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(1/length(x) * sum((x - mean(x))^2))/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sqrt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(length(x))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(x)/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sqrt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(length(x))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)/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sqrt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(length(x))</a:t>
            </a:r>
          </a:p>
          <a:p>
            <a:endParaRPr lang="en-US" sz="1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400" dirty="0">
                <a:solidFill>
                  <a:srgbClr val="FFFF00"/>
                </a:solidFill>
                <a:latin typeface="Courier"/>
                <a:cs typeface="Courier"/>
              </a:rPr>
              <a:t>#d. Bootstrap estimates for bias</a:t>
            </a:r>
          </a:p>
          <a:p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mean(</a:t>
            </a:r>
            <a:r>
              <a:rPr lang="en-US" sz="140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400" dirty="0">
                <a:solidFill>
                  <a:schemeClr val="bg1"/>
                </a:solidFill>
                <a:latin typeface="Courier"/>
                <a:cs typeface="Courier"/>
              </a:rPr>
              <a:t>) - 150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077" y="1679622"/>
            <a:ext cx="5041900" cy="105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947" y="3065963"/>
            <a:ext cx="4635500" cy="147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076" y="4907637"/>
            <a:ext cx="4899001" cy="1232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947" y="6263123"/>
            <a:ext cx="3175000" cy="49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71286-3399-EF0C-5F76-A79726BEF1FF}"/>
              </a:ext>
            </a:extLst>
          </p:cNvPr>
          <p:cNvSpPr txBox="1"/>
          <p:nvPr/>
        </p:nvSpPr>
        <p:spPr>
          <a:xfrm>
            <a:off x="1872329" y="3335681"/>
            <a:ext cx="15584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bs_bias_ex.R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48577B-FD4A-AEFB-2B41-AA20DB37B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Random Sampling and Simulation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3F0238-FDE9-7757-2E83-94F2738F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2FE30B-7682-33DC-0B7D-80B6FC0A60E3}"/>
              </a:ext>
            </a:extLst>
          </p:cNvPr>
          <p:cNvSpPr/>
          <p:nvPr/>
        </p:nvSpPr>
        <p:spPr>
          <a:xfrm>
            <a:off x="0" y="11715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Bridge theory and real data: turn probabilistic models into numerical results.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80CCC-07BE-C582-07A6-A18340566396}"/>
              </a:ext>
            </a:extLst>
          </p:cNvPr>
          <p:cNvSpPr txBox="1"/>
          <p:nvPr/>
        </p:nvSpPr>
        <p:spPr>
          <a:xfrm>
            <a:off x="417348" y="1974018"/>
            <a:ext cx="805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Solve concrete problems by modeling uncertainty with “randomness models” and using calculations + visualization.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E86C7-1DCF-81DD-266A-323A1F38F3F4}"/>
              </a:ext>
            </a:extLst>
          </p:cNvPr>
          <p:cNvSpPr/>
          <p:nvPr/>
        </p:nvSpPr>
        <p:spPr>
          <a:xfrm>
            <a:off x="3344" y="28384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Times New Roman"/>
                <a:cs typeface="Times New Roman"/>
              </a:rPr>
              <a:t>Simulation</a:t>
            </a:r>
            <a:r>
              <a:rPr lang="en-US" sz="2400" dirty="0">
                <a:latin typeface="Times New Roman"/>
                <a:cs typeface="Times New Roman"/>
              </a:rPr>
              <a:t> is running models to generate “new” data.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8AEB2-7B0F-4439-C150-A34970EC4BA6}"/>
              </a:ext>
            </a:extLst>
          </p:cNvPr>
          <p:cNvSpPr txBox="1"/>
          <p:nvPr/>
        </p:nvSpPr>
        <p:spPr>
          <a:xfrm>
            <a:off x="484188" y="3335668"/>
            <a:ext cx="8058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Simulation from a model is also called </a:t>
            </a:r>
            <a:r>
              <a:rPr lang="en-US" sz="2200" b="1" dirty="0">
                <a:latin typeface="Times New Roman"/>
                <a:cs typeface="Times New Roman"/>
              </a:rPr>
              <a:t>sampling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09A90-2395-8B8C-B7C2-DF4BF099C7C3}"/>
              </a:ext>
            </a:extLst>
          </p:cNvPr>
          <p:cNvSpPr/>
          <p:nvPr/>
        </p:nvSpPr>
        <p:spPr>
          <a:xfrm>
            <a:off x="13494" y="39196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Simulations are repetitive and tedious: a perfect job for computers: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9A666-0031-F0FD-89EB-36C9E1C4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61" y="4457696"/>
            <a:ext cx="3018939" cy="2344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C143FB-BC3B-4C9C-A04B-EF3F98DD2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86" y="4457696"/>
            <a:ext cx="3018939" cy="23444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DDC2DD-E069-8858-9AA0-A5FA565AB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750" y="4523728"/>
            <a:ext cx="3018939" cy="23444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32C86-C47F-C124-BCE5-34024905D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991" y="4522244"/>
            <a:ext cx="3018939" cy="23444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09B31EF-E1F4-F907-BDE0-BF2E1F3EAF0B}"/>
              </a:ext>
            </a:extLst>
          </p:cNvPr>
          <p:cNvSpPr txBox="1"/>
          <p:nvPr/>
        </p:nvSpPr>
        <p:spPr>
          <a:xfrm>
            <a:off x="7713730" y="4808630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simulation_ex.R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Bootstrap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1031702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Reality in lab work: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348" y="1543708"/>
            <a:ext cx="805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Sample sizes are often small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691" y="2083018"/>
            <a:ext cx="805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Parameters we may want estimates for don’t have a known or  convenient sampling distribution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52" y="30021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Reality in the 21</a:t>
            </a:r>
            <a:r>
              <a:rPr lang="en-US" sz="2600" baseline="30000" dirty="0">
                <a:latin typeface="Times New Roman"/>
                <a:cs typeface="Times New Roman"/>
              </a:rPr>
              <a:t>st</a:t>
            </a:r>
            <a:r>
              <a:rPr lang="en-US" sz="2600" dirty="0">
                <a:latin typeface="Times New Roman"/>
                <a:cs typeface="Times New Roman"/>
              </a:rPr>
              <a:t> century: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700" y="3514156"/>
            <a:ext cx="805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Computers are powerful, cheap and plentiful!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10371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i="1" u="sng" dirty="0">
                <a:latin typeface="Times New Roman"/>
                <a:cs typeface="Times New Roman"/>
              </a:rPr>
              <a:t>The bootstrap</a:t>
            </a:r>
            <a:r>
              <a:rPr lang="en-US" sz="2600" dirty="0">
                <a:latin typeface="Times New Roman"/>
                <a:cs typeface="Times New Roman"/>
              </a:rPr>
              <a:t> is a computer based simulation method that can be used to </a:t>
            </a:r>
            <a:r>
              <a:rPr lang="en-US" sz="2600" i="1" u="sng" dirty="0">
                <a:latin typeface="Times New Roman"/>
                <a:cs typeface="Times New Roman"/>
              </a:rPr>
              <a:t>estimate virtually any parameter</a:t>
            </a:r>
            <a:r>
              <a:rPr lang="en-US" sz="2600" dirty="0">
                <a:latin typeface="Times New Roman"/>
                <a:cs typeface="Times New Roman"/>
              </a:rPr>
              <a:t> along with a measure of its </a:t>
            </a:r>
            <a:r>
              <a:rPr lang="en-US" sz="2600" dirty="0" err="1">
                <a:latin typeface="Times New Roman"/>
                <a:cs typeface="Times New Roman"/>
              </a:rPr>
              <a:t>uncertainty</a:t>
            </a:r>
            <a:r>
              <a:rPr lang="en-US" sz="2600" baseline="30000" dirty="0" err="1">
                <a:latin typeface="Times New Roman"/>
                <a:cs typeface="Times New Roman"/>
              </a:rPr>
              <a:t>Efron</a:t>
            </a:r>
            <a:endParaRPr lang="en-US" sz="2400" baseline="30000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188" y="5463214"/>
            <a:ext cx="820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Assumes nothing about the underlying data except that it is IID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899" y="5919521"/>
            <a:ext cx="820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Tends to give good estimates even for small sample sizes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3251" y="6367818"/>
            <a:ext cx="465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Both handy properties for forensic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Non-Parametric Bootstrap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113864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b="1" dirty="0">
                <a:latin typeface="Times New Roman"/>
                <a:cs typeface="Times New Roman"/>
              </a:rPr>
              <a:t>Non-parametric Bootstrapping</a:t>
            </a:r>
            <a:r>
              <a:rPr lang="en-US" sz="2600" dirty="0">
                <a:latin typeface="Times New Roman"/>
                <a:cs typeface="Times New Roman"/>
              </a:rPr>
              <a:t> starts with </a:t>
            </a:r>
            <a:r>
              <a:rPr lang="en-US" sz="2600" i="1" u="sng" dirty="0">
                <a:latin typeface="Times New Roman"/>
                <a:cs typeface="Times New Roman"/>
              </a:rPr>
              <a:t>a</a:t>
            </a:r>
            <a:r>
              <a:rPr lang="en-US" sz="2600" dirty="0">
                <a:latin typeface="Times New Roman"/>
                <a:cs typeface="Times New Roman"/>
              </a:rPr>
              <a:t> sample of data </a:t>
            </a:r>
            <a:r>
              <a:rPr lang="en-US" sz="2600" b="1" dirty="0">
                <a:latin typeface="Times New Roman"/>
                <a:cs typeface="Times New Roman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 of size </a:t>
            </a:r>
            <a:r>
              <a:rPr lang="en-US" sz="2600" i="1" dirty="0">
                <a:latin typeface="Times New Roman"/>
                <a:cs typeface="Times New Roman"/>
              </a:rPr>
              <a:t>n:</a:t>
            </a:r>
            <a:endParaRPr lang="en-US" sz="26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83" y="1861741"/>
            <a:ext cx="3835400" cy="469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364" y="4047679"/>
            <a:ext cx="849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For each “bootstrap sample”, </a:t>
            </a:r>
            <a:r>
              <a:rPr lang="en-US" sz="2400" b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*, compute your statistic of interest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*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28" y="3242495"/>
            <a:ext cx="4064000" cy="469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6261" y="2560961"/>
            <a:ext cx="68664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and re-samples (“bootstraps”) it many times, </a:t>
            </a:r>
            <a:r>
              <a:rPr lang="en-US" sz="2600" i="1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59" y="5101309"/>
            <a:ext cx="849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The collection of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*’s is the “non-parametric bootstrap approximation” for the sampling distribution of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9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E088B-BD5E-21F7-59B3-5FCFF642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3BF2D77-49F8-976A-B857-848CDB2F2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Parametric Bootstrap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81B5BC-C020-FC63-347D-D3B302C6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3F0CC9-DDB4-02A8-4726-62E76AF8D72D}"/>
              </a:ext>
            </a:extLst>
          </p:cNvPr>
          <p:cNvSpPr/>
          <p:nvPr/>
        </p:nvSpPr>
        <p:spPr>
          <a:xfrm>
            <a:off x="0" y="111687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The </a:t>
            </a:r>
            <a:r>
              <a:rPr lang="en-US" sz="2600" b="1" dirty="0">
                <a:latin typeface="Times New Roman"/>
                <a:cs typeface="Times New Roman"/>
              </a:rPr>
              <a:t>parametric bootstrap</a:t>
            </a:r>
            <a:r>
              <a:rPr lang="en-US" sz="2600" dirty="0">
                <a:latin typeface="Times New Roman"/>
                <a:cs typeface="Times New Roman"/>
              </a:rPr>
              <a:t> generates bootstrap samples of data by assuming the data’s distribution and performing simulation: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B0253-2B5B-7CF3-E246-5366D9185049}"/>
              </a:ext>
            </a:extLst>
          </p:cNvPr>
          <p:cNvSpPr/>
          <p:nvPr/>
        </p:nvSpPr>
        <p:spPr>
          <a:xfrm>
            <a:off x="653143" y="2075763"/>
            <a:ext cx="83275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Start with an assumed parametric probability distribution model for the </a:t>
            </a:r>
            <a:r>
              <a:rPr lang="en-US" sz="2600" dirty="0">
                <a:latin typeface="Times New Roman"/>
                <a:cs typeface="Times New Roman"/>
              </a:rPr>
              <a:t>data </a:t>
            </a:r>
            <a:r>
              <a:rPr lang="en-US" sz="2600" i="1" dirty="0">
                <a:latin typeface="Times New Roman"/>
                <a:cs typeface="Times New Roman"/>
              </a:rPr>
              <a:t>X</a:t>
            </a:r>
            <a:r>
              <a:rPr lang="en-US" sz="26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9AC7E-8231-B2F9-F82C-0E50F9A823BD}"/>
              </a:ext>
            </a:extLst>
          </p:cNvPr>
          <p:cNvSpPr/>
          <p:nvPr/>
        </p:nvSpPr>
        <p:spPr>
          <a:xfrm>
            <a:off x="192847" y="4582928"/>
            <a:ext cx="8493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Draw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 “bootstrap random samples”, </a:t>
            </a:r>
            <a:r>
              <a:rPr lang="en-US" sz="2400" b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* of size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and compute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 bootstrapped statistics of interest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* just as with the non-parametric bootstrap.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3C64-D980-1712-DD6A-2B0494BE45B2}"/>
              </a:ext>
            </a:extLst>
          </p:cNvPr>
          <p:cNvSpPr/>
          <p:nvPr/>
        </p:nvSpPr>
        <p:spPr>
          <a:xfrm>
            <a:off x="653143" y="3535565"/>
            <a:ext cx="7913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Use a sample of data </a:t>
            </a:r>
            <a:r>
              <a:rPr lang="en-US" sz="2400" b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 of size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and/or expert judgement to assign parameters </a:t>
            </a:r>
            <a:r>
              <a:rPr lang="en-US" sz="2400" b="1" i="1" dirty="0">
                <a:latin typeface="Symbol" pitchFamily="2" charset="2"/>
                <a:cs typeface="Times New Roman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 for the assumed data.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CFDE44-9B76-EEF4-75CF-3F0EDD6FAD38}"/>
              </a:ext>
            </a:extLst>
          </p:cNvPr>
          <p:cNvSpPr/>
          <p:nvPr/>
        </p:nvSpPr>
        <p:spPr>
          <a:xfrm>
            <a:off x="194007" y="5995337"/>
            <a:ext cx="8493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The collection of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*’s is the “parametric bootstrap approximation” for the sampling distribution of </a:t>
            </a:r>
            <a:r>
              <a:rPr lang="en-US" sz="2400" i="1" dirty="0">
                <a:latin typeface="Symbol" charset="2"/>
                <a:cs typeface="Symbol" charset="2"/>
              </a:rPr>
              <a:t>q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0B047E-C6F4-30C9-D99F-BBBBEC8DA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56" y="3018324"/>
            <a:ext cx="2159000" cy="3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8685" y="1138646"/>
            <a:ext cx="84936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Consider the measurements of the length of a gun barrel (</a:t>
            </a:r>
            <a:r>
              <a:rPr lang="en-US" sz="2600" i="1" dirty="0">
                <a:latin typeface="Times New Roman"/>
                <a:cs typeface="Times New Roman"/>
              </a:rPr>
              <a:t>in</a:t>
            </a:r>
            <a:r>
              <a:rPr lang="en-US" sz="2600" dirty="0">
                <a:latin typeface="Times New Roman"/>
                <a:cs typeface="Times New Roman"/>
              </a:rPr>
              <a:t>):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685" y="1950400"/>
            <a:ext cx="81057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"/>
                <a:cs typeface="Times"/>
              </a:rPr>
              <a:t>18.449, 18.468, 18.431, 18.390, 18.450, </a:t>
            </a:r>
          </a:p>
          <a:p>
            <a:pPr algn="ctr"/>
            <a:r>
              <a:rPr lang="en-US" sz="2800" dirty="0">
                <a:latin typeface="Times"/>
                <a:cs typeface="Times"/>
              </a:rPr>
              <a:t>18.426, 18.401, 18.438, 18.431, 18.417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424" y="3325580"/>
            <a:ext cx="84936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Find the non-parametric bootstrap approximation for the sampling distribution of the mean</a:t>
            </a:r>
          </a:p>
          <a:p>
            <a:pPr marL="457200" indent="-457200">
              <a:buFontTx/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Find the non-parametric bootstrap approximation for the sampling distribution of the median</a:t>
            </a:r>
          </a:p>
          <a:p>
            <a:pPr marL="457200" indent="-457200">
              <a:buFontTx/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Find the non-parametric bootstrap approximation for the sampling distribution of the measurement standard deviation</a:t>
            </a:r>
          </a:p>
          <a:p>
            <a:pPr marL="457200" indent="-457200">
              <a:buFontTx/>
              <a:buAutoNum type="alphaLcPeriod"/>
            </a:pPr>
            <a:r>
              <a:rPr lang="en-US" sz="2400" dirty="0">
                <a:latin typeface="Times New Roman"/>
                <a:cs typeface="Times New Roman"/>
              </a:rPr>
              <a:t>Repeat a., b. and c. assuming the data follows a normal distribution (i.e. use a parametric bootstrap).</a:t>
            </a:r>
          </a:p>
        </p:txBody>
      </p:sp>
    </p:spTree>
    <p:extLst>
      <p:ext uri="{BB962C8B-B14F-4D97-AF65-F5344CB8AC3E}">
        <p14:creationId xmlns:p14="http://schemas.microsoft.com/office/powerpoint/2010/main" val="279509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315" y="1097626"/>
            <a:ext cx="8758447" cy="3093155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FFFF00"/>
                </a:solidFill>
                <a:latin typeface="Courier"/>
                <a:cs typeface="Courier"/>
              </a:rPr>
              <a:t># Length measurements (in):</a:t>
            </a: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x &lt;- c(18.449, 18.468, 18.431, 18.390, 18.450, </a:t>
            </a: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       18.426, 18.401, 18.438, 18.431, 18.417)</a:t>
            </a:r>
          </a:p>
          <a:p>
            <a:endParaRPr lang="en-US" sz="13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n &lt;- length(x)</a:t>
            </a:r>
          </a:p>
          <a:p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B &lt;- 2000 </a:t>
            </a:r>
            <a:r>
              <a:rPr lang="en-US" sz="1300" dirty="0">
                <a:solidFill>
                  <a:srgbClr val="FFFF00"/>
                </a:solidFill>
                <a:latin typeface="Courier"/>
                <a:cs typeface="Courier"/>
              </a:rPr>
              <a:t># Do this many bootstrap iterations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(1:B, function(xx){mean(sample(x, size = n, replace = T))})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(1:B, function(xx){median(sample(x, size = n, replace = T))})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3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(1:B, function(xx){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(sample(x, size = n, replace = T))})</a:t>
            </a:r>
          </a:p>
          <a:p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hist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30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3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Non-Parametric BS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05" t="13937" b="2837"/>
          <a:stretch/>
        </p:blipFill>
        <p:spPr>
          <a:xfrm>
            <a:off x="538808" y="4467288"/>
            <a:ext cx="2398098" cy="2363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922" t="14534" r="8787" b="2638"/>
          <a:stretch/>
        </p:blipFill>
        <p:spPr>
          <a:xfrm>
            <a:off x="3686958" y="4523974"/>
            <a:ext cx="2116589" cy="2316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1714" t="13938" r="8161" b="3035"/>
          <a:stretch/>
        </p:blipFill>
        <p:spPr>
          <a:xfrm>
            <a:off x="6568244" y="4457150"/>
            <a:ext cx="2157554" cy="23428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ED45E-16C6-2AD4-2A88-99D1386C4610}"/>
              </a:ext>
            </a:extLst>
          </p:cNvPr>
          <p:cNvSpPr txBox="1"/>
          <p:nvPr/>
        </p:nvSpPr>
        <p:spPr>
          <a:xfrm>
            <a:off x="5637007" y="1562808"/>
            <a:ext cx="2527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nonparametric_bs_ex1.R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F717AA-7E2A-3995-A25F-FA95624A28D5}"/>
              </a:ext>
            </a:extLst>
          </p:cNvPr>
          <p:cNvSpPr/>
          <p:nvPr/>
        </p:nvSpPr>
        <p:spPr>
          <a:xfrm>
            <a:off x="209315" y="1108512"/>
            <a:ext cx="8758447" cy="2569934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150" dirty="0">
                <a:solidFill>
                  <a:srgbClr val="FFFF00"/>
                </a:solidFill>
                <a:latin typeface="Courier"/>
                <a:cs typeface="Courier"/>
              </a:rPr>
              <a:t># Length measurements (in):</a:t>
            </a:r>
          </a:p>
          <a:p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x &lt;- c(18.449, 18.468, 18.431, 18.390, 18.450, </a:t>
            </a:r>
          </a:p>
          <a:p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      18.426, 18.401, 18.438, 18.431, 18.417)</a:t>
            </a:r>
          </a:p>
          <a:p>
            <a:endParaRPr lang="en-US" sz="115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150" dirty="0">
                <a:solidFill>
                  <a:srgbClr val="FFFF00"/>
                </a:solidFill>
                <a:latin typeface="Courier"/>
                <a:cs typeface="Courier"/>
              </a:rPr>
              <a:t># Assume X is normally distributed and use say median and mad for the mean and </a:t>
            </a:r>
            <a:r>
              <a:rPr lang="en-US" sz="1150" dirty="0" err="1">
                <a:solidFill>
                  <a:srgbClr val="FFFF00"/>
                </a:solidFill>
                <a:latin typeface="Courier"/>
                <a:cs typeface="Courier"/>
              </a:rPr>
              <a:t>sd</a:t>
            </a:r>
            <a:r>
              <a:rPr lang="en-US" sz="1150" dirty="0">
                <a:solidFill>
                  <a:srgbClr val="FFFF00"/>
                </a:solidFill>
                <a:latin typeface="Courier"/>
                <a:cs typeface="Courier"/>
              </a:rPr>
              <a:t> model </a:t>
            </a:r>
            <a:r>
              <a:rPr lang="en-US" sz="1150" dirty="0" err="1">
                <a:solidFill>
                  <a:srgbClr val="FFFF00"/>
                </a:solidFill>
                <a:latin typeface="Courier"/>
                <a:cs typeface="Courier"/>
              </a:rPr>
              <a:t>prameters</a:t>
            </a:r>
            <a:endParaRPr lang="en-US" sz="115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(1:B, function(xx){mean(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(n = n, mean = median(x),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= mad(x)))})</a:t>
            </a:r>
          </a:p>
          <a:p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hist(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boot.samp.mean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1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(1:B, function(xx){median(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(n = n, mean = median(x),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= mad(x)))})</a:t>
            </a:r>
          </a:p>
          <a:p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hist(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boot.samp.med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15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&lt;-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sapply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(1:B, function(xx){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rnorm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(n = n, mean = median(x), 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 = mad(x)))})</a:t>
            </a:r>
          </a:p>
          <a:p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hist(</a:t>
            </a:r>
            <a:r>
              <a:rPr lang="en-US" sz="1150" dirty="0" err="1">
                <a:solidFill>
                  <a:schemeClr val="bg1"/>
                </a:solidFill>
                <a:latin typeface="Courier"/>
                <a:cs typeface="Courier"/>
              </a:rPr>
              <a:t>boot.samp.sd</a:t>
            </a:r>
            <a:r>
              <a:rPr lang="en-US" sz="115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endParaRPr lang="en-US" sz="115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0322C3-456A-5FAE-A7EC-453F249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2B5D382-BE4C-0798-16E3-78F236AA4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Parametric BS Example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DF6305-340E-A3ED-C551-83AA2F56FDA6}"/>
              </a:ext>
            </a:extLst>
          </p:cNvPr>
          <p:cNvCxnSpPr>
            <a:cxnSpLocks/>
          </p:cNvCxnSpPr>
          <p:nvPr/>
        </p:nvCxnSpPr>
        <p:spPr>
          <a:xfrm>
            <a:off x="4484914" y="2253343"/>
            <a:ext cx="3722915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F6F709-185B-C276-AA0D-D217D209A110}"/>
              </a:ext>
            </a:extLst>
          </p:cNvPr>
          <p:cNvCxnSpPr>
            <a:cxnSpLocks/>
          </p:cNvCxnSpPr>
          <p:nvPr/>
        </p:nvCxnSpPr>
        <p:spPr>
          <a:xfrm>
            <a:off x="4582886" y="2775858"/>
            <a:ext cx="3712028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648A5A-2634-1180-F76D-6381B9E4CB36}"/>
              </a:ext>
            </a:extLst>
          </p:cNvPr>
          <p:cNvCxnSpPr>
            <a:cxnSpLocks/>
          </p:cNvCxnSpPr>
          <p:nvPr/>
        </p:nvCxnSpPr>
        <p:spPr>
          <a:xfrm>
            <a:off x="4158342" y="3320144"/>
            <a:ext cx="3722915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FD5A74-4D18-25CE-DDCE-EE1D1FA7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4" y="4064400"/>
            <a:ext cx="2577848" cy="251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3025EC-2698-F0C2-7A2C-313785C3A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93" y="4046629"/>
            <a:ext cx="2577848" cy="251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25FAEA-A138-6D0D-DD12-AD3472400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38" y="4064400"/>
            <a:ext cx="2665563" cy="2514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A59F8-9D17-6B44-55A0-3EA411797ABF}"/>
              </a:ext>
            </a:extLst>
          </p:cNvPr>
          <p:cNvSpPr txBox="1"/>
          <p:nvPr/>
        </p:nvSpPr>
        <p:spPr>
          <a:xfrm>
            <a:off x="5680534" y="1303045"/>
            <a:ext cx="2153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parametric_bs_ex1.R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79102"/>
            <a:ext cx="9104312" cy="871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lnSpc>
                <a:spcPct val="98000"/>
              </a:lnSpc>
              <a:buSzPct val="45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Bootstrap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146705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Times New Roman"/>
                <a:cs typeface="Times New Roman"/>
              </a:rPr>
              <a:t>The set of </a:t>
            </a:r>
            <a:r>
              <a:rPr lang="en-US" sz="2600" i="1" dirty="0">
                <a:latin typeface="Times New Roman"/>
                <a:cs typeface="Times New Roman"/>
              </a:rPr>
              <a:t>B</a:t>
            </a:r>
            <a:r>
              <a:rPr lang="en-US" sz="2600" dirty="0">
                <a:latin typeface="Times New Roman"/>
                <a:cs typeface="Times New Roman"/>
              </a:rPr>
              <a:t> bootstrap replications is an approximate sampling distribution for     so: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Average all the      together to get the </a:t>
            </a:r>
            <a:r>
              <a:rPr lang="en-US" sz="2400" b="1" dirty="0">
                <a:latin typeface="Times New Roman"/>
                <a:cs typeface="Times New Roman"/>
              </a:rPr>
              <a:t>bootstrap</a:t>
            </a:r>
            <a:r>
              <a:rPr lang="en-US" sz="2400" dirty="0">
                <a:latin typeface="Times New Roman"/>
                <a:cs typeface="Times New Roman"/>
              </a:rPr>
              <a:t> based </a:t>
            </a:r>
            <a:r>
              <a:rPr lang="en-US" sz="2400" b="1" dirty="0">
                <a:latin typeface="Times New Roman"/>
                <a:cs typeface="Times New Roman"/>
              </a:rPr>
              <a:t>point estimate</a:t>
            </a:r>
            <a:r>
              <a:rPr lang="en-US" sz="2400" dirty="0">
                <a:latin typeface="Times New Roman"/>
                <a:cs typeface="Times New Roman"/>
              </a:rPr>
              <a:t> for </a:t>
            </a:r>
            <a:r>
              <a:rPr lang="en-US" sz="2400" i="1" dirty="0">
                <a:latin typeface="Symbol" charset="2"/>
                <a:cs typeface="Symbol" charset="2"/>
              </a:rPr>
              <a:t>q 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35" y="1604488"/>
            <a:ext cx="170174" cy="350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r="79423"/>
          <a:stretch/>
        </p:blipFill>
        <p:spPr>
          <a:xfrm>
            <a:off x="2841456" y="1981582"/>
            <a:ext cx="333223" cy="429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11" y="2582116"/>
            <a:ext cx="2188038" cy="9860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4289" y="3715190"/>
            <a:ext cx="805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Compute the unbiased </a:t>
            </a:r>
            <a:r>
              <a:rPr lang="en-US" sz="2400" dirty="0" err="1">
                <a:latin typeface="Times New Roman"/>
                <a:cs typeface="Times New Roman"/>
              </a:rPr>
              <a:t>s.d.</a:t>
            </a:r>
            <a:r>
              <a:rPr lang="en-US" sz="2400" dirty="0">
                <a:latin typeface="Times New Roman"/>
                <a:cs typeface="Times New Roman"/>
              </a:rPr>
              <a:t> over all the      to get the </a:t>
            </a:r>
            <a:r>
              <a:rPr lang="en-US" sz="2400" b="1" dirty="0">
                <a:latin typeface="Times New Roman"/>
                <a:cs typeface="Times New Roman"/>
              </a:rPr>
              <a:t>bootstrap</a:t>
            </a:r>
            <a:r>
              <a:rPr lang="en-US" sz="2400" dirty="0">
                <a:latin typeface="Times New Roman"/>
                <a:cs typeface="Times New Roman"/>
              </a:rPr>
              <a:t> based </a:t>
            </a:r>
            <a:r>
              <a:rPr lang="en-US" sz="2400" b="1" dirty="0">
                <a:latin typeface="Times New Roman"/>
                <a:cs typeface="Times New Roman"/>
              </a:rPr>
              <a:t>standard error estimate</a:t>
            </a:r>
            <a:r>
              <a:rPr lang="en-US" sz="2400" dirty="0">
                <a:latin typeface="Times New Roman"/>
                <a:cs typeface="Times New Roman"/>
              </a:rPr>
              <a:t> for </a:t>
            </a:r>
            <a:r>
              <a:rPr lang="en-US" sz="2400" i="1" dirty="0">
                <a:latin typeface="Symbol" charset="2"/>
                <a:cs typeface="Symbol" charset="2"/>
              </a:rPr>
              <a:t>  </a:t>
            </a:r>
            <a:r>
              <a:rPr lang="en-US" sz="2400" dirty="0">
                <a:latin typeface="Times New Roman"/>
                <a:cs typeface="Times New Roman"/>
              </a:rPr>
              <a:t> 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79423"/>
          <a:stretch/>
        </p:blipFill>
        <p:spPr>
          <a:xfrm>
            <a:off x="5667540" y="3733057"/>
            <a:ext cx="333223" cy="429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437" y="4862760"/>
            <a:ext cx="5318920" cy="1285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61927" y="2471483"/>
            <a:ext cx="2405613" cy="122639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35743" y="4736093"/>
            <a:ext cx="5476257" cy="152032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55" y="4109656"/>
            <a:ext cx="170174" cy="3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4214</TotalTime>
  <Words>1622</Words>
  <Application>Microsoft Macintosh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Petraco</dc:creator>
  <cp:lastModifiedBy>Nicholas Petraco</cp:lastModifiedBy>
  <cp:revision>46</cp:revision>
  <dcterms:created xsi:type="dcterms:W3CDTF">2024-01-11T13:54:14Z</dcterms:created>
  <dcterms:modified xsi:type="dcterms:W3CDTF">2026-03-02T01:42:19Z</dcterms:modified>
</cp:coreProperties>
</file>