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8" r:id="rId3"/>
    <p:sldId id="279" r:id="rId4"/>
    <p:sldId id="280" r:id="rId5"/>
    <p:sldId id="288" r:id="rId6"/>
    <p:sldId id="431" r:id="rId7"/>
    <p:sldId id="402" r:id="rId8"/>
    <p:sldId id="429" r:id="rId9"/>
    <p:sldId id="430" r:id="rId10"/>
    <p:sldId id="435" r:id="rId11"/>
    <p:sldId id="436" r:id="rId12"/>
    <p:sldId id="428" r:id="rId13"/>
    <p:sldId id="437" r:id="rId14"/>
    <p:sldId id="43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89"/>
  </p:normalViewPr>
  <p:slideViewPr>
    <p:cSldViewPr snapToGrid="0">
      <p:cViewPr varScale="1">
        <p:scale>
          <a:sx n="112" d="100"/>
          <a:sy n="112" d="100"/>
        </p:scale>
        <p:origin x="1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3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4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8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7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8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3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9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6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6712C-6B24-4D44-9E79-D8A31AB69C60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956BD-7E01-FD4D-A3B1-12586928E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4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ithub.com/npetraco/709/blob/main/R/script_bucket/normTI_ex1.R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ithub.com/npetraco/709/blob/main/R/script_bucket/binomTI_ex1.R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ithub.com/npetraco/709/blob/main/R/script_bucket/binomTI_ex1.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ithub.com/npetraco/709/blob/main/R/script_bucket/poisTI_ex1.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petraco/709/blob/main/R/script_bucket/meanCI_boot_ex1.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ED0854-F717-41E3-3987-FFE65A7EB73C}"/>
              </a:ext>
            </a:extLst>
          </p:cNvPr>
          <p:cNvSpPr txBox="1"/>
          <p:nvPr/>
        </p:nvSpPr>
        <p:spPr>
          <a:xfrm>
            <a:off x="1360170" y="2594610"/>
            <a:ext cx="6653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Intervals Computational Workshop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4DF609-BC4A-6787-2423-7E3506910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178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019" y="994564"/>
            <a:ext cx="85203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 laboratory is conducting a QC assessment of its blood alcohol content (BAC) assay. In order to determine if it’s procedure is “in conformance” and  a sample of CRM blood is assayed for its alcohol content (BAC). The following BAC values are determined  from six trials: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31775" y="154458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Example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4019" y="3055711"/>
            <a:ext cx="6869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0.081%, 0.078%, 0.079%, 0.076%, 0.082%, 0.077%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5F5341-71A2-324A-E302-9447C56D95FF}"/>
              </a:ext>
            </a:extLst>
          </p:cNvPr>
          <p:cNvSpPr txBox="1"/>
          <p:nvPr/>
        </p:nvSpPr>
        <p:spPr>
          <a:xfrm>
            <a:off x="164519" y="3939206"/>
            <a:ext cx="85769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/>
            </a:pPr>
            <a:r>
              <a:rPr lang="en-US" sz="2200" dirty="0">
                <a:latin typeface="Times New Roman"/>
                <a:cs typeface="Times New Roman"/>
              </a:rPr>
              <a:t>Assuming the the BAC data follows a normal distribution, compute the two-sided tolerance interval which a possible covers 83% of the population of measurements with 95% confidence. </a:t>
            </a:r>
          </a:p>
          <a:p>
            <a:pPr marL="457200" indent="-457200">
              <a:buAutoNum type="alphaLcPeriod"/>
            </a:pPr>
            <a:r>
              <a:rPr lang="en-US" sz="2200" dirty="0">
                <a:latin typeface="Times New Roman"/>
                <a:cs typeface="Times New Roman"/>
              </a:rPr>
              <a:t>How does this interval compare to the 95% two-sided confidence interval for the mean?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528BAB-8195-370E-E279-937E426A2DDC}"/>
              </a:ext>
            </a:extLst>
          </p:cNvPr>
          <p:cNvSpPr txBox="1"/>
          <p:nvPr/>
        </p:nvSpPr>
        <p:spPr>
          <a:xfrm>
            <a:off x="175121" y="5847199"/>
            <a:ext cx="85769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/>
                <a:cs typeface="Times New Roman"/>
              </a:rPr>
              <a:t>c. Under the same assumptions, compute the one-sided lower (99%/90%) tolerance [(1 – </a:t>
            </a:r>
            <a:r>
              <a:rPr lang="en-US" sz="2200" dirty="0">
                <a:latin typeface="Symbol" pitchFamily="2" charset="2"/>
                <a:cs typeface="Times New Roman"/>
              </a:rPr>
              <a:t>a</a:t>
            </a:r>
            <a:r>
              <a:rPr lang="en-US" sz="2200" dirty="0">
                <a:latin typeface="Times New Roman"/>
                <a:cs typeface="Times New Roman"/>
              </a:rPr>
              <a:t>) /</a:t>
            </a:r>
            <a:r>
              <a:rPr lang="en-US" sz="2200" i="1" dirty="0" err="1">
                <a:latin typeface="Times New Roman"/>
                <a:cs typeface="Times New Roman"/>
              </a:rPr>
              <a:t>p</a:t>
            </a:r>
            <a:r>
              <a:rPr lang="en-US" sz="2200" baseline="-25000" dirty="0" err="1">
                <a:latin typeface="Times New Roman"/>
                <a:cs typeface="Times New Roman"/>
              </a:rPr>
              <a:t>pop</a:t>
            </a:r>
            <a:r>
              <a:rPr lang="en-US" sz="2200" dirty="0">
                <a:latin typeface="Times New Roman"/>
                <a:cs typeface="Times New Roman"/>
              </a:rPr>
              <a:t>)] limit.</a:t>
            </a:r>
          </a:p>
        </p:txBody>
      </p:sp>
    </p:spTree>
    <p:extLst>
      <p:ext uri="{BB962C8B-B14F-4D97-AF65-F5344CB8AC3E}">
        <p14:creationId xmlns:p14="http://schemas.microsoft.com/office/powerpoint/2010/main" val="3375884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639" y="1071679"/>
            <a:ext cx="9007231" cy="5509200"/>
          </a:xfrm>
          <a:prstGeom prst="rect">
            <a:avLst/>
          </a:prstGeom>
          <a:solidFill>
            <a:srgbClr val="000C78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latin typeface="Courier"/>
                <a:cs typeface="Courier"/>
              </a:rPr>
              <a:t>library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(tolerance)</a:t>
            </a: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"/>
                <a:cs typeface="Courier"/>
              </a:rPr>
              <a:t># BAC QC data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x &lt;- c(0.081, 0.078, 0.079, 0.076, 0.082, 0.077)</a:t>
            </a: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"/>
                <a:cs typeface="Courier"/>
              </a:rPr>
              <a:t># a. Two-sided tolerance interval: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conf  &lt;- 0.95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p     &lt;- 0.83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alpha &lt;- 1-conf</a:t>
            </a:r>
          </a:p>
          <a:p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normtol.int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(x, alpha = alpha, P = p, side = 2)</a:t>
            </a: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"/>
                <a:cs typeface="Courier"/>
              </a:rPr>
              <a:t># b. Two-sided confidence interval for mean:</a:t>
            </a:r>
          </a:p>
          <a:p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t.test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(x, alternative = "</a:t>
            </a:r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two.sided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", mu = 0.08, </a:t>
            </a:r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conf.level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 = conf)</a:t>
            </a: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"/>
                <a:cs typeface="Courier"/>
              </a:rPr>
              <a:t># c. One-sided lower limit tolerance: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conf  &lt;- 0.99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p     &lt;- 0.9</a:t>
            </a:r>
          </a:p>
          <a:p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alpha &lt;- 1-conf</a:t>
            </a:r>
          </a:p>
          <a:p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normtol.int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(x, alpha = alpha, P = p, side = 1)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31775" y="154458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Example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77EE1D-4244-C29B-1FC4-5C6BC3E7C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764" y="3560908"/>
            <a:ext cx="4671106" cy="5669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9D01DC-D4A1-9F81-D945-A1F92C735E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263" y="4810331"/>
            <a:ext cx="2680607" cy="4044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4D7DCB9-C626-1318-7B85-17BAAEFA61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3129" y="5634467"/>
            <a:ext cx="3793671" cy="52553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6EC146F-874B-BC01-1E3D-A37103CF96C1}"/>
              </a:ext>
            </a:extLst>
          </p:cNvPr>
          <p:cNvSpPr>
            <a:spLocks/>
          </p:cNvSpPr>
          <p:nvPr/>
        </p:nvSpPr>
        <p:spPr>
          <a:xfrm>
            <a:off x="6596743" y="5744641"/>
            <a:ext cx="1072243" cy="525530"/>
          </a:xfrm>
          <a:prstGeom prst="rect">
            <a:avLst/>
          </a:prstGeom>
          <a:noFill/>
          <a:ln w="476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BD8F-631A-7FB6-9882-3D89769AC7FF}"/>
              </a:ext>
            </a:extLst>
          </p:cNvPr>
          <p:cNvSpPr txBox="1"/>
          <p:nvPr/>
        </p:nvSpPr>
        <p:spPr>
          <a:xfrm>
            <a:off x="6318121" y="2438279"/>
            <a:ext cx="147605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normTI_ex1.R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5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17400FB-D950-6133-D5D4-F1B53C23C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48F8CE0D-8263-98FF-2166-132C26C76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05" y="29597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Another Example: Tolerance Intervals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39D592-5E23-0EA5-0527-DC780B3F0E8F}"/>
              </a:ext>
            </a:extLst>
          </p:cNvPr>
          <p:cNvSpPr txBox="1"/>
          <p:nvPr/>
        </p:nvSpPr>
        <p:spPr>
          <a:xfrm>
            <a:off x="393216" y="1130062"/>
            <a:ext cx="8293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 seizure of 200 blister packs is made. Each pack has </a:t>
            </a:r>
            <a:r>
              <a:rPr lang="en-US" sz="2400" i="1" dirty="0">
                <a:latin typeface="Times New Roman"/>
                <a:cs typeface="Times New Roman"/>
              </a:rPr>
              <a:t>m</a:t>
            </a:r>
            <a:r>
              <a:rPr lang="en-US" sz="2400" dirty="0">
                <a:latin typeface="Times New Roman"/>
                <a:cs typeface="Times New Roman"/>
              </a:rPr>
              <a:t>=10 pills. A random sample of 9 blister packs was chosen. It’s found that 73 of the 90 pills in the sample are positive for  MDMA.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E8D6A6-88BF-F9D7-82FD-6B8D2072069E}"/>
              </a:ext>
            </a:extLst>
          </p:cNvPr>
          <p:cNvSpPr txBox="1"/>
          <p:nvPr/>
        </p:nvSpPr>
        <p:spPr>
          <a:xfrm>
            <a:off x="393216" y="2430913"/>
            <a:ext cx="82078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the data is binomial, with 95% confidence, what lower tolerance limit can be expected for positive pills per pack for 70% of the blister packs in the seizure?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5EAAB-2EB7-37E2-B371-A5963D61BAD6}"/>
              </a:ext>
            </a:extLst>
          </p:cNvPr>
          <p:cNvSpPr/>
          <p:nvPr/>
        </p:nvSpPr>
        <p:spPr>
          <a:xfrm>
            <a:off x="161610" y="3727790"/>
            <a:ext cx="8829991" cy="2893100"/>
          </a:xfrm>
          <a:prstGeom prst="rect">
            <a:avLst/>
          </a:prstGeom>
          <a:solidFill>
            <a:srgbClr val="000C78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  <a:latin typeface="Courier"/>
                <a:cs typeface="Courier"/>
              </a:rPr>
              <a:t>library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(tolerance)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urier"/>
                <a:cs typeface="Courier"/>
              </a:rPr>
              <a:t># One-sided lower limit tolerance: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conf  &lt;- 0.95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p     &lt;- 0.70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alpha &lt;- 1-conf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num.packs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         &lt;- 9</a:t>
            </a: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num.pills.per.pack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&lt;- 10</a:t>
            </a: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num.pos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           &lt;- 73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bintol.int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(x = </a:t>
            </a:r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num.pos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, n = </a:t>
            </a:r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num.packs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*</a:t>
            </a:r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num.pills.per.pack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, m = </a:t>
            </a:r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num.pills.per.pack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, 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          alpha = conf, P = p, side = 1)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F7C4DF-4E8B-4340-745C-23022D1C56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008" y="4828050"/>
            <a:ext cx="4178300" cy="8128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2C36AF-C93C-C50B-4381-235FC2AFB941}"/>
              </a:ext>
            </a:extLst>
          </p:cNvPr>
          <p:cNvSpPr>
            <a:spLocks/>
          </p:cNvSpPr>
          <p:nvPr/>
        </p:nvSpPr>
        <p:spPr>
          <a:xfrm>
            <a:off x="7087396" y="5115320"/>
            <a:ext cx="1630912" cy="525530"/>
          </a:xfrm>
          <a:prstGeom prst="rect">
            <a:avLst/>
          </a:prstGeom>
          <a:noFill/>
          <a:ln w="476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2BEE5D-88DD-1E19-78F2-5609F8548CD3}"/>
              </a:ext>
            </a:extLst>
          </p:cNvPr>
          <p:cNvSpPr txBox="1"/>
          <p:nvPr/>
        </p:nvSpPr>
        <p:spPr>
          <a:xfrm>
            <a:off x="6423660" y="4108643"/>
            <a:ext cx="179342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binomTI_ex1.R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3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17400FB-D950-6133-D5D4-F1B53C23C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48F8CE0D-8263-98FF-2166-132C26C76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05" y="29597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Another Example: Tolerance Intervals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E8D6A6-88BF-F9D7-82FD-6B8D2072069E}"/>
              </a:ext>
            </a:extLst>
          </p:cNvPr>
          <p:cNvSpPr txBox="1"/>
          <p:nvPr/>
        </p:nvSpPr>
        <p:spPr>
          <a:xfrm>
            <a:off x="393216" y="1353229"/>
            <a:ext cx="82078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up: With 95% confidence, what range of positive pills can we expect for 70% of the remaining seizure?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5EAAB-2EB7-37E2-B371-A5963D61BAD6}"/>
              </a:ext>
            </a:extLst>
          </p:cNvPr>
          <p:cNvSpPr/>
          <p:nvPr/>
        </p:nvSpPr>
        <p:spPr>
          <a:xfrm>
            <a:off x="161610" y="2737189"/>
            <a:ext cx="8829991" cy="2462213"/>
          </a:xfrm>
          <a:prstGeom prst="rect">
            <a:avLst/>
          </a:prstGeom>
          <a:solidFill>
            <a:srgbClr val="000C78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  <a:latin typeface="Courier"/>
                <a:cs typeface="Courier"/>
              </a:rPr>
              <a:t>library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(tolerance)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urier"/>
                <a:cs typeface="Courier"/>
              </a:rPr>
              <a:t># One-sided lower limit tolerance: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conf  &lt;- 0.95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p     &lt;- 0.70</a:t>
            </a:r>
          </a:p>
          <a:p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alpha &lt;- 1-conf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num.pills.tested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  &lt;- 90</a:t>
            </a: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num.pos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            &lt;- 73</a:t>
            </a:r>
          </a:p>
          <a:p>
            <a:endParaRPr lang="en-US" sz="14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400" dirty="0" err="1">
                <a:solidFill>
                  <a:srgbClr val="FFFFFF"/>
                </a:solidFill>
                <a:latin typeface="Courier"/>
                <a:cs typeface="Courier"/>
              </a:rPr>
              <a:t>bintol.int</a:t>
            </a:r>
            <a:r>
              <a:rPr lang="en-US" sz="1400" dirty="0">
                <a:solidFill>
                  <a:srgbClr val="FFFFFF"/>
                </a:solidFill>
                <a:latin typeface="Courier"/>
                <a:cs typeface="Courier"/>
              </a:rPr>
              <a:t>(x = 73, n = 90, m = 2000-90, alpha = conf, P = p, side = 2)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3C8BA6-7A4F-ED29-4B69-C427143B3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7744" y="3944213"/>
            <a:ext cx="5671457" cy="5507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770406E-1BDB-8253-80C6-FCA92118EEDD}"/>
              </a:ext>
            </a:extLst>
          </p:cNvPr>
          <p:cNvSpPr>
            <a:spLocks/>
          </p:cNvSpPr>
          <p:nvPr/>
        </p:nvSpPr>
        <p:spPr>
          <a:xfrm>
            <a:off x="4879454" y="4119250"/>
            <a:ext cx="2201569" cy="5255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7FAF68-9A91-E93A-5970-A8242FD4A3B9}"/>
              </a:ext>
            </a:extLst>
          </p:cNvPr>
          <p:cNvSpPr txBox="1"/>
          <p:nvPr/>
        </p:nvSpPr>
        <p:spPr>
          <a:xfrm>
            <a:off x="6423660" y="3159953"/>
            <a:ext cx="179342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binomTI_ex1.R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99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711BFE2-A300-9700-F20C-2AD8562C1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5A5AA88E-BC2E-22A5-BEB3-E36F97B86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05" y="29597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Yet Another Example: Tolerance Intervals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5C5C75-2CFE-E99D-D70E-F381D6BF455E}"/>
              </a:ext>
            </a:extLst>
          </p:cNvPr>
          <p:cNvSpPr txBox="1"/>
          <p:nvPr/>
        </p:nvSpPr>
        <p:spPr>
          <a:xfrm>
            <a:off x="393216" y="1189945"/>
            <a:ext cx="820782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Suppose the large laboratory system needs to be 99% confident on the range of the number of lab errors that can be expected to occur across 95% of their system over a period of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=12 months. In the previous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=48 months, there were a total of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=12 documented lab errors.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 the 99%/95% Poisson tolerance interval for the range of lab errors that can be expected in the next year.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5122C8-3556-9313-44F6-23C665996A9F}"/>
              </a:ext>
            </a:extLst>
          </p:cNvPr>
          <p:cNvSpPr/>
          <p:nvPr/>
        </p:nvSpPr>
        <p:spPr>
          <a:xfrm>
            <a:off x="216041" y="3760443"/>
            <a:ext cx="8732020" cy="1077218"/>
          </a:xfrm>
          <a:prstGeom prst="rect">
            <a:avLst/>
          </a:prstGeom>
          <a:solidFill>
            <a:srgbClr val="000C78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latin typeface="Courier"/>
                <a:cs typeface="Courier"/>
              </a:rPr>
              <a:t>library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(tolerance)</a:t>
            </a:r>
          </a:p>
          <a:p>
            <a:endParaRPr lang="en-US" sz="1600" dirty="0">
              <a:solidFill>
                <a:srgbClr val="FFFF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"/>
                <a:cs typeface="Courier"/>
              </a:rPr>
              <a:t># Two-sided tolerance interval:</a:t>
            </a:r>
          </a:p>
          <a:p>
            <a:r>
              <a:rPr lang="en-US" sz="1600" dirty="0" err="1">
                <a:solidFill>
                  <a:srgbClr val="FFFFFF"/>
                </a:solidFill>
                <a:latin typeface="Courier"/>
                <a:cs typeface="Courier"/>
              </a:rPr>
              <a:t>poistol.int</a:t>
            </a:r>
            <a:r>
              <a:rPr lang="en-US" sz="1600" dirty="0">
                <a:solidFill>
                  <a:srgbClr val="FFFFFF"/>
                </a:solidFill>
                <a:latin typeface="Courier"/>
                <a:cs typeface="Courier"/>
              </a:rPr>
              <a:t>(x = 12, n = 48, m = 12, alpha = 0.01, P = 0.95, side = 2)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A7587F-C2C0-D36E-8A87-B70BFE9BF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8" y="5468212"/>
            <a:ext cx="7772400" cy="7548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0C10845-9E6B-7FBE-4DE1-671E85023B71}"/>
              </a:ext>
            </a:extLst>
          </p:cNvPr>
          <p:cNvSpPr>
            <a:spLocks/>
          </p:cNvSpPr>
          <p:nvPr/>
        </p:nvSpPr>
        <p:spPr>
          <a:xfrm>
            <a:off x="3251374" y="5725022"/>
            <a:ext cx="2971006" cy="5255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5FA658-B6E2-490C-8561-E1B2992591C6}"/>
              </a:ext>
            </a:extLst>
          </p:cNvPr>
          <p:cNvSpPr txBox="1"/>
          <p:nvPr/>
        </p:nvSpPr>
        <p:spPr>
          <a:xfrm>
            <a:off x="6423661" y="3937193"/>
            <a:ext cx="145161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poisTI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_ex1.R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26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31775" y="39472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Bootstrap Confidence Intervals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1156726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0213" indent="-323850">
              <a:spcBef>
                <a:spcPts val="800"/>
              </a:spcBef>
              <a:buFont typeface="Times New Roman" pitchFamily="18" charset="0"/>
              <a:buChar char="•"/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So how do we compute a (1 − </a:t>
            </a:r>
            <a:r>
              <a:rPr lang="en-US" sz="24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)×100% confidence interval given a set of data??</a:t>
            </a:r>
          </a:p>
        </p:txBody>
      </p:sp>
      <p:sp>
        <p:nvSpPr>
          <p:cNvPr id="5" name="Rectangle 4"/>
          <p:cNvSpPr/>
          <p:nvPr/>
        </p:nvSpPr>
        <p:spPr>
          <a:xfrm>
            <a:off x="18720" y="2140123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0213" indent="-323850">
              <a:spcBef>
                <a:spcPts val="800"/>
              </a:spcBef>
              <a:buFont typeface="Times New Roman" pitchFamily="18" charset="0"/>
              <a:buChar char="•"/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For any parameter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, you can try to obtain bootstrap based CIs</a:t>
            </a:r>
          </a:p>
        </p:txBody>
      </p:sp>
      <p:sp>
        <p:nvSpPr>
          <p:cNvPr id="8" name="Rectangle 7"/>
          <p:cNvSpPr/>
          <p:nvPr/>
        </p:nvSpPr>
        <p:spPr>
          <a:xfrm>
            <a:off x="34420" y="2742598"/>
            <a:ext cx="8839200" cy="1405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0213" indent="-323850">
              <a:spcBef>
                <a:spcPts val="800"/>
              </a:spcBef>
              <a:buFont typeface="Times New Roman" pitchFamily="18" charset="0"/>
              <a:buChar char="•"/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For a sample of size </a:t>
            </a:r>
            <a:r>
              <a:rPr lang="en-US" sz="2400" i="1" dirty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marL="887413" lvl="1" indent="-323850">
              <a:spcBef>
                <a:spcPts val="800"/>
              </a:spcBef>
              <a:buFont typeface="Times New Roman" pitchFamily="18" charset="0"/>
              <a:buChar char="•"/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Obtain a bootstrap sampling distribution for </a:t>
            </a:r>
            <a:r>
              <a:rPr lang="en-US" sz="2400" i="1" dirty="0">
                <a:solidFill>
                  <a:srgbClr val="000000"/>
                </a:solidFill>
                <a:latin typeface="Symbol" charset="2"/>
                <a:cs typeface="Symbol" charset="2"/>
              </a:rPr>
              <a:t>q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Courier"/>
                <a:cs typeface="Courier"/>
              </a:rPr>
              <a:t>boot.reps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  <a:p>
            <a:pPr marL="887413" lvl="1" indent="-323850">
              <a:spcBef>
                <a:spcPts val="800"/>
              </a:spcBef>
              <a:buFont typeface="Times New Roman" pitchFamily="18" charset="0"/>
              <a:buChar char="•"/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Find the (1 − </a:t>
            </a:r>
            <a:r>
              <a:rPr lang="en-US" sz="24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)×100% empirical percentiles: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-7913" y="4542671"/>
            <a:ext cx="706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363">
              <a:spcBef>
                <a:spcPts val="800"/>
              </a:spcBef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quantile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boot.reps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probs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=c(a/2, 1-a/2))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33914" y="4540115"/>
            <a:ext cx="1504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Two sided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5840380" y="5218281"/>
            <a:ext cx="329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One sided, lower bound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5837559" y="5963343"/>
            <a:ext cx="3343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One sided, upper bound</a:t>
            </a:r>
            <a:endParaRPr lang="en-US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1" y="5252684"/>
            <a:ext cx="58403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363">
              <a:spcBef>
                <a:spcPts val="800"/>
              </a:spcBef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quantile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boot.reps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probs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=c(a))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420" y="6001897"/>
            <a:ext cx="61603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363">
              <a:spcBef>
                <a:spcPts val="800"/>
              </a:spcBef>
              <a:tabLst>
                <a:tab pos="430213" algn="l"/>
                <a:tab pos="1344613" algn="l"/>
                <a:tab pos="2259013" algn="l"/>
                <a:tab pos="3173413" algn="l"/>
                <a:tab pos="4087813" algn="l"/>
                <a:tab pos="5002213" algn="l"/>
                <a:tab pos="5916613" algn="l"/>
                <a:tab pos="6831013" algn="l"/>
                <a:tab pos="7745413" algn="l"/>
                <a:tab pos="8659813" algn="l"/>
                <a:tab pos="9574213" algn="l"/>
                <a:tab pos="10488613" algn="l"/>
              </a:tabLst>
            </a:pP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quantile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boot.reps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probs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=c(1-a))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21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6241" y="1121555"/>
            <a:ext cx="8520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Consider again the case of Mr. B. Mayhew with seizure mass measurements of: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1780" y="1708622"/>
            <a:ext cx="11571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49.9996g </a:t>
            </a:r>
          </a:p>
          <a:p>
            <a:r>
              <a:rPr lang="en-US" dirty="0">
                <a:latin typeface="Times New Roman"/>
                <a:cs typeface="Times New Roman"/>
              </a:rPr>
              <a:t>49.9994g </a:t>
            </a:r>
          </a:p>
          <a:p>
            <a:r>
              <a:rPr lang="en-US" dirty="0">
                <a:latin typeface="Times New Roman"/>
                <a:cs typeface="Times New Roman"/>
              </a:rPr>
              <a:t>49.9993g </a:t>
            </a:r>
          </a:p>
          <a:p>
            <a:r>
              <a:rPr lang="en-US" dirty="0">
                <a:latin typeface="Times New Roman"/>
                <a:cs typeface="Times New Roman"/>
              </a:rPr>
              <a:t>49.9996g</a:t>
            </a:r>
          </a:p>
          <a:p>
            <a:r>
              <a:rPr lang="en-US" dirty="0">
                <a:latin typeface="Times New Roman"/>
                <a:cs typeface="Times New Roman"/>
              </a:rPr>
              <a:t>49.9995g</a:t>
            </a:r>
          </a:p>
        </p:txBody>
      </p:sp>
      <p:sp>
        <p:nvSpPr>
          <p:cNvPr id="5" name="Rectangle 4"/>
          <p:cNvSpPr/>
          <p:nvPr/>
        </p:nvSpPr>
        <p:spPr>
          <a:xfrm>
            <a:off x="4219223" y="1708622"/>
            <a:ext cx="12276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49.9995g </a:t>
            </a:r>
          </a:p>
          <a:p>
            <a:r>
              <a:rPr lang="en-US" dirty="0">
                <a:latin typeface="Times New Roman"/>
                <a:cs typeface="Times New Roman"/>
              </a:rPr>
              <a:t>49.9995g </a:t>
            </a:r>
          </a:p>
          <a:p>
            <a:r>
              <a:rPr lang="en-US" dirty="0">
                <a:latin typeface="Times New Roman"/>
                <a:cs typeface="Times New Roman"/>
              </a:rPr>
              <a:t>49.9994g </a:t>
            </a:r>
          </a:p>
          <a:p>
            <a:r>
              <a:rPr lang="en-US" dirty="0">
                <a:latin typeface="Times New Roman"/>
                <a:cs typeface="Times New Roman"/>
              </a:rPr>
              <a:t>49.9995g </a:t>
            </a:r>
          </a:p>
          <a:p>
            <a:r>
              <a:rPr lang="en-US" dirty="0">
                <a:latin typeface="Times New Roman"/>
                <a:cs typeface="Times New Roman"/>
              </a:rPr>
              <a:t>49.9994g 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1775" y="39472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  <a:latin typeface="Times New Roman" pitchFamily="18" charset="0"/>
              </a:rPr>
              <a:t>Example: Bootstrap Confidence Intervals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04776" y="3411728"/>
            <a:ext cx="85203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>
                <a:latin typeface="Times New Roman"/>
                <a:cs typeface="Times New Roman"/>
              </a:rPr>
              <a:t>Compute the mean mass estimate via the bootstrap. </a:t>
            </a:r>
          </a:p>
          <a:p>
            <a:pPr marL="342900" indent="-342900">
              <a:buAutoNum type="alphaLcPeriod"/>
            </a:pPr>
            <a:r>
              <a:rPr lang="en-US" dirty="0">
                <a:latin typeface="Times New Roman"/>
                <a:cs typeface="Times New Roman"/>
              </a:rPr>
              <a:t>What is your bootstrap standard error estimate for the estimated mean?</a:t>
            </a:r>
          </a:p>
          <a:p>
            <a:pPr marL="342900" indent="-342900">
              <a:buFontTx/>
              <a:buAutoNum type="alphaLcPeriod"/>
            </a:pPr>
            <a:r>
              <a:rPr lang="en-US" dirty="0">
                <a:latin typeface="Times New Roman"/>
                <a:cs typeface="Times New Roman"/>
              </a:rPr>
              <a:t>Compute the two-sided 99% CI for the mean mass via the bootstrap. </a:t>
            </a:r>
          </a:p>
          <a:p>
            <a:pPr marL="342900" indent="-342900">
              <a:buFontTx/>
              <a:buAutoNum type="alphaLcPeriod"/>
            </a:pPr>
            <a:r>
              <a:rPr lang="en-US" dirty="0">
                <a:latin typeface="Times New Roman"/>
                <a:cs typeface="Times New Roman"/>
              </a:rPr>
              <a:t>Compute the one-sided lower bound 99% CI for the mean mass via the bootstrap. </a:t>
            </a:r>
          </a:p>
          <a:p>
            <a:pPr marL="342900" indent="-342900">
              <a:buFontTx/>
              <a:buAutoNum type="alphaLcPeriod"/>
            </a:pPr>
            <a:r>
              <a:rPr lang="en-US" dirty="0">
                <a:latin typeface="Times New Roman"/>
                <a:cs typeface="Times New Roman"/>
              </a:rPr>
              <a:t>Compute the one-sided upper bound 99% CI for the mean mass via the bootstrap. </a:t>
            </a:r>
          </a:p>
        </p:txBody>
      </p:sp>
    </p:spTree>
    <p:extLst>
      <p:ext uri="{BB962C8B-B14F-4D97-AF65-F5344CB8AC3E}">
        <p14:creationId xmlns:p14="http://schemas.microsoft.com/office/powerpoint/2010/main" val="239514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31775" y="17800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  <a:latin typeface="Times New Roman" pitchFamily="18" charset="0"/>
              </a:rPr>
              <a:t>Example: Bootstrap Confidence Intervals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3F581F-058C-1F46-A39E-28DF4605F0AA}"/>
              </a:ext>
            </a:extLst>
          </p:cNvPr>
          <p:cNvSpPr txBox="1"/>
          <p:nvPr/>
        </p:nvSpPr>
        <p:spPr>
          <a:xfrm>
            <a:off x="335667" y="974726"/>
            <a:ext cx="8484243" cy="544764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The data: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x &lt;- c(49.9996,49.9994,49.9993,49.9996,49.9995,49.9995,49.9995,49.9994,49.9995,49.9994) 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n &lt;- length(x) </a:t>
            </a:r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Sample size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Approximate sampling distribution of the mean via the bootstrap: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B &lt;- 2000</a:t>
            </a:r>
          </a:p>
          <a:p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 &lt;- 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sapply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(1:B, function(xx){mean(sample(x, size = n, replace = T))})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hist(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)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a. </a:t>
            </a:r>
            <a:r>
              <a:rPr lang="en-US" sz="1200" dirty="0" err="1">
                <a:solidFill>
                  <a:srgbClr val="FFFF00"/>
                </a:solidFill>
                <a:latin typeface="Courier" pitchFamily="2" charset="0"/>
              </a:rPr>
              <a:t>Boostrap</a:t>
            </a:r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 estimate of the mean: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mean(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)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b. Bootstrap estimate of the standard error of the mean</a:t>
            </a:r>
          </a:p>
          <a:p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sd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)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c. Two-sided 99% CI for the mean mass via the bootstrap: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conf &lt;- 0.99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a    &lt;- 1 - conf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quantile(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, probs=c(a/2, 1-a/2))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One-sided lower bound 99% CI for the mean mass via the bootstrap. 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conf &lt;- 0.99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a    &lt;- 1 - conf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quantile(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, probs=c(a))</a:t>
            </a:r>
          </a:p>
          <a:p>
            <a:endParaRPr lang="en-US" sz="1200" dirty="0">
              <a:solidFill>
                <a:schemeClr val="bg1"/>
              </a:solidFill>
              <a:latin typeface="Courier" pitchFamily="2" charset="0"/>
            </a:endParaRPr>
          </a:p>
          <a:p>
            <a:r>
              <a:rPr lang="en-US" sz="1200" dirty="0">
                <a:solidFill>
                  <a:srgbClr val="FFFF00"/>
                </a:solidFill>
                <a:latin typeface="Courier" pitchFamily="2" charset="0"/>
              </a:rPr>
              <a:t># One-sided lower bound 99% CI for the mean mass via the bootstrap. 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conf &lt;- 0.99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a    &lt;- 1 - conf</a:t>
            </a:r>
          </a:p>
          <a:p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quantile(</a:t>
            </a:r>
            <a:r>
              <a:rPr lang="en-US" sz="1200" dirty="0" err="1">
                <a:solidFill>
                  <a:schemeClr val="bg1"/>
                </a:solidFill>
                <a:latin typeface="Courier" pitchFamily="2" charset="0"/>
              </a:rPr>
              <a:t>boot.samp</a:t>
            </a:r>
            <a:r>
              <a:rPr lang="en-US" sz="1200" dirty="0">
                <a:solidFill>
                  <a:schemeClr val="bg1"/>
                </a:solidFill>
                <a:latin typeface="Courier" pitchFamily="2" charset="0"/>
              </a:rPr>
              <a:t>, probs=c(1 - a))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C43005-79DE-3EAD-6432-FE00E9BB9C6A}"/>
              </a:ext>
            </a:extLst>
          </p:cNvPr>
          <p:cNvSpPr txBox="1"/>
          <p:nvPr/>
        </p:nvSpPr>
        <p:spPr>
          <a:xfrm>
            <a:off x="6324600" y="3183462"/>
            <a:ext cx="193727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meanCI_boot_ex1.R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873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55F55C-9180-8D48-B0FA-59C9CA5A6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18" y="1101177"/>
            <a:ext cx="7197363" cy="5755620"/>
          </a:xfrm>
          <a:prstGeom prst="rect">
            <a:avLst/>
          </a:prstGeom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F6D36650-1BE3-E543-8A2E-37B85E87E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394726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  <a:latin typeface="Times New Roman" pitchFamily="18" charset="0"/>
              </a:rPr>
              <a:t>Example: Bootstrap Confidence Intervals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5BAA8B-AFC0-E441-A059-3D50B130E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752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1C5F07-C351-E3D1-CFDC-6BAB0D4E51C0}"/>
              </a:ext>
            </a:extLst>
          </p:cNvPr>
          <p:cNvSpPr txBox="1"/>
          <p:nvPr/>
        </p:nvSpPr>
        <p:spPr>
          <a:xfrm>
            <a:off x="1077686" y="3892614"/>
            <a:ext cx="79792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Courier"/>
                <a:cs typeface="Courier"/>
              </a:rPr>
              <a:t>normtol.int</a:t>
            </a:r>
            <a:r>
              <a:rPr lang="en-US" sz="2200" b="1" dirty="0">
                <a:latin typeface="Courier"/>
                <a:cs typeface="Courier"/>
              </a:rPr>
              <a:t>(x, alpha = alpha, P = p, side = 2)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EFBD92-BC19-14BE-C014-2C40A6DCE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BFCCB4E-BCFE-D721-48B7-5D2D8417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306862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Tolerance Intervals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B22893-D91E-8294-4A2D-0E41AD1B6E40}"/>
              </a:ext>
            </a:extLst>
          </p:cNvPr>
          <p:cNvSpPr txBox="1"/>
          <p:nvPr/>
        </p:nvSpPr>
        <p:spPr>
          <a:xfrm>
            <a:off x="235272" y="1300882"/>
            <a:ext cx="85480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If the </a:t>
            </a:r>
            <a:r>
              <a:rPr lang="en-US" sz="2600" b="1" dirty="0">
                <a:latin typeface="Times New Roman"/>
                <a:cs typeface="Times New Roman"/>
              </a:rPr>
              <a:t>data follows a normal distribution</a:t>
            </a:r>
            <a:r>
              <a:rPr lang="en-US" sz="26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8F7F26-86A1-F5A0-4D63-05103022A047}"/>
              </a:ext>
            </a:extLst>
          </p:cNvPr>
          <p:cNvSpPr txBox="1"/>
          <p:nvPr/>
        </p:nvSpPr>
        <p:spPr>
          <a:xfrm>
            <a:off x="449489" y="1962905"/>
            <a:ext cx="8161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 random sample of measurement data,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then with confidence (1 − </a:t>
            </a: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proportion of possible measurements,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A23A08-0D9F-4446-1353-8ED89176A114}"/>
              </a:ext>
            </a:extLst>
          </p:cNvPr>
          <p:cNvSpPr txBox="1"/>
          <p:nvPr/>
        </p:nvSpPr>
        <p:spPr>
          <a:xfrm>
            <a:off x="1190398" y="3322740"/>
            <a:ext cx="623366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two-sided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A49E80-9A47-4BF0-1FD7-C999FF5810C5}"/>
              </a:ext>
            </a:extLst>
          </p:cNvPr>
          <p:cNvSpPr txBox="1"/>
          <p:nvPr/>
        </p:nvSpPr>
        <p:spPr>
          <a:xfrm>
            <a:off x="1190397" y="4833204"/>
            <a:ext cx="66908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larger than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upper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as large as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lower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370581-7E19-F48B-5350-30A258F869DF}"/>
              </a:ext>
            </a:extLst>
          </p:cNvPr>
          <p:cNvSpPr txBox="1"/>
          <p:nvPr/>
        </p:nvSpPr>
        <p:spPr>
          <a:xfrm>
            <a:off x="1077686" y="5776717"/>
            <a:ext cx="797922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Courier"/>
                <a:cs typeface="Courier"/>
              </a:rPr>
              <a:t>normtol.int</a:t>
            </a:r>
            <a:r>
              <a:rPr lang="en-US" sz="2200" b="1" dirty="0">
                <a:latin typeface="Courier"/>
                <a:cs typeface="Courier"/>
              </a:rPr>
              <a:t>(x, alpha = alpha, P = p, side = 1)</a:t>
            </a:r>
          </a:p>
        </p:txBody>
      </p:sp>
    </p:spTree>
    <p:extLst>
      <p:ext uri="{BB962C8B-B14F-4D97-AF65-F5344CB8AC3E}">
        <p14:creationId xmlns:p14="http://schemas.microsoft.com/office/powerpoint/2010/main" val="126631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1775" y="252432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Tolerance Intervals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5380E-0442-D42D-5BE3-27B034EBA5FC}"/>
              </a:ext>
            </a:extLst>
          </p:cNvPr>
          <p:cNvSpPr txBox="1"/>
          <p:nvPr/>
        </p:nvSpPr>
        <p:spPr>
          <a:xfrm>
            <a:off x="311474" y="1736310"/>
            <a:ext cx="85480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>
                <a:latin typeface="Times New Roman"/>
                <a:cs typeface="Times New Roman"/>
              </a:rPr>
              <a:t>If the </a:t>
            </a:r>
            <a:r>
              <a:rPr lang="en-US" sz="2800" b="1" dirty="0">
                <a:latin typeface="Times New Roman"/>
                <a:cs typeface="Times New Roman"/>
              </a:rPr>
              <a:t>data follows a binomial or a Poisson distribution,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b="1" dirty="0">
                <a:latin typeface="Times New Roman"/>
                <a:cs typeface="Times New Roman"/>
              </a:rPr>
              <a:t>tolerance intervals </a:t>
            </a:r>
            <a:r>
              <a:rPr lang="en-US" sz="2800" dirty="0">
                <a:latin typeface="Times New Roman"/>
                <a:cs typeface="Times New Roman"/>
              </a:rPr>
              <a:t>for </a:t>
            </a:r>
            <a:r>
              <a:rPr lang="en-US" sz="2800" i="1" dirty="0">
                <a:latin typeface="Times New Roman"/>
                <a:cs typeface="Times New Roman"/>
              </a:rPr>
              <a:t>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×100% of the population with (1 −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)×100% </a:t>
            </a:r>
            <a:r>
              <a:rPr lang="en-US" sz="2800" dirty="0">
                <a:latin typeface="Times New Roman"/>
                <a:cs typeface="Times New Roman"/>
              </a:rPr>
              <a:t>confidence, the procedure to find tolerance limits is multi-step….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FA0657-651A-FF5C-F198-B866479246B2}"/>
              </a:ext>
            </a:extLst>
          </p:cNvPr>
          <p:cNvSpPr txBox="1"/>
          <p:nvPr/>
        </p:nvSpPr>
        <p:spPr>
          <a:xfrm>
            <a:off x="311474" y="3978766"/>
            <a:ext cx="85480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We’ll use the R package </a:t>
            </a:r>
            <a:r>
              <a:rPr lang="en-US" sz="2600" b="1" dirty="0">
                <a:latin typeface="Times New Roman"/>
                <a:cs typeface="Times New Roman"/>
              </a:rPr>
              <a:t>tolerance</a:t>
            </a:r>
            <a:r>
              <a:rPr lang="en-US" sz="2600" dirty="0">
                <a:latin typeface="Times New Roman"/>
                <a:cs typeface="Times New Roman"/>
              </a:rPr>
              <a:t> for these as well</a:t>
            </a:r>
          </a:p>
        </p:txBody>
      </p:sp>
    </p:spTree>
    <p:extLst>
      <p:ext uri="{BB962C8B-B14F-4D97-AF65-F5344CB8AC3E}">
        <p14:creationId xmlns:p14="http://schemas.microsoft.com/office/powerpoint/2010/main" val="308023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1775" y="154458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Tolerance Intervals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5380E-0442-D42D-5BE3-27B034EBA5FC}"/>
              </a:ext>
            </a:extLst>
          </p:cNvPr>
          <p:cNvSpPr txBox="1"/>
          <p:nvPr/>
        </p:nvSpPr>
        <p:spPr>
          <a:xfrm>
            <a:off x="235272" y="1300882"/>
            <a:ext cx="85480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If the </a:t>
            </a:r>
            <a:r>
              <a:rPr lang="en-US" sz="2600" b="1" dirty="0">
                <a:latin typeface="Times New Roman"/>
                <a:cs typeface="Times New Roman"/>
              </a:rPr>
              <a:t>data follows a binomial distribution</a:t>
            </a:r>
            <a:r>
              <a:rPr lang="en-US" sz="26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3D45D1-9295-BC51-0CB0-7F8E04758698}"/>
              </a:ext>
            </a:extLst>
          </p:cNvPr>
          <p:cNvSpPr txBox="1"/>
          <p:nvPr/>
        </p:nvSpPr>
        <p:spPr>
          <a:xfrm>
            <a:off x="449489" y="1962905"/>
            <a:ext cx="7855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 random sample of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items which may be "positive" or "negative",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items are observed to be "positive".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BF1DF7-2BB7-7C64-C207-B8F379349CA3}"/>
              </a:ext>
            </a:extLst>
          </p:cNvPr>
          <p:cNvSpPr txBox="1"/>
          <p:nvPr/>
        </p:nvSpPr>
        <p:spPr>
          <a:xfrm>
            <a:off x="1190398" y="4204484"/>
            <a:ext cx="62336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"positive" items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two-sided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5CF81A-B1C4-D591-B3B9-F68B6D1292CC}"/>
              </a:ext>
            </a:extLst>
          </p:cNvPr>
          <p:cNvSpPr txBox="1"/>
          <p:nvPr/>
        </p:nvSpPr>
        <p:spPr>
          <a:xfrm>
            <a:off x="1190397" y="4686631"/>
            <a:ext cx="6603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bintol.int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n=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alpha=</a:t>
            </a:r>
            <a:r>
              <a:rPr lang="en-US" dirty="0">
                <a:latin typeface="Symbol" pitchFamily="2" charset="2"/>
                <a:cs typeface="Times New Roman" panose="02020603050405020304" pitchFamily="18" charset="0"/>
              </a:rPr>
              <a:t>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P=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side=2)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DA4F3A-CD73-36E2-631E-45F615442110}"/>
              </a:ext>
            </a:extLst>
          </p:cNvPr>
          <p:cNvSpPr txBox="1"/>
          <p:nvPr/>
        </p:nvSpPr>
        <p:spPr>
          <a:xfrm>
            <a:off x="1190397" y="5377488"/>
            <a:ext cx="62336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more than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"positive" items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upper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"positive" items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lower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0C4794-D67E-E40F-A391-1645AB997C9B}"/>
              </a:ext>
            </a:extLst>
          </p:cNvPr>
          <p:cNvSpPr txBox="1"/>
          <p:nvPr/>
        </p:nvSpPr>
        <p:spPr>
          <a:xfrm>
            <a:off x="1190397" y="6162096"/>
            <a:ext cx="6603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bintol.int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n=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alpha=</a:t>
            </a:r>
            <a:r>
              <a:rPr lang="en-US" dirty="0">
                <a:latin typeface="Symbol" pitchFamily="2" charset="2"/>
                <a:cs typeface="Times New Roman" panose="02020603050405020304" pitchFamily="18" charset="0"/>
              </a:rPr>
              <a:t>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P=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side=1)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816A2-D905-96EC-1C25-4995930DB4A3}"/>
              </a:ext>
            </a:extLst>
          </p:cNvPr>
          <p:cNvSpPr txBox="1"/>
          <p:nvPr/>
        </p:nvSpPr>
        <p:spPr>
          <a:xfrm>
            <a:off x="449489" y="2963027"/>
            <a:ext cx="80733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items to be grouped together at a time.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with confidence (1 − </a:t>
            </a: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proportion </a:t>
            </a:r>
            <a:r>
              <a:rPr lang="en-US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such groups contains:</a:t>
            </a:r>
          </a:p>
        </p:txBody>
      </p:sp>
    </p:spTree>
    <p:extLst>
      <p:ext uri="{BB962C8B-B14F-4D97-AF65-F5344CB8AC3E}">
        <p14:creationId xmlns:p14="http://schemas.microsoft.com/office/powerpoint/2010/main" val="231427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13" grpId="0"/>
      <p:bldP spid="14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88" y="76200"/>
            <a:ext cx="8202612" cy="239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1775" y="285090"/>
            <a:ext cx="8607425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000000"/>
                </a:solidFill>
                <a:latin typeface="Times New Roman" pitchFamily="18" charset="0"/>
              </a:rPr>
              <a:t>Tolerance Intervals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5380E-0442-D42D-5BE3-27B034EBA5FC}"/>
              </a:ext>
            </a:extLst>
          </p:cNvPr>
          <p:cNvSpPr txBox="1"/>
          <p:nvPr/>
        </p:nvSpPr>
        <p:spPr>
          <a:xfrm>
            <a:off x="235272" y="1268224"/>
            <a:ext cx="85480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If the </a:t>
            </a:r>
            <a:r>
              <a:rPr lang="en-US" sz="2600" b="1" dirty="0">
                <a:latin typeface="Times New Roman"/>
                <a:cs typeface="Times New Roman"/>
              </a:rPr>
              <a:t>data follows a Poisson distribution</a:t>
            </a:r>
            <a:r>
              <a:rPr lang="en-US" sz="26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3D45D1-9295-BC51-0CB0-7F8E04758698}"/>
              </a:ext>
            </a:extLst>
          </p:cNvPr>
          <p:cNvSpPr txBox="1"/>
          <p:nvPr/>
        </p:nvSpPr>
        <p:spPr>
          <a:xfrm>
            <a:off x="449489" y="1941133"/>
            <a:ext cx="7855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sample of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defined time periods (or experimental units), suppose 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"events of interest" are observed.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BF1DF7-2BB7-7C64-C207-B8F379349CA3}"/>
              </a:ext>
            </a:extLst>
          </p:cNvPr>
          <p:cNvSpPr txBox="1"/>
          <p:nvPr/>
        </p:nvSpPr>
        <p:spPr>
          <a:xfrm>
            <a:off x="1190398" y="4095627"/>
            <a:ext cx="62336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"events of interest"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two-sided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5CF81A-B1C4-D591-B3B9-F68B6D1292CC}"/>
              </a:ext>
            </a:extLst>
          </p:cNvPr>
          <p:cNvSpPr txBox="1"/>
          <p:nvPr/>
        </p:nvSpPr>
        <p:spPr>
          <a:xfrm>
            <a:off x="1190396" y="4577774"/>
            <a:ext cx="67344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poistol.int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n=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alpha=</a:t>
            </a:r>
            <a:r>
              <a:rPr lang="en-US" dirty="0">
                <a:latin typeface="Symbol" pitchFamily="2" charset="2"/>
                <a:cs typeface="Times New Roman" panose="02020603050405020304" pitchFamily="18" charset="0"/>
              </a:rPr>
              <a:t>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P=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side=2)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DA4F3A-CD73-36E2-631E-45F615442110}"/>
              </a:ext>
            </a:extLst>
          </p:cNvPr>
          <p:cNvSpPr txBox="1"/>
          <p:nvPr/>
        </p:nvSpPr>
        <p:spPr>
          <a:xfrm>
            <a:off x="1190397" y="5344830"/>
            <a:ext cx="62336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more than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"events of interest"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upper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"events of interest"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one-sided lower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0C4794-D67E-E40F-A391-1645AB997C9B}"/>
              </a:ext>
            </a:extLst>
          </p:cNvPr>
          <p:cNvSpPr txBox="1"/>
          <p:nvPr/>
        </p:nvSpPr>
        <p:spPr>
          <a:xfrm>
            <a:off x="1190397" y="6129438"/>
            <a:ext cx="683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poistol.int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n=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alpha=</a:t>
            </a:r>
            <a:r>
              <a:rPr lang="en-US" dirty="0">
                <a:latin typeface="Symbol" pitchFamily="2" charset="2"/>
                <a:cs typeface="Times New Roman" panose="02020603050405020304" pitchFamily="18" charset="0"/>
              </a:rPr>
              <a:t>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P=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side=1)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816A2-D905-96EC-1C25-4995930DB4A3}"/>
              </a:ext>
            </a:extLst>
          </p:cNvPr>
          <p:cNvSpPr txBox="1"/>
          <p:nvPr/>
        </p:nvSpPr>
        <p:spPr>
          <a:xfrm>
            <a:off x="362403" y="2973911"/>
            <a:ext cx="8073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with confidence (1 − </a:t>
            </a: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proportion </a:t>
            </a:r>
            <a:r>
              <a:rPr lang="en-US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defined time periods (or experimental units) will have:</a:t>
            </a:r>
          </a:p>
        </p:txBody>
      </p:sp>
    </p:spTree>
    <p:extLst>
      <p:ext uri="{BB962C8B-B14F-4D97-AF65-F5344CB8AC3E}">
        <p14:creationId xmlns:p14="http://schemas.microsoft.com/office/powerpoint/2010/main" val="262539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13" grpId="0"/>
      <p:bldP spid="14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</TotalTime>
  <Words>1575</Words>
  <Application>Microsoft Macintosh PowerPoint</Application>
  <PresentationFormat>On-screen Show (4:3)</PresentationFormat>
  <Paragraphs>162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Courier</vt:lpstr>
      <vt:lpstr>Courier New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Petraco</dc:creator>
  <cp:lastModifiedBy>Nicholas Petraco</cp:lastModifiedBy>
  <cp:revision>6</cp:revision>
  <dcterms:created xsi:type="dcterms:W3CDTF">2026-01-21T20:42:49Z</dcterms:created>
  <dcterms:modified xsi:type="dcterms:W3CDTF">2026-03-12T17:08:13Z</dcterms:modified>
</cp:coreProperties>
</file>