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1" r:id="rId2"/>
    <p:sldId id="262" r:id="rId3"/>
    <p:sldId id="289" r:id="rId4"/>
    <p:sldId id="302" r:id="rId5"/>
    <p:sldId id="292" r:id="rId6"/>
    <p:sldId id="304" r:id="rId7"/>
    <p:sldId id="303" r:id="rId8"/>
    <p:sldId id="305" r:id="rId9"/>
    <p:sldId id="306" r:id="rId10"/>
    <p:sldId id="293" r:id="rId11"/>
    <p:sldId id="308" r:id="rId12"/>
    <p:sldId id="309" r:id="rId13"/>
    <p:sldId id="307" r:id="rId14"/>
    <p:sldId id="294" r:id="rId15"/>
    <p:sldId id="299" r:id="rId16"/>
    <p:sldId id="311" r:id="rId17"/>
    <p:sldId id="322" r:id="rId18"/>
    <p:sldId id="312" r:id="rId19"/>
    <p:sldId id="323" r:id="rId20"/>
    <p:sldId id="326" r:id="rId21"/>
    <p:sldId id="313" r:id="rId22"/>
    <p:sldId id="314" r:id="rId23"/>
    <p:sldId id="315" r:id="rId24"/>
    <p:sldId id="316" r:id="rId25"/>
    <p:sldId id="317" r:id="rId26"/>
    <p:sldId id="324" r:id="rId27"/>
    <p:sldId id="328" r:id="rId28"/>
    <p:sldId id="318" r:id="rId29"/>
    <p:sldId id="319" r:id="rId30"/>
    <p:sldId id="327" r:id="rId31"/>
    <p:sldId id="320" r:id="rId32"/>
    <p:sldId id="329" r:id="rId33"/>
    <p:sldId id="330" r:id="rId34"/>
    <p:sldId id="33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93901"/>
  </p:normalViewPr>
  <p:slideViewPr>
    <p:cSldViewPr snapToGrid="0" snapToObjects="1">
      <p:cViewPr varScale="1">
        <p:scale>
          <a:sx n="110" d="100"/>
          <a:sy n="110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0DCAA-DAE9-1149-9A44-D54EFB9DC616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411F-39A4-ED43-A864-30C180D50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9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6411F-39A4-ED43-A864-30C180D508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3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6411F-39A4-ED43-A864-30C180D508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6411F-39A4-ED43-A864-30C180D508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6411F-39A4-ED43-A864-30C180D508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6411F-39A4-ED43-A864-30C180D508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6B7FD-D9E6-EE49-A961-0CBF6B852F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3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6B7FD-D9E6-EE49-A961-0CBF6B852F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2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6B7FD-D9E6-EE49-A961-0CBF6B852F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3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6B7FD-D9E6-EE49-A961-0CBF6B852F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9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0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0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07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2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5EE1-4CC2-104C-BD8A-91F23A1CBEB5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53002-6F46-F74F-AD6F-3D8C60F7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questionpro.com/blog/anova-testing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6435172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09295"/>
            <a:ext cx="7135893" cy="3960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8187" y="5361939"/>
            <a:ext cx="4480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>
                <a:hlinkClick r:id="rId5"/>
              </a:rPr>
              <a:t>https://www.questionpro.com/blog/anova-testing/</a:t>
            </a:r>
            <a:endParaRPr lang="en-US" sz="14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31775" y="32067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Analysis of Variance</a:t>
            </a:r>
          </a:p>
        </p:txBody>
      </p:sp>
    </p:spTree>
    <p:extLst>
      <p:ext uri="{BB962C8B-B14F-4D97-AF65-F5344CB8AC3E}">
        <p14:creationId xmlns:p14="http://schemas.microsoft.com/office/powerpoint/2010/main" val="752411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86603D-23A6-4C54-CFC6-1622E7ED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Table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FE10F-9033-4D59-D648-C0671B6D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69CC4-1902-1973-F96E-302CBA4DF7F0}"/>
              </a:ext>
            </a:extLst>
          </p:cNvPr>
          <p:cNvSpPr txBox="1"/>
          <p:nvPr/>
        </p:nvSpPr>
        <p:spPr>
          <a:xfrm>
            <a:off x="-14576" y="1199414"/>
            <a:ext cx="91585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Organizing all this information into a table: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3E4443-72D5-2926-6D93-D76725C21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865507"/>
              </p:ext>
            </p:extLst>
          </p:nvPr>
        </p:nvGraphicFramePr>
        <p:xfrm>
          <a:off x="81706" y="3090843"/>
          <a:ext cx="8928700" cy="192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595">
                  <a:extLst>
                    <a:ext uri="{9D8B030D-6E8A-4147-A177-3AD203B41FA5}">
                      <a16:colId xmlns:a16="http://schemas.microsoft.com/office/drawing/2014/main" val="3908794440"/>
                    </a:ext>
                  </a:extLst>
                </a:gridCol>
                <a:gridCol w="1760947">
                  <a:extLst>
                    <a:ext uri="{9D8B030D-6E8A-4147-A177-3AD203B41FA5}">
                      <a16:colId xmlns:a16="http://schemas.microsoft.com/office/drawing/2014/main" val="705158995"/>
                    </a:ext>
                  </a:extLst>
                </a:gridCol>
                <a:gridCol w="717878">
                  <a:extLst>
                    <a:ext uri="{9D8B030D-6E8A-4147-A177-3AD203B41FA5}">
                      <a16:colId xmlns:a16="http://schemas.microsoft.com/office/drawing/2014/main" val="2991158241"/>
                    </a:ext>
                  </a:extLst>
                </a:gridCol>
                <a:gridCol w="2698982">
                  <a:extLst>
                    <a:ext uri="{9D8B030D-6E8A-4147-A177-3AD203B41FA5}">
                      <a16:colId xmlns:a16="http://schemas.microsoft.com/office/drawing/2014/main" val="1680327002"/>
                    </a:ext>
                  </a:extLst>
                </a:gridCol>
                <a:gridCol w="1136968">
                  <a:extLst>
                    <a:ext uri="{9D8B030D-6E8A-4147-A177-3AD203B41FA5}">
                      <a16:colId xmlns:a16="http://schemas.microsoft.com/office/drawing/2014/main" val="3859600985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1497758939"/>
                    </a:ext>
                  </a:extLst>
                </a:gridCol>
              </a:tblGrid>
              <a:tr h="38229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 of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 (Mean Squares)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F-ratio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297649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Between/Model (Explained)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−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MSA/MSE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424296"/>
                  </a:ext>
                </a:extLst>
              </a:tr>
              <a:tr h="38229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Within/Error (Unexplained)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− k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137845"/>
                  </a:ext>
                </a:extLst>
              </a:tr>
              <a:tr h="38229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−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16952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F463B5B-7144-B1C9-869C-9B05D807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019" y="4088909"/>
            <a:ext cx="381000" cy="26035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44113F-1AEC-0F6B-FBEE-C5FECF62F422}"/>
              </a:ext>
            </a:extLst>
          </p:cNvPr>
          <p:cNvSpPr txBox="1"/>
          <p:nvPr/>
        </p:nvSpPr>
        <p:spPr>
          <a:xfrm>
            <a:off x="2794402" y="1846898"/>
            <a:ext cx="40576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Variance 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A8E72-7F83-31EC-A333-CB35C0DBF514}"/>
              </a:ext>
            </a:extLst>
          </p:cNvPr>
          <p:cNvSpPr txBox="1"/>
          <p:nvPr/>
        </p:nvSpPr>
        <p:spPr>
          <a:xfrm>
            <a:off x="2168505" y="2546969"/>
            <a:ext cx="318726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variance explained by the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39169-C498-1DF6-700E-6D586619C370}"/>
              </a:ext>
            </a:extLst>
          </p:cNvPr>
          <p:cNvSpPr txBox="1"/>
          <p:nvPr/>
        </p:nvSpPr>
        <p:spPr>
          <a:xfrm>
            <a:off x="5883499" y="2546969"/>
            <a:ext cx="214421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variance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EB7D90-7839-B5E5-4917-7ED71C0F10D8}"/>
              </a:ext>
            </a:extLst>
          </p:cNvPr>
          <p:cNvCxnSpPr>
            <a:cxnSpLocks/>
          </p:cNvCxnSpPr>
          <p:nvPr/>
        </p:nvCxnSpPr>
        <p:spPr>
          <a:xfrm>
            <a:off x="4717113" y="2887612"/>
            <a:ext cx="757412" cy="78186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AC6724-54F8-BF29-C26F-FF61CE8BC897}"/>
              </a:ext>
            </a:extLst>
          </p:cNvPr>
          <p:cNvCxnSpPr>
            <a:cxnSpLocks/>
          </p:cNvCxnSpPr>
          <p:nvPr/>
        </p:nvCxnSpPr>
        <p:spPr>
          <a:xfrm flipH="1">
            <a:off x="6574420" y="2857513"/>
            <a:ext cx="549292" cy="13440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F75F52-EF33-63F5-1DC5-CD6D454C2D85}"/>
              </a:ext>
            </a:extLst>
          </p:cNvPr>
          <p:cNvSpPr txBox="1"/>
          <p:nvPr/>
        </p:nvSpPr>
        <p:spPr>
          <a:xfrm>
            <a:off x="6761202" y="5072229"/>
            <a:ext cx="17541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between:within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variance ratio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AF6A5A-B917-49EF-BC7B-64C8A210EC14}"/>
              </a:ext>
            </a:extLst>
          </p:cNvPr>
          <p:cNvCxnSpPr>
            <a:cxnSpLocks/>
          </p:cNvCxnSpPr>
          <p:nvPr/>
        </p:nvCxnSpPr>
        <p:spPr>
          <a:xfrm flipV="1">
            <a:off x="7672089" y="3796689"/>
            <a:ext cx="0" cy="127554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34FD5C-36D7-9ED4-34DC-9F1F506EAB48}"/>
              </a:ext>
            </a:extLst>
          </p:cNvPr>
          <p:cNvSpPr txBox="1"/>
          <p:nvPr/>
        </p:nvSpPr>
        <p:spPr>
          <a:xfrm>
            <a:off x="6881027" y="5661220"/>
            <a:ext cx="212938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-value to gauge: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D7F1D6-D58E-12EA-476D-6B6408FC026A}"/>
              </a:ext>
            </a:extLst>
          </p:cNvPr>
          <p:cNvCxnSpPr>
            <a:cxnSpLocks/>
          </p:cNvCxnSpPr>
          <p:nvPr/>
        </p:nvCxnSpPr>
        <p:spPr>
          <a:xfrm flipH="1" flipV="1">
            <a:off x="8655764" y="3628455"/>
            <a:ext cx="31036" cy="219361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360729-504C-920A-922C-FA1C3B580D17}"/>
              </a:ext>
            </a:extLst>
          </p:cNvPr>
          <p:cNvSpPr txBox="1"/>
          <p:nvPr/>
        </p:nvSpPr>
        <p:spPr>
          <a:xfrm>
            <a:off x="258890" y="5701246"/>
            <a:ext cx="665278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treatment means are all the same (most of the variation is unexplained)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4537AB-2145-D807-2591-001B97305E6E}"/>
              </a:ext>
            </a:extLst>
          </p:cNvPr>
          <p:cNvSpPr txBox="1"/>
          <p:nvPr/>
        </p:nvSpPr>
        <p:spPr>
          <a:xfrm>
            <a:off x="274538" y="6019749"/>
            <a:ext cx="647350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at least one treatment mean is differing (most of the variation is explained by the between treatment differences)</a:t>
            </a:r>
          </a:p>
        </p:txBody>
      </p:sp>
    </p:spTree>
    <p:extLst>
      <p:ext uri="{BB962C8B-B14F-4D97-AF65-F5344CB8AC3E}">
        <p14:creationId xmlns:p14="http://schemas.microsoft.com/office/powerpoint/2010/main" val="358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9" grpId="0"/>
      <p:bldP spid="22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DD2877-4440-E499-E9FC-6259703B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Reason for the F-ratio of variances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7DEE6-70CD-9BCF-E0F3-F172280A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FE587-4119-B9E6-B247-A080F2B1146E}"/>
              </a:ext>
            </a:extLst>
          </p:cNvPr>
          <p:cNvSpPr txBox="1"/>
          <p:nvPr/>
        </p:nvSpPr>
        <p:spPr>
          <a:xfrm>
            <a:off x="653711" y="2151866"/>
            <a:ext cx="7836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MSE estimates the model error variance (i.e. the unexplained variance),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E19B8-7DE5-3CEF-5933-B01EC1DF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898" y="2569655"/>
            <a:ext cx="264770" cy="319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DE4964-4D12-B907-EAB5-A74EE8FACAB1}"/>
              </a:ext>
            </a:extLst>
          </p:cNvPr>
          <p:cNvSpPr txBox="1"/>
          <p:nvPr/>
        </p:nvSpPr>
        <p:spPr>
          <a:xfrm>
            <a:off x="729487" y="4429718"/>
            <a:ext cx="76042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THERE IS NO DIFFERENCE IN THE TREATMENT MEANS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Symbol" pitchFamily="2" charset="2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and the MSA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also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effectively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the model error variance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unexplained variance)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3A5AC-F56C-08D6-3A0A-536FA289541B}"/>
              </a:ext>
            </a:extLst>
          </p:cNvPr>
          <p:cNvSpPr txBox="1"/>
          <p:nvPr/>
        </p:nvSpPr>
        <p:spPr>
          <a:xfrm>
            <a:off x="231775" y="1306416"/>
            <a:ext cx="783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turns out that: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3F958-9D9E-298E-7A79-8F962D38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192" y="1627676"/>
            <a:ext cx="1569646" cy="310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0D3775-1730-BC77-D854-9444797C45DF}"/>
              </a:ext>
            </a:extLst>
          </p:cNvPr>
          <p:cNvSpPr txBox="1"/>
          <p:nvPr/>
        </p:nvSpPr>
        <p:spPr>
          <a:xfrm>
            <a:off x="231775" y="3133731"/>
            <a:ext cx="319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turns out that: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4C8EB-24F8-C75E-2E36-479EA062AF9B}"/>
              </a:ext>
            </a:extLst>
          </p:cNvPr>
          <p:cNvSpPr txBox="1"/>
          <p:nvPr/>
        </p:nvSpPr>
        <p:spPr>
          <a:xfrm>
            <a:off x="717912" y="5798320"/>
            <a:ext cx="78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treatment means differ, then MSA should be significantly bigger than MSE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1143EC-3B2A-29EB-56E6-1878FB2D4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192" y="3340834"/>
            <a:ext cx="3528215" cy="7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94387E-BD22-C03A-BC53-86FD47E5B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Reason for the F-ratio of variances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2540A-E29B-651A-5119-501FFD0F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9AF94-AB38-FDC5-3DB4-8575CB77FC66}"/>
              </a:ext>
            </a:extLst>
          </p:cNvPr>
          <p:cNvSpPr txBox="1"/>
          <p:nvPr/>
        </p:nvSpPr>
        <p:spPr>
          <a:xfrm>
            <a:off x="231775" y="1306416"/>
            <a:ext cx="783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test ratio of MSA to MSE variances for evidence of differences between treatment means!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5C510-D319-00F5-2F15-E69C73978072}"/>
              </a:ext>
            </a:extLst>
          </p:cNvPr>
          <p:cNvSpPr txBox="1"/>
          <p:nvPr/>
        </p:nvSpPr>
        <p:spPr>
          <a:xfrm>
            <a:off x="653711" y="2313916"/>
            <a:ext cx="7836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shown that the sampling distribution for MSA/MSE under H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F distribution with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− 1,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CB888-B753-5356-F6D0-C11A79869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48" y="3455992"/>
            <a:ext cx="3205303" cy="642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138AA-1394-0184-8C54-FF8051116BB8}"/>
              </a:ext>
            </a:extLst>
          </p:cNvPr>
          <p:cNvSpPr txBox="1"/>
          <p:nvPr/>
        </p:nvSpPr>
        <p:spPr>
          <a:xfrm>
            <a:off x="683347" y="4471379"/>
            <a:ext cx="783657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“Bigness” of F-ratio is gauged by how far out MSA/MSE falls on the tail of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−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− 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082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4972A1A2-45D2-E14B-D9E3-28701E18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4822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Reason for the F-ratio of variances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0DF1D-1E5D-B1E5-35C6-4146365D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FBDBE9-D0A7-D913-730C-D556F81B8532}"/>
              </a:ext>
            </a:extLst>
          </p:cNvPr>
          <p:cNvSpPr txBox="1"/>
          <p:nvPr/>
        </p:nvSpPr>
        <p:spPr>
          <a:xfrm>
            <a:off x="3479017" y="216547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MSA/MSE big enough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32F1D-1E90-F71F-9A8E-ABC61FD8D24E}"/>
              </a:ext>
            </a:extLst>
          </p:cNvPr>
          <p:cNvSpPr txBox="1"/>
          <p:nvPr/>
        </p:nvSpPr>
        <p:spPr>
          <a:xfrm>
            <a:off x="3331541" y="5117372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MSA/MSE not big enough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35520D-CB73-1389-3F4E-40D1CD89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54" y="4062891"/>
            <a:ext cx="2666115" cy="2718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D7F8CD-8AC1-C1EF-1136-99F84524F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877" y="4127250"/>
            <a:ext cx="2666115" cy="2718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214289-7324-2007-16EF-39F52840C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54" y="1006999"/>
            <a:ext cx="2666115" cy="2718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19726-92BF-DA3F-804A-85F1291A7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876" y="1175350"/>
            <a:ext cx="2666115" cy="27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3D6863-4450-EF23-AB98-0A9758131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Explained Variance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91C17-E798-952D-EE6F-FD072BC8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9EAC4-5D3C-6512-A6C5-599987611EA3}"/>
              </a:ext>
            </a:extLst>
          </p:cNvPr>
          <p:cNvSpPr txBox="1"/>
          <p:nvPr/>
        </p:nvSpPr>
        <p:spPr>
          <a:xfrm>
            <a:off x="-14576" y="1199414"/>
            <a:ext cx="9158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we have the components of the total variance, we can compute how much of the variation and variance is explained by the treatment differences: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438B5-2385-AE1B-FB18-22A628162BF9}"/>
              </a:ext>
            </a:extLst>
          </p:cNvPr>
          <p:cNvSpPr txBox="1"/>
          <p:nvPr/>
        </p:nvSpPr>
        <p:spPr>
          <a:xfrm>
            <a:off x="601884" y="2429255"/>
            <a:ext cx="8237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 of variation explained by treatment differences (biased up)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B6925-5B31-CB23-35FA-E73EB697D61E}"/>
              </a:ext>
            </a:extLst>
          </p:cNvPr>
          <p:cNvSpPr txBox="1"/>
          <p:nvPr/>
        </p:nvSpPr>
        <p:spPr>
          <a:xfrm>
            <a:off x="1317609" y="4609492"/>
            <a:ext cx="6805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fraction of variance explained by treatment differences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66F2A-4B01-6434-2A9C-644CFCDF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3000436"/>
            <a:ext cx="5461000" cy="96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E18565-7AE1-693E-0E92-8E3C144FF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29" y="5159267"/>
            <a:ext cx="5207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97512"/>
            <a:ext cx="8686800" cy="7627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63563" lvl="1">
              <a:spcBef>
                <a:spcPts val="800"/>
              </a:spcBef>
              <a:buClr>
                <a:srgbClr val="000000"/>
              </a:buClr>
              <a:buSzPct val="100000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Consider the shotgun spread data (square-root area) as a function of range below:</a:t>
            </a:r>
            <a:endParaRPr lang="en-US" sz="24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524" y="2283123"/>
            <a:ext cx="7384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 2.60,   3.35,    3.33,  3.06,    3.38,   3.85,   3.01,    3.02,   3.29,   3.00,    3.20,   3.11</a:t>
            </a:r>
          </a:p>
          <a:p>
            <a:r>
              <a:rPr lang="en-US" sz="1600" dirty="0"/>
              <a:t>  6.84,   6.32,    6.96,  5.85,    5.95,   6.29,   5.57,    5.00,   5.42,   5.73,    5.29,   5.10</a:t>
            </a:r>
          </a:p>
          <a:p>
            <a:r>
              <a:rPr lang="en-US" sz="1600" dirty="0"/>
              <a:t>  6.51,   6.72,    8.24,  7.38,    9.84,   9.42,   8.09,    6.80,   7.95,   8.62,    8.41,   8.62, 9.23</a:t>
            </a:r>
          </a:p>
          <a:p>
            <a:r>
              <a:rPr lang="en-US" sz="1600" dirty="0"/>
              <a:t>10.28, 11.47, 14.10, 12.54, 16.13, 11.03, 10.81, 10.19, 13.01, 11.17, 11.33,   9.35</a:t>
            </a:r>
          </a:p>
          <a:p>
            <a:r>
              <a:rPr lang="en-US" sz="1600" dirty="0"/>
              <a:t>11.80, 13.74,   5.18, 20.13, 16.94, 14.09, 16.07, 14.90, 17.47, 14.21, 13.13, 11.93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194" y="2283155"/>
            <a:ext cx="1373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10 feet</a:t>
            </a:r>
          </a:p>
          <a:p>
            <a:r>
              <a:rPr lang="en-US" sz="1600" dirty="0"/>
              <a:t>20 feet</a:t>
            </a:r>
          </a:p>
          <a:p>
            <a:r>
              <a:rPr lang="en-US" sz="1600" dirty="0"/>
              <a:t>30 feet</a:t>
            </a:r>
          </a:p>
          <a:p>
            <a:r>
              <a:rPr lang="en-US" sz="1600" dirty="0"/>
              <a:t>40 feet</a:t>
            </a:r>
          </a:p>
          <a:p>
            <a:r>
              <a:rPr lang="en-US" sz="1600" dirty="0"/>
              <a:t>50 feet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1775" y="4099689"/>
            <a:ext cx="8686800" cy="237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63563" lvl="1">
              <a:spcBef>
                <a:spcPts val="800"/>
              </a:spcBef>
              <a:buClr>
                <a:srgbClr val="000000"/>
              </a:buClr>
              <a:buSzPct val="100000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a. Use ANOVA to test for evidence of a significant difference between at least one of the treatment means.</a:t>
            </a:r>
          </a:p>
          <a:p>
            <a:pPr marL="563563" lvl="1">
              <a:spcBef>
                <a:spcPts val="800"/>
              </a:spcBef>
              <a:buClr>
                <a:srgbClr val="000000"/>
              </a:buClr>
              <a:buSzPct val="100000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b. Compute the fraction of explained variation (</a:t>
            </a:r>
            <a:r>
              <a:rPr lang="en-US" sz="2400" i="1" dirty="0">
                <a:solidFill>
                  <a:srgbClr val="000000"/>
                </a:solidFill>
                <a:latin typeface="Symbol" pitchFamily="2" charset="2"/>
              </a:rPr>
              <a:t>h</a:t>
            </a:r>
            <a:r>
              <a:rPr lang="en-US" sz="24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 and variance (</a:t>
            </a:r>
            <a:r>
              <a:rPr lang="en-US" sz="2400" i="1" dirty="0">
                <a:solidFill>
                  <a:srgbClr val="000000"/>
                </a:solidFill>
                <a:latin typeface="Symbol" pitchFamily="2" charset="2"/>
              </a:rPr>
              <a:t>w</a:t>
            </a:r>
            <a:r>
              <a:rPr lang="en-US" sz="24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 of the treatments using the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effectsize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package.</a:t>
            </a:r>
            <a:endParaRPr lang="en-US" sz="24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4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349168"/>
            <a:ext cx="8607425" cy="518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78558" y="936190"/>
            <a:ext cx="9026162" cy="5909310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ourier"/>
                <a:cs typeface="Courier"/>
              </a:rPr>
              <a:t># Data (responses)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y &lt;- c(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2.60,3.35,3.33,3.06,3.38,3.85,3.01,3.02,3.29,3.00,3.20,3.11,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6.84,6.32,6.96,5.85,5.95,6.29,5.57,5.00,5.42,5.73,5.29,5.10,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6.51,6.72,8.24,7.38,9.84,9.42,8.09,6.80,7.95,8.62,8.41,8.62,9.23,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10.28,11.47,14.10,12.54,16.13,11.03,10.81,10.19,13.01,11.17,11.33,9.35,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11.80,13.74, 5.18,20.13,16.94,14.09,16.07,14.90,17.47,14.21,13.13,11.93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urier"/>
                <a:cs typeface="Courier"/>
              </a:rPr>
              <a:t># Treatment labels for each data point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&lt;- c(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10, 10, 10, 10, 10, 10, 10, 10, 10, 10, 10, 10,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20, 20, 20, 20, 20, 20, 20, 20, 20, 20, 20, 20,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30, 30, 30, 30, 30, 30, 30, 30, 30, 30, 30, 30, 30,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40, 40, 40, 40, 40, 40, 40, 40, 40, 40, 40, 40,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 50, 50, 50, 50, 50, 50, 50, 50, 50, 50, 50, 50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urier"/>
                <a:cs typeface="Courier"/>
              </a:rPr>
              <a:t># Box plots to visually compare treatments: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boxplot(y ~ 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), range=0 )</a:t>
            </a:r>
          </a:p>
          <a:p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urier"/>
                <a:cs typeface="Courier"/>
              </a:rPr>
              <a:t># Quick look at the treatment means we will test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tapply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, mean)</a:t>
            </a:r>
          </a:p>
          <a:p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urier"/>
                <a:cs typeface="Courier"/>
              </a:rPr>
              <a:t># R can handle all the ANOVA calculations automatically: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fit &lt;- 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aov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))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summary(fit)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DD0C1-5049-868E-12D6-06319DAA2576}"/>
              </a:ext>
            </a:extLst>
          </p:cNvPr>
          <p:cNvSpPr txBox="1"/>
          <p:nvPr/>
        </p:nvSpPr>
        <p:spPr>
          <a:xfrm>
            <a:off x="6609144" y="4224760"/>
            <a:ext cx="17940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anova_ex1.R</a:t>
            </a:r>
          </a:p>
        </p:txBody>
      </p:sp>
    </p:spTree>
    <p:extLst>
      <p:ext uri="{BB962C8B-B14F-4D97-AF65-F5344CB8AC3E}">
        <p14:creationId xmlns:p14="http://schemas.microsoft.com/office/powerpoint/2010/main" val="3567611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987203-C2AA-CF2F-C35F-DBAC79D1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8B546-72A3-4C1D-B729-A8A4BD02B8F4}"/>
              </a:ext>
            </a:extLst>
          </p:cNvPr>
          <p:cNvSpPr txBox="1"/>
          <p:nvPr/>
        </p:nvSpPr>
        <p:spPr>
          <a:xfrm flipH="1">
            <a:off x="267879" y="1179260"/>
            <a:ext cx="8608242" cy="5016758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But the variances of each treatment do not look equal</a:t>
            </a: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so let's try Welch's ANOVA which does not make this assumption: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Test the treatment variances just to be sure: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bartlett.test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))</a:t>
            </a:r>
          </a:p>
          <a:p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Welch's ANOVA (but no ANOVA table output)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fit.alt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oneway.test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lbl.treat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),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var.equal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= F)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fit.alt</a:t>
            </a:r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Effects sizes: </a:t>
            </a:r>
          </a:p>
          <a:p>
            <a:r>
              <a:rPr lang="en-US" sz="1600" dirty="0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effectsize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Effects sizes for equal variance model: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eta_squared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(fit, ci = .95)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omega_squared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(fit, ci = .95)</a:t>
            </a:r>
          </a:p>
          <a:p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Approximate effects sizes, for unequal variance model: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eta_squared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fit.alt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, ci = .95)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omega_squared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fit.alt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, ci = .95)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8575C-58FE-69F7-ECEF-18FB29C11EBF}"/>
              </a:ext>
            </a:extLst>
          </p:cNvPr>
          <p:cNvSpPr txBox="1"/>
          <p:nvPr/>
        </p:nvSpPr>
        <p:spPr>
          <a:xfrm>
            <a:off x="6609144" y="3877521"/>
            <a:ext cx="17940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anova_ex1.R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512D2-8F99-F7AF-27D9-0EA85D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49168"/>
            <a:ext cx="8607425" cy="518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66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7AD6B-128D-C348-A8A1-95C3ED69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73" y="1143740"/>
            <a:ext cx="5000264" cy="3194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037B2-1810-D4BA-BCAF-6EA66AAA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0" y="4994051"/>
            <a:ext cx="4340225" cy="998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50C73-5986-4008-975D-75A177234A37}"/>
              </a:ext>
            </a:extLst>
          </p:cNvPr>
          <p:cNvSpPr txBox="1"/>
          <p:nvPr/>
        </p:nvSpPr>
        <p:spPr>
          <a:xfrm>
            <a:off x="71940" y="4624719"/>
            <a:ext cx="318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 variances ANOVA model: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54B6F-8A49-D1D3-BE76-1F916C8665DD}"/>
              </a:ext>
            </a:extLst>
          </p:cNvPr>
          <p:cNvSpPr txBox="1"/>
          <p:nvPr/>
        </p:nvSpPr>
        <p:spPr>
          <a:xfrm>
            <a:off x="4844621" y="4624719"/>
            <a:ext cx="422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Unequal variances (Welch) ANOVA model: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C2737-6162-32CD-99AA-329946A9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837" y="5047199"/>
            <a:ext cx="4267200" cy="9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0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846CB-AD26-23BD-DD28-17C79445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ANOVA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6EF3C-A019-CBE3-E3F1-6473EB95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DC926-877A-E75C-EB44-1783AE4B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1483048"/>
            <a:ext cx="7772400" cy="1614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D97E3-DE04-1B10-8AB7-A963EA96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5" y="4266708"/>
            <a:ext cx="7772400" cy="2028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2850AD-64B4-26AC-1D11-389BEEF0F3EA}"/>
              </a:ext>
            </a:extLst>
          </p:cNvPr>
          <p:cNvSpPr txBox="1"/>
          <p:nvPr/>
        </p:nvSpPr>
        <p:spPr>
          <a:xfrm>
            <a:off x="173900" y="1136866"/>
            <a:ext cx="344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w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equal variances ANOVA model: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C252C-3D68-B520-26E6-C08323F1B2C9}"/>
              </a:ext>
            </a:extLst>
          </p:cNvPr>
          <p:cNvSpPr txBox="1"/>
          <p:nvPr/>
        </p:nvSpPr>
        <p:spPr>
          <a:xfrm>
            <a:off x="231775" y="3820867"/>
            <a:ext cx="583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w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(approximate) unequal variances (Welch) ANOVA model:</a:t>
            </a:r>
          </a:p>
        </p:txBody>
      </p:sp>
    </p:spTree>
    <p:extLst>
      <p:ext uri="{BB962C8B-B14F-4D97-AF65-F5344CB8AC3E}">
        <p14:creationId xmlns:p14="http://schemas.microsoft.com/office/powerpoint/2010/main" val="271913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32067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Analysis of Variance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486632"/>
            <a:ext cx="8686800" cy="8893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Standard hypothesis testing is great for comparing parameter estimates for one or two samples, </a:t>
            </a:r>
            <a:r>
              <a:rPr lang="en-US" sz="2600" dirty="0">
                <a:solidFill>
                  <a:srgbClr val="000000"/>
                </a:solidFill>
                <a:latin typeface="Symbol" charset="2"/>
              </a:rPr>
              <a:t>    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 and     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4363480"/>
            <a:ext cx="8686800" cy="2058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We’ll start with the the basics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Usually the statistics we want to “compare” in the sciences are averages for experiments under different conditions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 popular and simplest version is the experimental design method called </a:t>
            </a:r>
            <a:r>
              <a:rPr lang="en-US" sz="2200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one-way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analysis of variance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ANOVA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2FF02-A0B7-4E96-2151-9266A08AD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577" y="1890535"/>
            <a:ext cx="264672" cy="378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A3AFC-2F38-7C59-A107-1D4BEA243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626" y="1878960"/>
            <a:ext cx="282517" cy="38967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659C11C9-5530-6539-6BC5-CF222B736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01971"/>
            <a:ext cx="8686800" cy="1302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63563" indent="-4572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What if we have </a:t>
            </a:r>
            <a:r>
              <a:rPr lang="en-US" sz="2600" i="1" u="sng" dirty="0">
                <a:solidFill>
                  <a:srgbClr val="000000"/>
                </a:solidFill>
                <a:latin typeface="Times New Roman" pitchFamily="18" charset="0"/>
              </a:rPr>
              <a:t>more than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 two statistics to compare?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This is the subject of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Experimental Design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Experimental design is a very extensive field</a:t>
            </a:r>
          </a:p>
        </p:txBody>
      </p:sp>
    </p:spTree>
    <p:extLst>
      <p:ext uri="{BB962C8B-B14F-4D97-AF65-F5344CB8AC3E}">
        <p14:creationId xmlns:p14="http://schemas.microsoft.com/office/powerpoint/2010/main" val="30864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7626-CEB8-ADDD-B588-D26275D8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F67801-9805-9A20-FFD1-CC0783FF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53294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F27B2BA-7BDC-C061-6217-06DDF680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45417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Non-parametric Replacement for ANOVA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1D515-D09D-5491-4203-682EC4BA8263}"/>
              </a:ext>
            </a:extLst>
          </p:cNvPr>
          <p:cNvSpPr txBox="1"/>
          <p:nvPr/>
        </p:nvSpPr>
        <p:spPr>
          <a:xfrm>
            <a:off x="692532" y="1949965"/>
            <a:ext cx="7178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it is suspected that the data is not normal the “non-parametric”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Kruskal-Wallis test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replace parametric ANOVA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5F3C3-75F4-56BD-0ACB-DF0D5E6E51D9}"/>
              </a:ext>
            </a:extLst>
          </p:cNvPr>
          <p:cNvSpPr txBox="1"/>
          <p:nvPr/>
        </p:nvSpPr>
        <p:spPr>
          <a:xfrm>
            <a:off x="1250369" y="3346135"/>
            <a:ext cx="7013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Kruskal-Wallis test is a generalization of the Wilcoxon rank sum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620FD-7199-DA7E-3622-7B7C7B9AF708}"/>
              </a:ext>
            </a:extLst>
          </p:cNvPr>
          <p:cNvSpPr txBox="1"/>
          <p:nvPr/>
        </p:nvSpPr>
        <p:spPr>
          <a:xfrm>
            <a:off x="1261943" y="5222269"/>
            <a:ext cx="51620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with </a:t>
            </a:r>
            <a:r>
              <a:rPr lang="en-US" sz="2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kruskal.test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8D0FB-2BE3-A132-2780-3EEF4B693E1A}"/>
              </a:ext>
            </a:extLst>
          </p:cNvPr>
          <p:cNvSpPr txBox="1"/>
          <p:nvPr/>
        </p:nvSpPr>
        <p:spPr>
          <a:xfrm>
            <a:off x="1250369" y="4163462"/>
            <a:ext cx="7013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fairly robust to violation of homogeneity of the treatment variance</a:t>
            </a:r>
          </a:p>
        </p:txBody>
      </p:sp>
    </p:spTree>
    <p:extLst>
      <p:ext uri="{BB962C8B-B14F-4D97-AF65-F5344CB8AC3E}">
        <p14:creationId xmlns:p14="http://schemas.microsoft.com/office/powerpoint/2010/main" val="20033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03E0FB-95E2-1149-81D3-4208D5B77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Kruskal-Wallis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2A37D-4649-6C43-A9C7-090A3A7A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421BD-8E9C-4C48-A340-1FBD0CBC93A6}"/>
              </a:ext>
            </a:extLst>
          </p:cNvPr>
          <p:cNvSpPr/>
          <p:nvPr/>
        </p:nvSpPr>
        <p:spPr>
          <a:xfrm>
            <a:off x="304799" y="1181851"/>
            <a:ext cx="86074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/>
                <a:cs typeface="Times New Roman"/>
              </a:rPr>
              <a:t>Does the amount of DNA recovered from the surfaces of different drinking containers </a:t>
            </a:r>
            <a:r>
              <a:rPr lang="en-US" sz="2200" dirty="0" err="1">
                <a:latin typeface="Times New Roman"/>
                <a:cs typeface="Times New Roman"/>
              </a:rPr>
              <a:t>vary</a:t>
            </a:r>
            <a:r>
              <a:rPr lang="en-US" sz="2200" baseline="30000" dirty="0" err="1">
                <a:latin typeface="Times New Roman"/>
                <a:cs typeface="Times New Roman"/>
              </a:rPr>
              <a:t>Curran-dafs</a:t>
            </a:r>
            <a:r>
              <a:rPr lang="en-US" sz="2200" dirty="0">
                <a:latin typeface="Times New Roman"/>
                <a:cs typeface="Times New Roman"/>
              </a:rPr>
              <a:t>? Examine the data and use a Kruskal-Wallis test to render a decision. Compare to standard and Welch ANOVA.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9CE6B-7E0F-034F-A669-90D9BBBE26D4}"/>
              </a:ext>
            </a:extLst>
          </p:cNvPr>
          <p:cNvSpPr/>
          <p:nvPr/>
        </p:nvSpPr>
        <p:spPr>
          <a:xfrm>
            <a:off x="1760733" y="2458283"/>
            <a:ext cx="62439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recovered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0.50, 0.20, 0.50, 0.50, 0.50, 0.50, 0.20, 0.08, 0.50, 0.00, 0.50, 0.50, 0.08,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0.20, 0.08, 0.08, 0.40, 0.20, 0.40, 0.50, 0.50, 0.50, 0.50, 0.50, 0.50, 0.50,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0.08, 0.50, 0.50, 0.50, 0.50, 0.08, 0.20, 0.40, 0.20, 0.40, 0.80, 0.40, 0.40,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0.08, 0.50, 0.50, 0.50, 0.20, 0.20, 0.08, 0.50, 0.20, 0.50, 0.50, 0.00, 0.08,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0.40, 0.20, 0.08, 0.08, 0.40, 0.50, 0.50, 0.50, 0.20, 0.50, 0.50, 0.50, 0.40,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0.50, 0.50, 0.50, 0.50, 0.40, 0.20, 0.08, 0.20, 0.20, 0.40, 0.40, 0.50, 0.08,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0.50, 0.40, 0.50, 0.40, 0.50, 0.40, 0.50, 0.50, 0.50, 0.50, 0.20, 0.00, 0.20,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0.20, 0.20, 0.20, 0.40, 0.50, 0.40, 0.50, 0.08, 0.50, 0.08, 0.20, 0.50, 0.20,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0.50, 0.50, 0.40, 0.00, 0.20, 0.20, 0.08, 0.08, 0.20, 0.40</a:t>
            </a:r>
          </a:p>
          <a:p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Drinking</a:t>
            </a:r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container types (data labels):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10, 10,  4, 4,  3,  3,  5,  5,  7,  7,  2,  2,  1,  1,  9,  9,  6,  6,  8, 10,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10,  4,  4, 3,  3,  5,  5,  7,  7,  2,  2,  1,  1,  9,  9,  6,  6,  8, 10, 10, 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4,  4,  3,  3,  5,  5,  7,  7,  2,  2,  1,  1,  9,  9,  6,  6,  8, 10, 10,  4,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4,  3,  3,  5,  5,  7,  7,  2,  2,  1,  1,  9,  9,  6,  6,  8, 10, 10,  4,  4, 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3,  3,  5,  5,  7,  7,  2,  2,  1,  1,  9,  9,  6,  6,  8, 10, 10,  4,  4,  3, 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3,  5,  5,  7,  7,  2,  2,  1,  1,  9,  9,  6,  6,  8</a:t>
            </a:r>
          </a:p>
        </p:txBody>
      </p:sp>
    </p:spTree>
    <p:extLst>
      <p:ext uri="{BB962C8B-B14F-4D97-AF65-F5344CB8AC3E}">
        <p14:creationId xmlns:p14="http://schemas.microsoft.com/office/powerpoint/2010/main" val="113196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6FAF41-2F54-774E-9E39-0BD0A3ACA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Kruskal-Wallis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9305D-3695-634F-A1D5-A1BE28A24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7F66D2-BFA7-E44B-B9AD-949FCC17BCB3}"/>
              </a:ext>
            </a:extLst>
          </p:cNvPr>
          <p:cNvSpPr/>
          <p:nvPr/>
        </p:nvSpPr>
        <p:spPr>
          <a:xfrm>
            <a:off x="231775" y="1161309"/>
            <a:ext cx="8677436" cy="5262979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dafs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data(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y  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abaz.df$dna.conc</a:t>
            </a:r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abaz.df$sample</a:t>
            </a:r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Quick look at the data</a:t>
            </a: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Data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obvioulsy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not normal and variances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differ</a:t>
            </a:r>
            <a:endParaRPr lang="fr-FR" sz="14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tapply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mean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boxplot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Do the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regular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ANOVA: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aov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summary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(fit)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Welch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doesn’t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even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work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on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this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crazy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data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bartlett.test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fit2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oneway.test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var.equal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= F)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fit2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Kruskal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-Wallis. "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Nonparametric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" substitute for ANOVA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fit3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kruskal.test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fit3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611F2-AA94-D154-1151-A607F55D7556}"/>
              </a:ext>
            </a:extLst>
          </p:cNvPr>
          <p:cNvSpPr txBox="1"/>
          <p:nvPr/>
        </p:nvSpPr>
        <p:spPr>
          <a:xfrm>
            <a:off x="5845215" y="3727048"/>
            <a:ext cx="19704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kruskal_ex1.R</a:t>
            </a:r>
          </a:p>
        </p:txBody>
      </p:sp>
    </p:spTree>
    <p:extLst>
      <p:ext uri="{BB962C8B-B14F-4D97-AF65-F5344CB8AC3E}">
        <p14:creationId xmlns:p14="http://schemas.microsoft.com/office/powerpoint/2010/main" val="4034834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53D3027-E71D-8347-9C80-D57C7CD3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Kruskal-Wallis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8834E-FDB7-0048-8ABA-F2952280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6A739-8026-E34E-90E4-205FA804D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" t="13333" r="4696" b="3869"/>
          <a:stretch/>
        </p:blipFill>
        <p:spPr>
          <a:xfrm>
            <a:off x="2576754" y="1279525"/>
            <a:ext cx="3917465" cy="2958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C21968-ACB0-08BF-8F75-B9677731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55" y="4587900"/>
            <a:ext cx="8302769" cy="17102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5AFAD5-9D7A-C499-6A52-B3471D2FDF0D}"/>
              </a:ext>
            </a:extLst>
          </p:cNvPr>
          <p:cNvCxnSpPr>
            <a:cxnSpLocks/>
          </p:cNvCxnSpPr>
          <p:nvPr/>
        </p:nvCxnSpPr>
        <p:spPr>
          <a:xfrm flipH="1">
            <a:off x="4243330" y="5844416"/>
            <a:ext cx="657341" cy="209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CEB07D-606B-4B0D-6058-050BE0C81931}"/>
              </a:ext>
            </a:extLst>
          </p:cNvPr>
          <p:cNvSpPr txBox="1"/>
          <p:nvPr/>
        </p:nvSpPr>
        <p:spPr>
          <a:xfrm>
            <a:off x="4889096" y="5630329"/>
            <a:ext cx="367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At least one of the groups is different</a:t>
            </a:r>
          </a:p>
        </p:txBody>
      </p:sp>
    </p:spTree>
    <p:extLst>
      <p:ext uri="{BB962C8B-B14F-4D97-AF65-F5344CB8AC3E}">
        <p14:creationId xmlns:p14="http://schemas.microsoft.com/office/powerpoint/2010/main" val="31037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287" y="1279525"/>
            <a:ext cx="8686800" cy="974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If ANOVA returns a significant result, it makes sense to ask which means may be statistically different than the rest.</a:t>
            </a:r>
            <a:endParaRPr lang="en-US" sz="24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8002" y="2220954"/>
            <a:ext cx="8476510" cy="11049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 way to accomplish this is to do pair-wise hypothesis tests on all pairs of treatment averages to see if the Null (</a:t>
            </a:r>
            <a:r>
              <a:rPr lang="en-US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-250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2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200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= 0) may be rejected.</a:t>
            </a: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4909" y="3394690"/>
            <a:ext cx="8013334" cy="821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The problem is, using regular t-tests the probability of falsely rejecting the Null is </a:t>
            </a:r>
            <a:r>
              <a:rPr lang="en-US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7006" y="4233012"/>
            <a:ext cx="7795468" cy="821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For n-treatments there are 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pair-wise t-tests to perform, so the our level of confidence in 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simultaneous t-tests is at-least: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954" y="5028414"/>
            <a:ext cx="1264279" cy="42142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17174" y="5582154"/>
            <a:ext cx="7417338" cy="821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For 5-treatments, our overall confidence in all 10, 95% confidence t-tests would only be (at-least):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30" y="6340608"/>
            <a:ext cx="2952402" cy="3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3256" y="1226504"/>
            <a:ext cx="8252668" cy="770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We could compensate for the problem by performing </a:t>
            </a:r>
            <a:r>
              <a:rPr lang="en-US" sz="2200" i="1" u="sng" dirty="0">
                <a:solidFill>
                  <a:srgbClr val="000000"/>
                </a:solidFill>
                <a:latin typeface="Times New Roman" pitchFamily="18" charset="0"/>
              </a:rPr>
              <a:t>each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t-test at the 1-</a:t>
            </a:r>
            <a:r>
              <a:rPr lang="en-US" sz="2200" dirty="0">
                <a:solidFill>
                  <a:srgbClr val="000000"/>
                </a:solidFill>
                <a:latin typeface="Symbol" charset="2"/>
                <a:cs typeface="Symbol" charset="2"/>
              </a:rPr>
              <a:t>a/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24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confidence level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(the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Bonferroni correction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).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4007" y="2143683"/>
            <a:ext cx="8252668" cy="6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This typically leads to unreasonable false negative reject rate, especially when lots of pair-wise average comparisons (&gt;10) are involved 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0D818-F071-5569-A893-C3C6EBD7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56" y="5767743"/>
            <a:ext cx="8590987" cy="10304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Bonferroni and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</a:rPr>
              <a:t>fdr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adjusted </a:t>
            </a:r>
            <a:r>
              <a:rPr lang="en-US" sz="22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-values can be obtained with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pairwise.t.test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() or with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pairwise.tests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in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frequtils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library</a:t>
            </a: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1ED3C-5618-8287-DD6B-DBE9896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56" y="2908136"/>
            <a:ext cx="8252668" cy="1409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Another less conservative, but still conservative methodology is to adjust the </a:t>
            </a:r>
            <a:r>
              <a:rPr lang="en-US" sz="2200" i="1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=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 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2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-values by a procedure called the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</a:rPr>
              <a:t>Benjamini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-Hochberg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false discovery rate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FDR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) method: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7CB70B-BAF4-8D9B-A5F2-E96BE5609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154" y="4939229"/>
            <a:ext cx="7654646" cy="6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The modified 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-values, called 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</a:rPr>
              <a:t>q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-values, can be interpreted as Bayesian probabilities  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AA3A67-9A39-623E-BE8A-3270B93AD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407" y="4264492"/>
            <a:ext cx="2498845" cy="312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C88610-9087-EBE6-281F-0C4515FD1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53" y="4055725"/>
            <a:ext cx="2738983" cy="7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F1365E-40C5-8F23-2860-8FA4C23B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80" y="1604073"/>
            <a:ext cx="8013334" cy="1086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Something else we could do is use a test statistic which compensates well for the fact that we are doing simultaneous hypothesis tests (</a:t>
            </a:r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</a:rPr>
              <a:t>Tukey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 HSD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marL="563563" lvl="1">
              <a:spcBef>
                <a:spcPts val="800"/>
              </a:spcBef>
              <a:buClr>
                <a:srgbClr val="000000"/>
              </a:buClr>
              <a:buSzPct val="100000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11627-F2CC-393F-EE2F-254AE102F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405" y="2808724"/>
            <a:ext cx="4135386" cy="87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3F080-F6E7-6C64-CBB9-0F20249C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13" y="4042697"/>
            <a:ext cx="3344327" cy="251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AD06-B3F9-C3EE-CFCF-60F4324C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13" y="4650253"/>
            <a:ext cx="8013334" cy="10868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-values can be obtained with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ptukey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000" i="1" dirty="0" err="1">
                <a:solidFill>
                  <a:srgbClr val="000000"/>
                </a:solidFill>
                <a:latin typeface="Times New Roman" pitchFamily="18" charset="0"/>
              </a:rPr>
              <a:t>q</a:t>
            </a:r>
            <a:r>
              <a:rPr lang="en-US" sz="2000" baseline="30000" dirty="0" err="1">
                <a:solidFill>
                  <a:srgbClr val="000000"/>
                </a:solidFill>
                <a:latin typeface="Times New Roman" pitchFamily="18" charset="0"/>
              </a:rPr>
              <a:t>Tukey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, k, n-k), but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TukeyHSD</a:t>
            </a:r>
            <a:r>
              <a:rPr lang="en-US" sz="2000" b="1" dirty="0">
                <a:solidFill>
                  <a:srgbClr val="000000"/>
                </a:solidFill>
                <a:latin typeface="Courier"/>
                <a:cs typeface="Courier"/>
              </a:rPr>
              <a:t>()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packages up the whole calculation in an easy to use function.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77673EA-72E9-6B03-CAE2-257303811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6FA8A-19B2-84CE-DB70-6487DCFC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36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156D07-8518-8B78-8048-1477736FF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A21CD-DD75-CE5E-EF1F-14D90765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DCB88F-C1F5-907D-DC72-C26F7B6B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7512"/>
            <a:ext cx="8686800" cy="7627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563563" lvl="1">
              <a:spcBef>
                <a:spcPts val="800"/>
              </a:spcBef>
              <a:buClr>
                <a:srgbClr val="000000"/>
              </a:buClr>
              <a:buSzPct val="100000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Let’s re-examine the shotgun spread data (square-root area) but now to inter-compare the treatments:</a:t>
            </a:r>
            <a:endParaRPr lang="en-US" sz="24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FD193-264E-1504-3F02-D226240143F6}"/>
              </a:ext>
            </a:extLst>
          </p:cNvPr>
          <p:cNvSpPr/>
          <p:nvPr/>
        </p:nvSpPr>
        <p:spPr>
          <a:xfrm>
            <a:off x="590194" y="2283155"/>
            <a:ext cx="1373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10 feet</a:t>
            </a:r>
          </a:p>
          <a:p>
            <a:r>
              <a:rPr lang="en-US" sz="1600" dirty="0"/>
              <a:t>20 feet</a:t>
            </a:r>
          </a:p>
          <a:p>
            <a:r>
              <a:rPr lang="en-US" sz="1600" dirty="0"/>
              <a:t>30 feet</a:t>
            </a:r>
          </a:p>
          <a:p>
            <a:r>
              <a:rPr lang="en-US" sz="1600" dirty="0"/>
              <a:t>40 feet</a:t>
            </a:r>
          </a:p>
          <a:p>
            <a:r>
              <a:rPr lang="en-US" sz="1600" dirty="0"/>
              <a:t>50 feet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98000-D55A-F358-5C6B-4AA61C89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949220"/>
            <a:ext cx="8686800" cy="27583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20763" lvl="1" indent="-457200">
              <a:spcBef>
                <a:spcPts val="800"/>
              </a:spcBef>
              <a:buClr>
                <a:srgbClr val="000000"/>
              </a:buClr>
              <a:buSzPct val="100000"/>
              <a:buAutoNum type="alphaLcPeriod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Re-compute regular and Welch ANOVA for this data set</a:t>
            </a:r>
          </a:p>
          <a:p>
            <a:pPr marL="1020763" lvl="1" indent="-457200">
              <a:spcBef>
                <a:spcPts val="800"/>
              </a:spcBef>
              <a:buClr>
                <a:srgbClr val="000000"/>
              </a:buClr>
              <a:buSzPct val="100000"/>
              <a:buAutoNum type="alphaLcPeriod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Perform Tukey HSD on the regular ANOVA result to examine what differences (if any) are detected between the treatment sample averages.</a:t>
            </a:r>
          </a:p>
          <a:p>
            <a:pPr marL="1020763" lvl="1" indent="-457200">
              <a:spcBef>
                <a:spcPts val="800"/>
              </a:spcBef>
              <a:buClr>
                <a:srgbClr val="000000"/>
              </a:buClr>
              <a:buSzPct val="100000"/>
              <a:buAutoNum type="alphaLcPeriod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Perform pairwise t-tests with un-pooled variances on the Welch ANOVA result. Adjust the p-values with both the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</a:rPr>
              <a:t>fdr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and Bonferroni corrections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1D114-E4F2-B555-A957-C352A296DA1B}"/>
              </a:ext>
            </a:extLst>
          </p:cNvPr>
          <p:cNvSpPr/>
          <p:nvPr/>
        </p:nvSpPr>
        <p:spPr>
          <a:xfrm>
            <a:off x="1524524" y="2283123"/>
            <a:ext cx="7384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 2.60,   3.35,    3.33,  3.06,    3.38,   3.85,   3.01,    3.02,   3.29,   3.00,    3.20,   3.11</a:t>
            </a:r>
          </a:p>
          <a:p>
            <a:r>
              <a:rPr lang="en-US" sz="1600" dirty="0"/>
              <a:t>  6.84,   6.32,    6.96,  5.85,    5.95,   6.29,   5.57,    5.00,   5.42,   5.73,    5.29,   5.10</a:t>
            </a:r>
          </a:p>
          <a:p>
            <a:r>
              <a:rPr lang="en-US" sz="1600" dirty="0"/>
              <a:t>  6.51,   6.72,    8.24,  7.38,    9.84,   9.42,   8.09,    6.80,   7.95,   8.62,    8.41,   8.62, 9.23</a:t>
            </a:r>
          </a:p>
          <a:p>
            <a:r>
              <a:rPr lang="en-US" sz="1600" dirty="0"/>
              <a:t>10.28, 11.47, 14.10, 12.54, 16.13, 11.03, 10.81, 10.19, 13.01, 11.17, 11.33,   9.35</a:t>
            </a:r>
          </a:p>
          <a:p>
            <a:r>
              <a:rPr lang="en-US" sz="1600" dirty="0"/>
              <a:t>11.80, 13.74,   5.18, 20.13, 16.94, 14.09, 16.07, 14.90, 17.47, 14.21, 13.13, 11.93</a:t>
            </a:r>
          </a:p>
        </p:txBody>
      </p:sp>
    </p:spTree>
    <p:extLst>
      <p:ext uri="{BB962C8B-B14F-4D97-AF65-F5344CB8AC3E}">
        <p14:creationId xmlns:p14="http://schemas.microsoft.com/office/powerpoint/2010/main" val="3426298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14082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564695" y="1017217"/>
            <a:ext cx="7965847" cy="5693866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frequtils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300" dirty="0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dafs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Here is the GSR experiment data again: Let’s load it directly from </a:t>
            </a:r>
            <a:r>
              <a:rPr lang="en-US" sz="1300" dirty="0" err="1">
                <a:solidFill>
                  <a:srgbClr val="FFFF00"/>
                </a:solidFill>
                <a:latin typeface="Courier"/>
                <a:cs typeface="Courier"/>
              </a:rPr>
              <a:t>dafs</a:t>
            </a:r>
            <a:endParaRPr lang="en-US" sz="13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data(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shotgun.df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dat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shotgun.df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[1:50, ]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y  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dat$sqrt.area</a:t>
            </a:r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dat$range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Do a regular ANOVA: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fit1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aov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summary(fit1)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Do a Welch ANOVA also since we know the variance is not constant:</a:t>
            </a:r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fit2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oneway.test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var.equal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F)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fit2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Find a significant result from regular ANOVA? Do a Tukey HSD: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fit1.tukey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TukeyHSD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(fit1)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fit1.tukey       </a:t>
            </a:r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Tukey test outputs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plot(fit1.tukey) </a:t>
            </a:r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Graphical version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For anything other than regular ANOVA we must use pairwise tests: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pairwise.t.test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pool.sd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F,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 err="1">
                <a:solidFill>
                  <a:srgbClr val="00B050"/>
                </a:solidFill>
                <a:latin typeface="Courier"/>
                <a:cs typeface="Courier"/>
              </a:rPr>
              <a:t>fdr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pairwise.tests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confidence = 0.95, type = 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 err="1">
                <a:solidFill>
                  <a:srgbClr val="00B050"/>
                </a:solidFill>
                <a:latin typeface="Courier"/>
                <a:cs typeface="Courier"/>
              </a:rPr>
              <a:t>t.test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             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 err="1">
                <a:solidFill>
                  <a:srgbClr val="00B050"/>
                </a:solidFill>
                <a:latin typeface="Courier"/>
                <a:cs typeface="Courier"/>
              </a:rPr>
              <a:t>fdr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pool.sd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F)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pairwise.tests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confidence = 0.95, type = 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 err="1">
                <a:solidFill>
                  <a:srgbClr val="00B050"/>
                </a:solidFill>
                <a:latin typeface="Courier"/>
                <a:cs typeface="Courier"/>
              </a:rPr>
              <a:t>t.test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             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 err="1">
                <a:solidFill>
                  <a:srgbClr val="00B050"/>
                </a:solidFill>
                <a:latin typeface="Courier"/>
                <a:cs typeface="Courier"/>
              </a:rPr>
              <a:t>bonferroni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pool.sd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= 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74E69-CA12-5E52-B6FE-8642D739B923}"/>
              </a:ext>
            </a:extLst>
          </p:cNvPr>
          <p:cNvSpPr txBox="1"/>
          <p:nvPr/>
        </p:nvSpPr>
        <p:spPr>
          <a:xfrm>
            <a:off x="5289630" y="2512032"/>
            <a:ext cx="21755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post_hoc_ex1.R</a:t>
            </a:r>
          </a:p>
        </p:txBody>
      </p:sp>
    </p:spTree>
    <p:extLst>
      <p:ext uri="{BB962C8B-B14F-4D97-AF65-F5344CB8AC3E}">
        <p14:creationId xmlns:p14="http://schemas.microsoft.com/office/powerpoint/2010/main" val="335465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9" y="1533689"/>
            <a:ext cx="4621920" cy="4282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10" t="2222" r="4969" b="3389"/>
          <a:stretch/>
        </p:blipFill>
        <p:spPr>
          <a:xfrm>
            <a:off x="4700478" y="1625346"/>
            <a:ext cx="4404242" cy="4116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7192" y="3436438"/>
            <a:ext cx="962353" cy="233119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254369E-A775-D216-E944-D3265711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78133" y="1258476"/>
            <a:ext cx="8686800" cy="7360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Experiment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 understand how inputs (explanatory variables) affect outputs (responses)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Some Lingo for Analysis of Variance 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8133" y="2435592"/>
            <a:ext cx="5276383" cy="233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Treatments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 the input variables, i.e. the experimental conditions. </a:t>
            </a: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Typically, discrete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factors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with a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fixed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finite number of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levels</a:t>
            </a: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Treatments can also be called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</a:rPr>
              <a:t>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979" y="2100660"/>
            <a:ext cx="3238500" cy="2476500"/>
          </a:xfrm>
          <a:prstGeom prst="rect">
            <a:avLst/>
          </a:prstGeom>
          <a:effectLst/>
        </p:spPr>
      </p:pic>
      <p:sp>
        <p:nvSpPr>
          <p:cNvPr id="23" name="Rectangle 22"/>
          <p:cNvSpPr/>
          <p:nvPr/>
        </p:nvSpPr>
        <p:spPr>
          <a:xfrm>
            <a:off x="6201900" y="4761073"/>
            <a:ext cx="2875550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i="1" u="sng" dirty="0">
                <a:solidFill>
                  <a:srgbClr val="000000"/>
                </a:solidFill>
                <a:latin typeface="Times New Roman" pitchFamily="18" charset="0"/>
              </a:rPr>
              <a:t>gun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” is a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factor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: Remington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Stevens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0104" y="4611132"/>
            <a:ext cx="2875550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i="1" u="sng" dirty="0">
                <a:solidFill>
                  <a:srgbClr val="000000"/>
                </a:solidFill>
                <a:latin typeface="Times New Roman" pitchFamily="18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” is a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factor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201" y="5206812"/>
            <a:ext cx="2487876" cy="901855"/>
          </a:xfrm>
          <a:prstGeom prst="rect">
            <a:avLst/>
          </a:prstGeom>
          <a:effectLst/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8D83759-5BDA-E7E2-99E1-D8A80637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66" y="4843123"/>
            <a:ext cx="4718736" cy="17928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Experimental unit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the treatments are applied.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should be as uniform as possible.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D3E16C-D710-04D6-EC06-CB4CA859020E}"/>
              </a:ext>
            </a:extLst>
          </p:cNvPr>
          <p:cNvSpPr/>
          <p:nvPr/>
        </p:nvSpPr>
        <p:spPr>
          <a:xfrm>
            <a:off x="5478197" y="2004215"/>
            <a:ext cx="644814" cy="263568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423A5-9436-18D2-A676-6D8586CB3C4A}"/>
              </a:ext>
            </a:extLst>
          </p:cNvPr>
          <p:cNvSpPr/>
          <p:nvPr/>
        </p:nvSpPr>
        <p:spPr>
          <a:xfrm>
            <a:off x="6973261" y="1994569"/>
            <a:ext cx="885954" cy="263568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3" grpId="1"/>
      <p:bldP spid="36" grpId="0"/>
      <p:bldP spid="36" grpId="1"/>
      <p:bldP spid="2" grpId="0"/>
      <p:bldP spid="3" grpId="0" animBg="1"/>
      <p:bldP spid="3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E074B-89E3-0895-5686-24C701B9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B7F09B8-2C1A-CD6C-89F0-099BD263C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Post Hoc Testing Example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2D603-B817-CBAA-6C3E-6A6A3E3A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09" y="1478806"/>
            <a:ext cx="7772400" cy="2256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29796-86FA-25DF-3F3B-655F9508720A}"/>
              </a:ext>
            </a:extLst>
          </p:cNvPr>
          <p:cNvSpPr txBox="1"/>
          <p:nvPr/>
        </p:nvSpPr>
        <p:spPr>
          <a:xfrm>
            <a:off x="623084" y="1109474"/>
            <a:ext cx="685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t-tests with non-constant variance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fdr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p-value adjustment: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48004-B504-60DD-33D4-25BE654C9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09" y="4294325"/>
            <a:ext cx="8303924" cy="2256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E98F0-8DFF-F788-742D-D3E8ED013604}"/>
              </a:ext>
            </a:extLst>
          </p:cNvPr>
          <p:cNvSpPr txBox="1"/>
          <p:nvPr/>
        </p:nvSpPr>
        <p:spPr>
          <a:xfrm>
            <a:off x="623083" y="3934871"/>
            <a:ext cx="748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t-tests with non-constant variance and Bonferroni p-value adjustment: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29A98-F3E5-895B-F8DC-A0EEAFF80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908" y="2311725"/>
            <a:ext cx="4530250" cy="28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234363-8C6F-6C7A-9074-540D3FDAC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Non-parametric Post Hoc Testing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EF5A8-4FB0-E234-6103-7F0E4901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B868B-9015-97B3-4C79-F86A705457F0}"/>
              </a:ext>
            </a:extLst>
          </p:cNvPr>
          <p:cNvSpPr txBox="1"/>
          <p:nvPr/>
        </p:nvSpPr>
        <p:spPr>
          <a:xfrm>
            <a:off x="426313" y="1556424"/>
            <a:ext cx="8150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post hoc testing after a non-parametric Kruskal-Wallis test indicates a difference between treatments, non-parametric analogues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TukeyHSD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pairwise t-tests (with p-value adjustment) can be used: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A3A58-5F12-C611-AC88-E5C99FB55FF2}"/>
              </a:ext>
            </a:extLst>
          </p:cNvPr>
          <p:cNvSpPr txBox="1"/>
          <p:nvPr/>
        </p:nvSpPr>
        <p:spPr>
          <a:xfrm>
            <a:off x="714640" y="3620747"/>
            <a:ext cx="8325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pairwise.wilcox.test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() or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pairwise.tests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in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frequtils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library for  non-parametric pairwise t-test analogues</a:t>
            </a: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D41B0-161E-DAF0-3D07-DA85AC9CFC0B}"/>
              </a:ext>
            </a:extLst>
          </p:cNvPr>
          <p:cNvSpPr txBox="1"/>
          <p:nvPr/>
        </p:nvSpPr>
        <p:spPr>
          <a:xfrm>
            <a:off x="714639" y="4872861"/>
            <a:ext cx="8325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dunn.test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() in the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dunn.test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library for a non-parametric analogue for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</a:rPr>
              <a:t>TukeyHSD</a:t>
            </a:r>
            <a:endParaRPr lang="en-US" sz="2200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CF6D5205-726B-ED49-4E9A-C8CEBFFF8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Non-parametric Post Hoc Testing Example</a:t>
            </a:r>
            <a:endParaRPr lang="en-GB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E2BA6-6D38-09A6-A5BB-E8692F8A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C4E4AA-6365-849E-D2A3-BA596509EE56}"/>
              </a:ext>
            </a:extLst>
          </p:cNvPr>
          <p:cNvSpPr/>
          <p:nvPr/>
        </p:nvSpPr>
        <p:spPr>
          <a:xfrm>
            <a:off x="281781" y="2008620"/>
            <a:ext cx="84050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Re-visit the recovered DNA amount data from drinking containers data set.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914400" lvl="1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Re-compute Kruskal-Wallis.</a:t>
            </a:r>
          </a:p>
          <a:p>
            <a:pPr marL="914400" lvl="1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For post hoc testing, follow up with Dunn’s test and pairwise Wilcoxon tests at the 95% level of confidence using both </a:t>
            </a:r>
            <a:r>
              <a:rPr lang="en-US" sz="2400" dirty="0" err="1">
                <a:latin typeface="Times New Roman"/>
                <a:cs typeface="Times New Roman"/>
              </a:rPr>
              <a:t>fdr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dirty="0" err="1">
                <a:latin typeface="Times New Roman"/>
                <a:cs typeface="Times New Roman"/>
              </a:rPr>
              <a:t>Bonferonni</a:t>
            </a:r>
            <a:r>
              <a:rPr lang="en-US" sz="2400" dirty="0">
                <a:latin typeface="Times New Roman"/>
                <a:cs typeface="Times New Roman"/>
              </a:rPr>
              <a:t> p-value adjustments.</a:t>
            </a:r>
          </a:p>
        </p:txBody>
      </p:sp>
    </p:spTree>
    <p:extLst>
      <p:ext uri="{BB962C8B-B14F-4D97-AF65-F5344CB8AC3E}">
        <p14:creationId xmlns:p14="http://schemas.microsoft.com/office/powerpoint/2010/main" val="1007092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7B8C5-67D6-A1EA-6C1B-249D9DA93F7A}"/>
              </a:ext>
            </a:extLst>
          </p:cNvPr>
          <p:cNvSpPr/>
          <p:nvPr/>
        </p:nvSpPr>
        <p:spPr>
          <a:xfrm>
            <a:off x="243350" y="895101"/>
            <a:ext cx="8677436" cy="5909310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frequtils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dafs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accent6"/>
                </a:solidFill>
                <a:latin typeface="Courier"/>
                <a:cs typeface="Courier"/>
              </a:rPr>
              <a:t>library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dunn.test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data(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y  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abaz.df$dna.conc</a:t>
            </a:r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abaz.df$sample</a:t>
            </a:r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Quick look at the data</a:t>
            </a: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Data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obvioulsy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not normal and variances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differ</a:t>
            </a:r>
            <a:endParaRPr lang="fr-FR" sz="14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tapply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mean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boxplot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as.factor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Kruskal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-Wallis: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 &lt;-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kruskal.test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 ~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fit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# Non-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parametric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 post hoc </a:t>
            </a:r>
            <a:r>
              <a:rPr lang="fr-FR" sz="1400" dirty="0" err="1">
                <a:solidFill>
                  <a:srgbClr val="FFFF00"/>
                </a:solidFill>
                <a:latin typeface="Courier"/>
                <a:cs typeface="Courier"/>
              </a:rPr>
              <a:t>testing</a:t>
            </a:r>
            <a:r>
              <a:rPr lang="fr-FR" sz="1400" dirty="0">
                <a:solidFill>
                  <a:srgbClr val="FFFF00"/>
                </a:solidFill>
                <a:latin typeface="Courier"/>
                <a:cs typeface="Courier"/>
              </a:rPr>
              <a:t>: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pairwise.wilcox.test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fdr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pairwise.tests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confidence = 0.95, 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              type = 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wilcox.test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fdr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dunn.test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alpha=0.01,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kw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method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bh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list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table=F)</a:t>
            </a:r>
          </a:p>
          <a:p>
            <a:endParaRPr lang="fr-FR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pairwise.tests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confidence = 0.95, </a:t>
            </a:r>
          </a:p>
          <a:p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              type = 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wilcox.test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p.adjust.method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bonferroni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dunn.test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(y,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lbl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alpha=0.01,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kw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method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 err="1">
                <a:solidFill>
                  <a:srgbClr val="00B050"/>
                </a:solidFill>
                <a:latin typeface="Courier"/>
                <a:cs typeface="Courier"/>
              </a:rPr>
              <a:t>bonferroni</a:t>
            </a:r>
            <a:r>
              <a:rPr lang="fr-FR" sz="14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list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fr-FR" sz="1400" dirty="0" err="1">
                <a:solidFill>
                  <a:schemeClr val="bg1"/>
                </a:solidFill>
                <a:latin typeface="Courier"/>
                <a:cs typeface="Courier"/>
              </a:rPr>
              <a:t>T</a:t>
            </a:r>
            <a:r>
              <a:rPr lang="fr-FR" sz="1400" dirty="0">
                <a:solidFill>
                  <a:schemeClr val="bg1"/>
                </a:solidFill>
                <a:latin typeface="Courier"/>
                <a:cs typeface="Courier"/>
              </a:rPr>
              <a:t>, table=F)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F6AFFB-EC05-4FD8-1978-757EB02A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42014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Non-parametric Post Hoc Testing Example</a:t>
            </a:r>
            <a:endParaRPr lang="en-GB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5E93A-E0C6-FD4B-8F40-B4B6DE385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93139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8B8C8-1DA5-740E-C483-007924B91C45}"/>
              </a:ext>
            </a:extLst>
          </p:cNvPr>
          <p:cNvSpPr txBox="1"/>
          <p:nvPr/>
        </p:nvSpPr>
        <p:spPr>
          <a:xfrm>
            <a:off x="5289630" y="1910149"/>
            <a:ext cx="21755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post_hoc_ex2.R</a:t>
            </a:r>
          </a:p>
        </p:txBody>
      </p:sp>
    </p:spTree>
    <p:extLst>
      <p:ext uri="{BB962C8B-B14F-4D97-AF65-F5344CB8AC3E}">
        <p14:creationId xmlns:p14="http://schemas.microsoft.com/office/powerpoint/2010/main" val="3519337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405104-DB64-8073-1D8A-DEE6237B3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38785"/>
            <a:ext cx="8607425" cy="61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Non-parametric Post Hoc Testing Example</a:t>
            </a:r>
            <a:endParaRPr lang="en-GB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1B1A7-7B86-34A3-2CF0-81EFA7B2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93139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754E5-4592-24E1-B9BF-C5893A43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156" y="1208150"/>
            <a:ext cx="2677723" cy="563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AC0F8-B9DB-3543-03E3-B91BC96BE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3" y="1552978"/>
            <a:ext cx="3997126" cy="4994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1AA2F-D103-BBAF-C038-9A349FB7DB05}"/>
              </a:ext>
            </a:extLst>
          </p:cNvPr>
          <p:cNvSpPr txBox="1"/>
          <p:nvPr/>
        </p:nvSpPr>
        <p:spPr>
          <a:xfrm>
            <a:off x="5687846" y="899521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Dunn’s test (w/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fdr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38BF7-55D1-4366-FE41-498F70DCAB26}"/>
              </a:ext>
            </a:extLst>
          </p:cNvPr>
          <p:cNvSpPr txBox="1"/>
          <p:nvPr/>
        </p:nvSpPr>
        <p:spPr>
          <a:xfrm>
            <a:off x="1495064" y="1234128"/>
            <a:ext cx="323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Wilcoxon tests (w/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fdr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78834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1783E0-4F70-EE95-6EAD-D4F13A2CE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One-Way Analysis of Variance Model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D2206-2261-04C0-418F-A10F707C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B3DAA3-B8BC-2D11-C47D-48E852CAC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69761"/>
            <a:ext cx="8686800" cy="841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A one-way ANOVA model can be represented as: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8330B-DE68-7B2E-2F69-A697BD43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0" y="2867602"/>
            <a:ext cx="3668718" cy="446384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8D744-D69A-918E-BCC2-BDF074ECA49A}"/>
              </a:ext>
            </a:extLst>
          </p:cNvPr>
          <p:cNvSpPr txBox="1"/>
          <p:nvPr/>
        </p:nvSpPr>
        <p:spPr>
          <a:xfrm>
            <a:off x="0" y="3632252"/>
            <a:ext cx="365737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observation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b="1" dirty="0">
                <a:latin typeface="Times New Roman"/>
                <a:cs typeface="Times New Roman"/>
              </a:rPr>
              <a:t>response</a:t>
            </a:r>
            <a:r>
              <a:rPr lang="en-US" sz="2000" dirty="0">
                <a:latin typeface="Times New Roman"/>
                <a:cs typeface="Times New Roman"/>
              </a:rPr>
              <a:t>) variable: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j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dirty="0">
                <a:latin typeface="Times New Roman"/>
                <a:cs typeface="Times New Roman"/>
              </a:rPr>
              <a:t> datapoint in the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dirty="0">
                <a:latin typeface="Times New Roman"/>
                <a:cs typeface="Times New Roman"/>
              </a:rPr>
              <a:t> treatment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BFB91C-CDE6-CB45-0D51-E82428FFECCD}"/>
              </a:ext>
            </a:extLst>
          </p:cNvPr>
          <p:cNvCxnSpPr/>
          <p:nvPr/>
        </p:nvCxnSpPr>
        <p:spPr>
          <a:xfrm flipV="1">
            <a:off x="2430042" y="3356174"/>
            <a:ext cx="101600" cy="3302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726DBC-1215-DCE2-F5B6-0962C6FB8C01}"/>
              </a:ext>
            </a:extLst>
          </p:cNvPr>
          <p:cNvSpPr txBox="1"/>
          <p:nvPr/>
        </p:nvSpPr>
        <p:spPr>
          <a:xfrm>
            <a:off x="2964621" y="4303583"/>
            <a:ext cx="16401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overall mean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D9F0B-1E1E-A3E0-1894-CF29139C80D9}"/>
              </a:ext>
            </a:extLst>
          </p:cNvPr>
          <p:cNvSpPr txBox="1"/>
          <p:nvPr/>
        </p:nvSpPr>
        <p:spPr>
          <a:xfrm>
            <a:off x="3865718" y="2071487"/>
            <a:ext cx="22646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b="1" dirty="0">
                <a:latin typeface="Times New Roman"/>
                <a:cs typeface="Times New Roman"/>
              </a:rPr>
              <a:t>-treatment effect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3D3545-15E4-3A51-F271-81CCABBD5143}"/>
              </a:ext>
            </a:extLst>
          </p:cNvPr>
          <p:cNvSpPr txBox="1"/>
          <p:nvPr/>
        </p:nvSpPr>
        <p:spPr>
          <a:xfrm>
            <a:off x="5602931" y="3632252"/>
            <a:ext cx="246462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error</a:t>
            </a:r>
            <a:r>
              <a:rPr lang="en-US" sz="2000" dirty="0">
                <a:latin typeface="Times New Roman"/>
                <a:cs typeface="Times New Roman"/>
              </a:rPr>
              <a:t> for: </a:t>
            </a:r>
            <a:r>
              <a:rPr lang="en-US" sz="2000" i="1" dirty="0" err="1">
                <a:latin typeface="Times New Roman"/>
                <a:cs typeface="Times New Roman"/>
              </a:rPr>
              <a:t>j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dirty="0">
                <a:latin typeface="Times New Roman"/>
                <a:cs typeface="Times New Roman"/>
              </a:rPr>
              <a:t> datapoint in the </a:t>
            </a:r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dirty="0">
                <a:latin typeface="Times New Roman"/>
                <a:cs typeface="Times New Roman"/>
              </a:rPr>
              <a:t> treatment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B25F46-EF76-A422-E983-4C0B9376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319" y="4308803"/>
            <a:ext cx="2569579" cy="337869"/>
          </a:xfrm>
          <a:prstGeom prst="rect">
            <a:avLst/>
          </a:prstGeom>
          <a:effectLst/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3D5D80-FBB9-92EF-C5D9-16C323D28BFF}"/>
              </a:ext>
            </a:extLst>
          </p:cNvPr>
          <p:cNvCxnSpPr>
            <a:cxnSpLocks/>
          </p:cNvCxnSpPr>
          <p:nvPr/>
        </p:nvCxnSpPr>
        <p:spPr>
          <a:xfrm flipV="1">
            <a:off x="3865718" y="3221386"/>
            <a:ext cx="0" cy="111875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B256E5-1092-4C3A-606C-1A2CB29A34B8}"/>
              </a:ext>
            </a:extLst>
          </p:cNvPr>
          <p:cNvCxnSpPr>
            <a:cxnSpLocks/>
          </p:cNvCxnSpPr>
          <p:nvPr/>
        </p:nvCxnSpPr>
        <p:spPr>
          <a:xfrm>
            <a:off x="4828346" y="2392573"/>
            <a:ext cx="0" cy="48903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5378EC23-BC72-B3D7-0A72-7770DEBC61C1}"/>
              </a:ext>
            </a:extLst>
          </p:cNvPr>
          <p:cNvSpPr/>
          <p:nvPr/>
        </p:nvSpPr>
        <p:spPr>
          <a:xfrm rot="16200000">
            <a:off x="4049729" y="2835474"/>
            <a:ext cx="631149" cy="1362521"/>
          </a:xfrm>
          <a:prstGeom prst="leftBrace">
            <a:avLst>
              <a:gd name="adj1" fmla="val 8333"/>
              <a:gd name="adj2" fmla="val 7807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F359C-0164-67C5-8303-972AC366E91E}"/>
              </a:ext>
            </a:extLst>
          </p:cNvPr>
          <p:cNvSpPr txBox="1"/>
          <p:nvPr/>
        </p:nvSpPr>
        <p:spPr>
          <a:xfrm>
            <a:off x="3123035" y="4748803"/>
            <a:ext cx="22646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/>
                <a:cs typeface="Times New Roman"/>
              </a:rPr>
              <a:t>i</a:t>
            </a:r>
            <a:r>
              <a:rPr lang="en-US" sz="2000" baseline="30000" dirty="0" err="1">
                <a:latin typeface="Times New Roman"/>
                <a:cs typeface="Times New Roman"/>
              </a:rPr>
              <a:t>th</a:t>
            </a:r>
            <a:r>
              <a:rPr lang="en-US" sz="2000" b="1" dirty="0">
                <a:latin typeface="Times New Roman"/>
                <a:cs typeface="Times New Roman"/>
              </a:rPr>
              <a:t>-treatment mean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E1C619-CE73-567B-328C-8C9C3B86B6FA}"/>
              </a:ext>
            </a:extLst>
          </p:cNvPr>
          <p:cNvCxnSpPr>
            <a:cxnSpLocks/>
          </p:cNvCxnSpPr>
          <p:nvPr/>
        </p:nvCxnSpPr>
        <p:spPr>
          <a:xfrm flipV="1">
            <a:off x="5800620" y="3246464"/>
            <a:ext cx="0" cy="3955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5A702A-1506-B2D5-BDE9-2C85194ED2F7}"/>
              </a:ext>
            </a:extLst>
          </p:cNvPr>
          <p:cNvCxnSpPr>
            <a:cxnSpLocks/>
          </p:cNvCxnSpPr>
          <p:nvPr/>
        </p:nvCxnSpPr>
        <p:spPr>
          <a:xfrm>
            <a:off x="4745619" y="3832307"/>
            <a:ext cx="0" cy="10058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0C8465D-76B7-0352-1C0A-C4B823D399DB}"/>
              </a:ext>
            </a:extLst>
          </p:cNvPr>
          <p:cNvSpPr txBox="1"/>
          <p:nvPr/>
        </p:nvSpPr>
        <p:spPr>
          <a:xfrm>
            <a:off x="2083446" y="5787562"/>
            <a:ext cx="5521124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one-way/single factor fixed effects model</a:t>
            </a:r>
            <a:endParaRPr lang="en-US" sz="2400" b="1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6E9A012-75D2-C583-D4B0-4110B32FC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366" y="5168565"/>
            <a:ext cx="1521937" cy="258106"/>
          </a:xfrm>
          <a:prstGeom prst="rect">
            <a:avLst/>
          </a:prstGeom>
          <a:effectLst/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53AECC-9C7D-C1EE-7C84-245ED1A17DEB}"/>
              </a:ext>
            </a:extLst>
          </p:cNvPr>
          <p:cNvSpPr txBox="1"/>
          <p:nvPr/>
        </p:nvSpPr>
        <p:spPr>
          <a:xfrm>
            <a:off x="2615880" y="6322034"/>
            <a:ext cx="4190037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one-way/single factor ANOVA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785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33" grpId="0" animBg="1"/>
      <p:bldP spid="34" grpId="0"/>
      <p:bldP spid="39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Analysis of Variance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304" y="1942529"/>
            <a:ext cx="3587642" cy="3216507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484188" y="1861893"/>
            <a:ext cx="2802116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“range” is the treatment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Index is </a:t>
            </a:r>
            <a:r>
              <a:rPr lang="en-US" i="1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, column number in this case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01956" y="2081951"/>
            <a:ext cx="1073647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589" y="3493919"/>
            <a:ext cx="2802116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# replicates per treatment is 12 or 13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Index is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, row number in this case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2893607" y="2239080"/>
            <a:ext cx="327331" cy="2919956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336" y="5262989"/>
            <a:ext cx="4562773" cy="644028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153" y="5338328"/>
            <a:ext cx="327331" cy="348449"/>
          </a:xfrm>
          <a:prstGeom prst="rect">
            <a:avLst/>
          </a:prstGeom>
          <a:effectLst/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1735784" y="5550278"/>
            <a:ext cx="738852" cy="18694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C23D2F4-16E6-8C4D-AB4F-15234D921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13" y="1276868"/>
            <a:ext cx="8142973" cy="303719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85764-4C77-8B26-C120-17640DE65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336" y="6062520"/>
            <a:ext cx="4562773" cy="648928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94D42-2E89-554B-766E-688C171473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199" y="6209494"/>
            <a:ext cx="261337" cy="348449"/>
          </a:xfrm>
          <a:prstGeom prst="rect">
            <a:avLst/>
          </a:prstGeom>
          <a:effectLst/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E5A857-6625-7DCA-3B8D-61665BB53A42}"/>
              </a:ext>
            </a:extLst>
          </p:cNvPr>
          <p:cNvCxnSpPr>
            <a:cxnSpLocks/>
          </p:cNvCxnSpPr>
          <p:nvPr/>
        </p:nvCxnSpPr>
        <p:spPr>
          <a:xfrm>
            <a:off x="1783465" y="6448569"/>
            <a:ext cx="738852" cy="18694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0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06DDE2-E34D-E19E-C1BB-D8329D188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Analysis of Variance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CAF71-1722-AE20-8485-28ED35C1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B94455D-453B-B84E-C5DB-61A51FFA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51" y="2354955"/>
            <a:ext cx="8024149" cy="8309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2200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: The treatment means being compared are not statistically different at 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(1-</a:t>
            </a:r>
            <a:r>
              <a:rPr lang="en-US" sz="2200" baseline="0" dirty="0">
                <a:latin typeface="Symbol" charset="2"/>
                <a:cs typeface="Symbol" charset="2"/>
              </a:rPr>
              <a:t>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)×100%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level of confidence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D7A5B5-AB5A-7C84-D4E5-E7931E31F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51" y="3890522"/>
            <a:ext cx="8202612" cy="8309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2200" baseline="-250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: </a:t>
            </a:r>
            <a:r>
              <a:rPr lang="en-US" sz="2200" b="1" i="1" u="sng" dirty="0">
                <a:solidFill>
                  <a:srgbClr val="000000"/>
                </a:solidFill>
                <a:latin typeface="Times New Roman" pitchFamily="18" charset="0"/>
              </a:rPr>
              <a:t>At least one</a:t>
            </a:r>
            <a:r>
              <a:rPr lang="en-US" sz="2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of the treatment means being compared is statically distinct from the others.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300E9-A035-D880-6BBF-071BE08AFDF6}"/>
              </a:ext>
            </a:extLst>
          </p:cNvPr>
          <p:cNvSpPr txBox="1"/>
          <p:nvPr/>
        </p:nvSpPr>
        <p:spPr>
          <a:xfrm>
            <a:off x="484188" y="1279525"/>
            <a:ext cx="820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purpose of one-way ANOVA is to test for the equality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treatment means: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B5951-CF9A-9D1A-9A07-7FCCA155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34" y="3313251"/>
            <a:ext cx="3873730" cy="274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5C2F5-2A12-B3BA-CA46-46A5809A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535" y="4867968"/>
            <a:ext cx="1672117" cy="310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D40F8-B42A-ED99-D6A2-81421C3162C8}"/>
              </a:ext>
            </a:extLst>
          </p:cNvPr>
          <p:cNvSpPr txBox="1"/>
          <p:nvPr/>
        </p:nvSpPr>
        <p:spPr>
          <a:xfrm>
            <a:off x="4662812" y="4874667"/>
            <a:ext cx="4151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for at least one pair of treatment means </a:t>
            </a:r>
            <a:endParaRPr lang="en-US" sz="2000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3D1F1CE-6A22-85E7-28B6-E92C5DDA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51" y="5563231"/>
            <a:ext cx="4353990" cy="374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This is equivalent to: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0A84B-278F-D601-5319-8FA48480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025" y="6024252"/>
            <a:ext cx="4220392" cy="256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AEF0DE-10D1-8872-1B5F-889F000F5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025" y="6426762"/>
            <a:ext cx="1523281" cy="292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B19FF0-2058-66FA-B865-BDD81EC09D52}"/>
              </a:ext>
            </a:extLst>
          </p:cNvPr>
          <p:cNvSpPr txBox="1"/>
          <p:nvPr/>
        </p:nvSpPr>
        <p:spPr>
          <a:xfrm>
            <a:off x="4662811" y="6363867"/>
            <a:ext cx="4151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for at least one treatment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364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0D6BAF-DFAB-CFFA-5153-1469FFA0C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Components of Variance 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4DD76-AAFC-ED38-788A-EF01A9472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05FAA3-E651-02EA-4C35-BD000ABE7A63}"/>
              </a:ext>
            </a:extLst>
          </p:cNvPr>
          <p:cNvSpPr txBox="1"/>
          <p:nvPr/>
        </p:nvSpPr>
        <p:spPr>
          <a:xfrm>
            <a:off x="-14575" y="2682480"/>
            <a:ext cx="7572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start,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treatments (groups) with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observations each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we’ll need: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8E860-E878-9D83-E02B-D34BC9008A9C}"/>
              </a:ext>
            </a:extLst>
          </p:cNvPr>
          <p:cNvSpPr txBox="1"/>
          <p:nvPr/>
        </p:nvSpPr>
        <p:spPr>
          <a:xfrm>
            <a:off x="-14576" y="6519446"/>
            <a:ext cx="9107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the same: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balanced design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unbalanced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Balanced designs are more powerful.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4A1F8-000C-66B7-99C0-890DC4DC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017" y="3506846"/>
            <a:ext cx="1371057" cy="865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101D1-0A02-F0D5-452C-E19C99476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017" y="4575247"/>
            <a:ext cx="1844398" cy="85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8BEC9-0A06-FC15-CEA0-E05A028DA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018" y="5530761"/>
            <a:ext cx="1566922" cy="865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5B940-3C84-DF03-0887-2F72953F33A3}"/>
              </a:ext>
            </a:extLst>
          </p:cNvPr>
          <p:cNvSpPr txBox="1"/>
          <p:nvPr/>
        </p:nvSpPr>
        <p:spPr>
          <a:xfrm>
            <a:off x="5010205" y="3656993"/>
            <a:ext cx="3603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observations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A7697-3EDC-36E9-2467-A809ED82557F}"/>
              </a:ext>
            </a:extLst>
          </p:cNvPr>
          <p:cNvSpPr txBox="1"/>
          <p:nvPr/>
        </p:nvSpPr>
        <p:spPr>
          <a:xfrm>
            <a:off x="5010205" y="4735767"/>
            <a:ext cx="3603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mean estimates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AE7EC-B3FA-733C-1AAA-271C24D5A4DE}"/>
              </a:ext>
            </a:extLst>
          </p:cNvPr>
          <p:cNvSpPr txBox="1"/>
          <p:nvPr/>
        </p:nvSpPr>
        <p:spPr>
          <a:xfrm>
            <a:off x="5010205" y="5696296"/>
            <a:ext cx="3603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mean estimate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F7AA0-40C5-2EFF-D68E-F6B7C7D3DFDB}"/>
              </a:ext>
            </a:extLst>
          </p:cNvPr>
          <p:cNvSpPr txBox="1"/>
          <p:nvPr/>
        </p:nvSpPr>
        <p:spPr>
          <a:xfrm>
            <a:off x="0" y="1307831"/>
            <a:ext cx="7572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Instead of testing for the equality of all means pair-wise, or testing many individual treatment effects, we’ll use the components of variance to make one test</a:t>
            </a:r>
          </a:p>
        </p:txBody>
      </p:sp>
    </p:spTree>
    <p:extLst>
      <p:ext uri="{BB962C8B-B14F-4D97-AF65-F5344CB8AC3E}">
        <p14:creationId xmlns:p14="http://schemas.microsoft.com/office/powerpoint/2010/main" val="15748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1F3442-787A-4E5B-D31D-E3B1E98C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40825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Components of Variance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37D34-AB97-E7E4-D1D8-4D88B448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64625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C5923-6DF5-9D04-1D0C-E11294852D27}"/>
              </a:ext>
            </a:extLst>
          </p:cNvPr>
          <p:cNvSpPr txBox="1"/>
          <p:nvPr/>
        </p:nvSpPr>
        <p:spPr>
          <a:xfrm>
            <a:off x="-1" y="1145781"/>
            <a:ext cx="800968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Next, (recall) the sum squared variation for each observation: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31B11-2980-444C-9174-ABC6EE7C9369}"/>
              </a:ext>
            </a:extLst>
          </p:cNvPr>
          <p:cNvSpPr txBox="1"/>
          <p:nvPr/>
        </p:nvSpPr>
        <p:spPr>
          <a:xfrm>
            <a:off x="-2" y="2724260"/>
            <a:ext cx="848424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partition this total variation into an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explained variation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observations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variation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observations: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4A6D6-37A1-46A5-2C42-7AF994D51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44" y="1682432"/>
            <a:ext cx="2929365" cy="84677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5E47D-E09D-73E7-E2DC-465BAA19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44" y="3500208"/>
            <a:ext cx="2929365" cy="84677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0FCE6-8426-1378-1948-264F0EA23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175" y="4658069"/>
            <a:ext cx="4213183" cy="783356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4FA6EA-3870-FFB4-A9F0-E271B5D2A429}"/>
              </a:ext>
            </a:extLst>
          </p:cNvPr>
          <p:cNvCxnSpPr>
            <a:cxnSpLocks/>
          </p:cNvCxnSpPr>
          <p:nvPr/>
        </p:nvCxnSpPr>
        <p:spPr>
          <a:xfrm>
            <a:off x="6018835" y="3958531"/>
            <a:ext cx="49771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FB7EF6-D98A-6B0C-E177-D63FB7D2A22B}"/>
              </a:ext>
            </a:extLst>
          </p:cNvPr>
          <p:cNvCxnSpPr/>
          <p:nvPr/>
        </p:nvCxnSpPr>
        <p:spPr>
          <a:xfrm>
            <a:off x="6516542" y="3946956"/>
            <a:ext cx="0" cy="56715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5379C92-6332-2B28-4244-624977F99002}"/>
              </a:ext>
            </a:extLst>
          </p:cNvPr>
          <p:cNvSpPr txBox="1"/>
          <p:nvPr/>
        </p:nvSpPr>
        <p:spPr>
          <a:xfrm>
            <a:off x="6578201" y="3958531"/>
            <a:ext cx="87209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207B903-4C43-DC6D-D79A-6909B96731BA}"/>
              </a:ext>
            </a:extLst>
          </p:cNvPr>
          <p:cNvSpPr/>
          <p:nvPr/>
        </p:nvSpPr>
        <p:spPr>
          <a:xfrm rot="16200000">
            <a:off x="4556230" y="4780942"/>
            <a:ext cx="358815" cy="1756172"/>
          </a:xfrm>
          <a:prstGeom prst="leftBrace">
            <a:avLst>
              <a:gd name="adj1" fmla="val 8333"/>
              <a:gd name="adj2" fmla="val 3022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7E0709B6-7B78-B77E-8FC2-72CD380B8EE4}"/>
              </a:ext>
            </a:extLst>
          </p:cNvPr>
          <p:cNvSpPr/>
          <p:nvPr/>
        </p:nvSpPr>
        <p:spPr>
          <a:xfrm rot="16200000">
            <a:off x="6734597" y="4576858"/>
            <a:ext cx="358817" cy="2191352"/>
          </a:xfrm>
          <a:prstGeom prst="leftBrace">
            <a:avLst>
              <a:gd name="adj1" fmla="val 8333"/>
              <a:gd name="adj2" fmla="val 7165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4747ED-34AF-1845-E359-D3C67036567D}"/>
              </a:ext>
            </a:extLst>
          </p:cNvPr>
          <p:cNvSpPr txBox="1"/>
          <p:nvPr/>
        </p:nvSpPr>
        <p:spPr>
          <a:xfrm>
            <a:off x="3020238" y="5838436"/>
            <a:ext cx="285206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explained variation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between treatments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088873-E7C8-F76E-6367-ED3EF7453A66}"/>
              </a:ext>
            </a:extLst>
          </p:cNvPr>
          <p:cNvSpPr txBox="1"/>
          <p:nvPr/>
        </p:nvSpPr>
        <p:spPr>
          <a:xfrm>
            <a:off x="6076905" y="5816252"/>
            <a:ext cx="267252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variation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within treatments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7E38E2-5713-F02E-CD1A-B50B9836D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24" y="4884091"/>
            <a:ext cx="2788463" cy="291477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5106ED-5344-6AD3-91B1-29CE56BEF020}"/>
              </a:ext>
            </a:extLst>
          </p:cNvPr>
          <p:cNvSpPr/>
          <p:nvPr/>
        </p:nvSpPr>
        <p:spPr>
          <a:xfrm>
            <a:off x="81026" y="4583300"/>
            <a:ext cx="7928850" cy="87722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 animBg="1"/>
      <p:bldP spid="17" grpId="0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8F9A83-B6EC-BEDD-8AB3-D87B8CF1A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52400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Components of Variance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DD9C5-D8DF-180C-4BB5-BE1DBDF1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6021A-BFAB-FD97-FF51-C0947B25C101}"/>
              </a:ext>
            </a:extLst>
          </p:cNvPr>
          <p:cNvSpPr txBox="1"/>
          <p:nvPr/>
        </p:nvSpPr>
        <p:spPr>
          <a:xfrm>
            <a:off x="-14576" y="1199414"/>
            <a:ext cx="91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let’s turn these variations into variances by dividing by their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degrees of freedom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E9EF8-A5C8-4238-09B3-F9E923352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5" y="2467500"/>
            <a:ext cx="2373051" cy="76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4E1BD-6DBE-510D-7FCF-798794B50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15" y="3913829"/>
            <a:ext cx="3874982" cy="841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83550-58F9-E586-3E56-6FE534B33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38" y="5440261"/>
            <a:ext cx="2783579" cy="841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84F1A1-2102-2C57-D09C-75F5DA8D9E9C}"/>
              </a:ext>
            </a:extLst>
          </p:cNvPr>
          <p:cNvSpPr txBox="1"/>
          <p:nvPr/>
        </p:nvSpPr>
        <p:spPr>
          <a:xfrm>
            <a:off x="4896077" y="2326539"/>
            <a:ext cx="42811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(between treatment) variance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explained variance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F0CA7-4BE8-4FC3-1135-DF0A9989F037}"/>
              </a:ext>
            </a:extLst>
          </p:cNvPr>
          <p:cNvSpPr txBox="1"/>
          <p:nvPr/>
        </p:nvSpPr>
        <p:spPr>
          <a:xfrm>
            <a:off x="4896077" y="3831602"/>
            <a:ext cx="3553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treatment variance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unexplained (error)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DFA2D-080C-3966-5FC0-C39F69B7B6FA}"/>
              </a:ext>
            </a:extLst>
          </p:cNvPr>
          <p:cNvSpPr txBox="1"/>
          <p:nvPr/>
        </p:nvSpPr>
        <p:spPr>
          <a:xfrm>
            <a:off x="4896077" y="5526998"/>
            <a:ext cx="22677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variance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83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39495</TotalTime>
  <Words>3376</Words>
  <Application>Microsoft Macintosh PowerPoint</Application>
  <PresentationFormat>On-screen Show (4:3)</PresentationFormat>
  <Paragraphs>349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Courier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npetraco</dc:creator>
  <cp:lastModifiedBy>Nicholas Petraco</cp:lastModifiedBy>
  <cp:revision>172</cp:revision>
  <dcterms:created xsi:type="dcterms:W3CDTF">2015-02-09T13:17:44Z</dcterms:created>
  <dcterms:modified xsi:type="dcterms:W3CDTF">2026-05-04T13:04:28Z</dcterms:modified>
</cp:coreProperties>
</file>