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83" r:id="rId3"/>
    <p:sldId id="262" r:id="rId4"/>
    <p:sldId id="263" r:id="rId5"/>
    <p:sldId id="295" r:id="rId6"/>
    <p:sldId id="296" r:id="rId7"/>
    <p:sldId id="297" r:id="rId8"/>
    <p:sldId id="298" r:id="rId9"/>
    <p:sldId id="348" r:id="rId10"/>
    <p:sldId id="264" r:id="rId11"/>
    <p:sldId id="299" r:id="rId12"/>
    <p:sldId id="293" r:id="rId13"/>
    <p:sldId id="294" r:id="rId14"/>
    <p:sldId id="266" r:id="rId15"/>
    <p:sldId id="350" r:id="rId16"/>
    <p:sldId id="287" r:id="rId17"/>
    <p:sldId id="289" r:id="rId18"/>
    <p:sldId id="290" r:id="rId19"/>
    <p:sldId id="265" r:id="rId20"/>
    <p:sldId id="351" r:id="rId21"/>
    <p:sldId id="352" r:id="rId22"/>
    <p:sldId id="349" r:id="rId23"/>
    <p:sldId id="353" r:id="rId24"/>
    <p:sldId id="354" r:id="rId25"/>
    <p:sldId id="355" r:id="rId26"/>
    <p:sldId id="356" r:id="rId27"/>
    <p:sldId id="357" r:id="rId28"/>
    <p:sldId id="276" r:id="rId29"/>
    <p:sldId id="277" r:id="rId30"/>
    <p:sldId id="308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75"/>
    <p:restoredTop sz="94752"/>
  </p:normalViewPr>
  <p:slideViewPr>
    <p:cSldViewPr snapToGrid="0">
      <p:cViewPr varScale="1">
        <p:scale>
          <a:sx n="111" d="100"/>
          <a:sy n="111" d="100"/>
        </p:scale>
        <p:origin x="66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7946-FC48-9447-8D69-9154F792E883}" type="datetimeFigureOut">
              <a:rPr lang="en-US" smtClean="0"/>
              <a:t>5/9/26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A796-2A23-C849-A6E3-D8F1FE2F6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92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7946-FC48-9447-8D69-9154F792E883}" type="datetimeFigureOut">
              <a:rPr lang="en-US" smtClean="0"/>
              <a:t>5/9/26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A796-2A23-C849-A6E3-D8F1FE2F6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112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7946-FC48-9447-8D69-9154F792E883}" type="datetimeFigureOut">
              <a:rPr lang="en-US" smtClean="0"/>
              <a:t>5/9/26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A796-2A23-C849-A6E3-D8F1FE2F6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0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7946-FC48-9447-8D69-9154F792E883}" type="datetimeFigureOut">
              <a:rPr lang="en-US" smtClean="0"/>
              <a:t>5/9/26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A796-2A23-C849-A6E3-D8F1FE2F6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57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7946-FC48-9447-8D69-9154F792E883}" type="datetimeFigureOut">
              <a:rPr lang="en-US" smtClean="0"/>
              <a:t>5/9/26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A796-2A23-C849-A6E3-D8F1FE2F6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89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7946-FC48-9447-8D69-9154F792E883}" type="datetimeFigureOut">
              <a:rPr lang="en-US" smtClean="0"/>
              <a:t>5/9/26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A796-2A23-C849-A6E3-D8F1FE2F6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40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7946-FC48-9447-8D69-9154F792E883}" type="datetimeFigureOut">
              <a:rPr lang="en-US" smtClean="0"/>
              <a:t>5/9/26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A796-2A23-C849-A6E3-D8F1FE2F6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32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7946-FC48-9447-8D69-9154F792E883}" type="datetimeFigureOut">
              <a:rPr lang="en-US" smtClean="0"/>
              <a:t>5/9/26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A796-2A23-C849-A6E3-D8F1FE2F6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50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7946-FC48-9447-8D69-9154F792E883}" type="datetimeFigureOut">
              <a:rPr lang="en-US" smtClean="0"/>
              <a:t>5/9/26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A796-2A23-C849-A6E3-D8F1FE2F6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039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7946-FC48-9447-8D69-9154F792E883}" type="datetimeFigureOut">
              <a:rPr lang="en-US" smtClean="0"/>
              <a:t>5/9/26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A796-2A23-C849-A6E3-D8F1FE2F6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8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7946-FC48-9447-8D69-9154F792E883}" type="datetimeFigureOut">
              <a:rPr lang="en-US" smtClean="0"/>
              <a:t>5/9/26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A796-2A23-C849-A6E3-D8F1FE2F6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742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557946-FC48-9447-8D69-9154F792E883}" type="datetimeFigureOut">
              <a:rPr lang="en-US" smtClean="0"/>
              <a:t>5/9/26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CDA796-2A23-C849-A6E3-D8F1FE2F6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73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XQuartz/XQuartz/releases/download/XQuartz-2.8.5/XQuartz-2.8.5.pk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6C233E32-3974-3B5A-B31E-87B9A1D6D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" y="152400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Introduction to Multivariate Methods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450849C-C9AD-CD58-2EE4-DE2602AA1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B6925BD-1962-12EC-413F-4A936AA82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6499185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0768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90D69C-0029-0936-EB80-1E1DD325A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9474CB8-886E-A7A7-B68D-F03DBD922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F1FFCDB9-C6C2-2EF8-EB72-67155EA85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210519"/>
            <a:ext cx="8686800" cy="4562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600" dirty="0">
                <a:solidFill>
                  <a:srgbClr val="000000"/>
                </a:solidFill>
                <a:latin typeface="Times New Roman" charset="0"/>
              </a:rPr>
              <a:t>We can choose: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D97871-56C9-DAD6-0E13-EE2B66F48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" y="152400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charset="0"/>
              </a:rPr>
              <a:t>Some Important Terms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D03B3F-8D1F-246C-3E21-A166717F7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192" y="1717897"/>
            <a:ext cx="8028008" cy="244898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i="1" u="sng" dirty="0">
                <a:solidFill>
                  <a:srgbClr val="000000"/>
                </a:solidFill>
                <a:latin typeface="Times New Roman" charset="0"/>
              </a:rPr>
              <a:t>How to compute</a:t>
            </a:r>
            <a:r>
              <a:rPr lang="en-GB" sz="2400" dirty="0">
                <a:solidFill>
                  <a:srgbClr val="000000"/>
                </a:solidFill>
                <a:latin typeface="Times New Roman" charset="0"/>
              </a:rPr>
              <a:t> the latent variables:</a:t>
            </a: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charset="0"/>
              </a:rPr>
              <a:t>Principal Component Analysis (PCA)</a:t>
            </a: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charset="0"/>
              </a:rPr>
              <a:t>Canonical Variate Analysis (CVA, LDA)</a:t>
            </a: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charset="0"/>
              </a:rPr>
              <a:t>Partial Least Squares (PLS)</a:t>
            </a: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charset="0"/>
              </a:rPr>
              <a:t>etc.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74AD07-C2D1-1432-1FA7-C0D481927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192" y="4166886"/>
            <a:ext cx="8028008" cy="244898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i="1" u="sng" dirty="0">
                <a:solidFill>
                  <a:srgbClr val="000000"/>
                </a:solidFill>
                <a:latin typeface="Times New Roman" charset="0"/>
              </a:rPr>
              <a:t>How many</a:t>
            </a:r>
            <a:r>
              <a:rPr lang="en-GB" sz="2400" dirty="0">
                <a:solidFill>
                  <a:srgbClr val="000000"/>
                </a:solidFill>
                <a:latin typeface="Times New Roman" charset="0"/>
              </a:rPr>
              <a:t> latent variables to retain to represent the data </a:t>
            </a:r>
            <a:r>
              <a:rPr lang="en-GB" sz="2400" b="1" dirty="0">
                <a:solidFill>
                  <a:srgbClr val="000000"/>
                </a:solidFill>
                <a:latin typeface="Times New Roman" charset="0"/>
              </a:rPr>
              <a:t>X</a:t>
            </a:r>
            <a:r>
              <a:rPr lang="en-GB" sz="2400" dirty="0">
                <a:solidFill>
                  <a:srgbClr val="000000"/>
                </a:solidFill>
                <a:latin typeface="Times New Roman" charset="0"/>
              </a:rPr>
              <a:t>:</a:t>
            </a: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charset="0"/>
              </a:rPr>
              <a:t>Serves to reduce the dimension of the data</a:t>
            </a: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charset="0"/>
              </a:rPr>
              <a:t>Serves to help pinpoint more important parts of the data</a:t>
            </a: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charset="0"/>
              </a:rPr>
              <a:t>Serves to help separate the data into groups </a:t>
            </a:r>
          </a:p>
        </p:txBody>
      </p:sp>
    </p:spTree>
    <p:extLst>
      <p:ext uri="{BB962C8B-B14F-4D97-AF65-F5344CB8AC3E}">
        <p14:creationId xmlns:p14="http://schemas.microsoft.com/office/powerpoint/2010/main" val="21869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231775" y="152400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Covariance Matrix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28600" y="1018575"/>
            <a:ext cx="8686800" cy="1312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Courier New" pitchFamily="49" charset="0"/>
              <a:buChar char="o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b="1" dirty="0">
                <a:solidFill>
                  <a:srgbClr val="000000"/>
                </a:solidFill>
                <a:latin typeface="Times New Roman" pitchFamily="18" charset="0"/>
              </a:rPr>
              <a:t>Covariance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: variability of two measured quantities with each other: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75323" y="3729068"/>
            <a:ext cx="1531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obs. #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var. #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75523" y="3714320"/>
            <a:ext cx="1460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avg. of var. #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cxnSp>
        <p:nvCxnSpPr>
          <p:cNvPr id="11" name="Straight Arrow Connector 10"/>
          <p:cNvCxnSpPr>
            <a:stCxn id="8" idx="0"/>
          </p:cNvCxnSpPr>
          <p:nvPr/>
        </p:nvCxnSpPr>
        <p:spPr>
          <a:xfrm rot="5400000" flipH="1" flipV="1">
            <a:off x="3780902" y="3267848"/>
            <a:ext cx="621268" cy="3011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V="1">
            <a:off x="4923902" y="3267848"/>
            <a:ext cx="621268" cy="3011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28600" y="4333380"/>
            <a:ext cx="8686800" cy="95003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600" i="1" dirty="0">
                <a:solidFill>
                  <a:srgbClr val="000000"/>
                </a:solidFill>
                <a:latin typeface="Times New Roman" pitchFamily="18" charset="0"/>
              </a:rPr>
              <a:t>       </a:t>
            </a:r>
            <a:r>
              <a:rPr lang="en-GB" sz="2600" i="1" u="sng" dirty="0">
                <a:solidFill>
                  <a:srgbClr val="000000"/>
                </a:solidFill>
                <a:latin typeface="Times New Roman" pitchFamily="18" charset="0"/>
              </a:rPr>
              <a:t>positive</a:t>
            </a:r>
          </a:p>
          <a:p>
            <a:pPr marL="1801813" lvl="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As one quantity increases the other increases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28600" y="5462340"/>
            <a:ext cx="8686800" cy="95003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600" i="1" dirty="0">
                <a:solidFill>
                  <a:srgbClr val="000000"/>
                </a:solidFill>
                <a:latin typeface="Times New Roman" pitchFamily="18" charset="0"/>
              </a:rPr>
              <a:t>       </a:t>
            </a:r>
            <a:r>
              <a:rPr lang="en-GB" sz="2600" i="1" u="sng" dirty="0">
                <a:solidFill>
                  <a:srgbClr val="000000"/>
                </a:solidFill>
                <a:latin typeface="Times New Roman" pitchFamily="18" charset="0"/>
              </a:rPr>
              <a:t>negative</a:t>
            </a:r>
            <a:endParaRPr lang="en-GB" sz="26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1801813" lvl="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As one quantity increases the other decreases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130C83-B009-6116-1E7C-3FE2E44BB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412" y="4426657"/>
            <a:ext cx="409260" cy="3693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96D654-862C-5CAF-016D-B07761538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412" y="5485490"/>
            <a:ext cx="409260" cy="3693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40DEA74-4AF1-AB31-0FBA-78D61F333D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3477" y="2416274"/>
            <a:ext cx="5846742" cy="99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28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228600" y="838200"/>
            <a:ext cx="8686800" cy="3276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Given a </a:t>
            </a:r>
            <a:r>
              <a:rPr lang="en-GB" sz="3200" i="1" dirty="0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 row by </a:t>
            </a:r>
            <a:r>
              <a:rPr lang="en-GB" sz="3200" i="1" dirty="0">
                <a:solidFill>
                  <a:srgbClr val="000000"/>
                </a:solidFill>
                <a:latin typeface="Times New Roman" pitchFamily="18" charset="0"/>
              </a:rPr>
              <a:t>p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 variable data matrix, collect all </a:t>
            </a:r>
            <a:r>
              <a:rPr lang="en-GB" sz="3200" i="1" dirty="0">
                <a:solidFill>
                  <a:srgbClr val="000000"/>
                </a:solidFill>
                <a:latin typeface="Times New Roman" pitchFamily="18" charset="0"/>
              </a:rPr>
              <a:t>p</a:t>
            </a:r>
            <a:r>
              <a:rPr lang="en-GB" sz="3200" baseline="30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 variances/covariances into a </a:t>
            </a:r>
            <a:r>
              <a:rPr lang="en-GB" sz="3200" i="1" dirty="0">
                <a:solidFill>
                  <a:srgbClr val="000000"/>
                </a:solidFill>
                <a:latin typeface="Times New Roman" pitchFamily="18" charset="0"/>
              </a:rPr>
              <a:t>p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×</a:t>
            </a:r>
            <a:r>
              <a:rPr lang="en-GB" sz="3200" i="1" dirty="0">
                <a:solidFill>
                  <a:srgbClr val="000000"/>
                </a:solidFill>
                <a:latin typeface="Times New Roman" pitchFamily="18" charset="0"/>
              </a:rPr>
              <a:t>p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 table:</a:t>
            </a: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For gasoline (15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measurements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/chromatogram): 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231775" y="152400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Covariance Matrix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828798" y="2851350"/>
          <a:ext cx="6096002" cy="2634256"/>
        </p:xfrm>
        <a:graphic>
          <a:graphicData uri="http://schemas.openxmlformats.org/drawingml/2006/table">
            <a:tbl>
              <a:tblPr/>
              <a:tblGrid>
                <a:gridCol w="25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9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94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94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94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94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94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94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947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395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395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395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395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0395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0395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15913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latin typeface="Verdana"/>
                      </a:endParaRP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2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3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4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5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6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7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8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9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10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11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12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13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14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15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13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0.03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0.02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13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2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0.03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0.10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0.04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0.04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0.02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0.02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0.02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0.06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13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3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0.04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0.02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0.02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13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4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913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5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0.04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0.02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0.02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0.04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913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6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0.02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913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7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0.02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0.02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913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8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0.02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913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9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0.02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0.06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0.02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0.04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0.02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0.05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913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10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913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11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913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12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913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13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913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14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913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15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066800" y="3910230"/>
            <a:ext cx="10668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0000"/>
                </a:solidFill>
                <a:latin typeface="Times New Roman" pitchFamily="18" charset="0"/>
              </a:rPr>
              <a:t>S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 =</a:t>
            </a:r>
            <a:endParaRPr lang="en-US" sz="3200" dirty="0"/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838200" y="4266406"/>
            <a:ext cx="2590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973503" y="3031812"/>
            <a:ext cx="6019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828800" y="5715000"/>
            <a:ext cx="63368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rgbClr val="000000"/>
                </a:solidFill>
                <a:latin typeface="Times New Roman" pitchFamily="18" charset="0"/>
              </a:rPr>
              <a:t>WHAAAAAAAAAA??????????</a:t>
            </a:r>
            <a:endParaRPr lang="en-US" sz="36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2133600" y="3185006"/>
            <a:ext cx="5791200" cy="2301394"/>
            <a:chOff x="2133600" y="3185006"/>
            <a:chExt cx="5791200" cy="2301394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2133600" y="3185006"/>
              <a:ext cx="3048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544618" y="3345103"/>
              <a:ext cx="3048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918691" y="3505200"/>
              <a:ext cx="3048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291994" y="3672994"/>
              <a:ext cx="3048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688388" y="3840788"/>
              <a:ext cx="3048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069388" y="4006224"/>
              <a:ext cx="3048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427297" y="4176376"/>
              <a:ext cx="3048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5994" y="4336473"/>
              <a:ext cx="3048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04691" y="4504267"/>
              <a:ext cx="3048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601085" y="4671291"/>
              <a:ext cx="3048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019800" y="4829800"/>
              <a:ext cx="3048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400800" y="4999952"/>
              <a:ext cx="3048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804891" y="5160049"/>
              <a:ext cx="3048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7231303" y="5327843"/>
              <a:ext cx="3048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7620000" y="5484812"/>
              <a:ext cx="3048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152400" y="2743200"/>
            <a:ext cx="2133600" cy="457200"/>
            <a:chOff x="152400" y="2743200"/>
            <a:chExt cx="2133600" cy="457200"/>
          </a:xfrm>
        </p:grpSpPr>
        <p:cxnSp>
          <p:nvCxnSpPr>
            <p:cNvPr id="35" name="Straight Arrow Connector 34"/>
            <p:cNvCxnSpPr/>
            <p:nvPr/>
          </p:nvCxnSpPr>
          <p:spPr>
            <a:xfrm>
              <a:off x="1143000" y="2971800"/>
              <a:ext cx="11430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152400" y="2743200"/>
              <a:ext cx="10689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000000"/>
                  </a:solidFill>
                  <a:latin typeface="Times New Roman" pitchFamily="18" charset="0"/>
                </a:rPr>
                <a:t>variances</a:t>
              </a:r>
              <a:endParaRPr lang="en-US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73781" y="4876800"/>
            <a:ext cx="2645619" cy="674132"/>
            <a:chOff x="173781" y="4876800"/>
            <a:chExt cx="2645619" cy="674132"/>
          </a:xfrm>
        </p:grpSpPr>
        <p:cxnSp>
          <p:nvCxnSpPr>
            <p:cNvPr id="39" name="Straight Arrow Connector 38"/>
            <p:cNvCxnSpPr/>
            <p:nvPr/>
          </p:nvCxnSpPr>
          <p:spPr>
            <a:xfrm flipV="1">
              <a:off x="1371600" y="4876800"/>
              <a:ext cx="14478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173781" y="5181600"/>
              <a:ext cx="127401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000000"/>
                  </a:solidFill>
                  <a:latin typeface="Times New Roman" pitchFamily="18" charset="0"/>
                </a:rPr>
                <a:t>covariances</a:t>
              </a:r>
              <a:endParaRPr lang="en-US" dirty="0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9E35239-CAD2-EDA9-88EF-887884FAA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804" y="3095409"/>
            <a:ext cx="758061" cy="24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12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231775" y="152400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Correlation Matrix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688626"/>
              </p:ext>
            </p:extLst>
          </p:nvPr>
        </p:nvGraphicFramePr>
        <p:xfrm>
          <a:off x="1752600" y="4100285"/>
          <a:ext cx="6096002" cy="2634256"/>
        </p:xfrm>
        <a:graphic>
          <a:graphicData uri="http://schemas.openxmlformats.org/drawingml/2006/table">
            <a:tbl>
              <a:tblPr/>
              <a:tblGrid>
                <a:gridCol w="25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9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94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94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94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94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94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94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947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7947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7947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7947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7947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291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291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15913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latin typeface="Verdana"/>
                      </a:endParaRP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2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3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4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5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6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7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8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9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10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11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12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13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14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15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13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1.00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0.89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0.93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0.85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0.78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0.81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0.74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0.72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0.73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0.72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0.58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0.62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0.65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0.59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0.50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13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2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0.89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1.00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0.96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0.81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0.85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0.87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0.82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0.69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0.84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0.77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0.61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0.65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0.68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0.65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0.56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13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3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0.93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0.96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1.00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0.89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0.92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0.87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0.79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0.87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0.85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0.68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0.74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0.77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0.73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0.62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13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4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0.85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0.81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1.00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0.95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0.96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0.96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0.96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0.92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0.96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0.88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0.92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0.92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0.89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0.81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913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5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0.78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0.85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0.89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0.95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1.00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0.99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0.98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0.89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0.99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0.97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0.85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0.89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0.92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0.82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913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6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0.81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0.87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0.92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0.96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0.99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1.00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0.98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0.98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0.97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0.85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0.89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0.92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0.81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913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7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0.74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0.82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0.87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0.96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0.98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0.98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1.00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0.93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0.97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0.98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0.92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0.94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0.95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0.95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0.88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913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8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0.72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0.69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0.79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0.96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0.89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0.93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1.00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0.88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0.94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0.92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0.96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0.92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0.84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913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9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0.73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0.84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0.87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0.92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0.99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0.98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0.97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0.88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1.00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0.96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0.85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0.89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0.92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0.82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913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10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0.72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0.77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0.85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0.96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0.97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0.97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0.98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0.94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0.96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1.00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0.93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0.96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0.97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0.97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913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11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0.58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0.61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0.68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0.88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0.85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0.85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0.92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0.92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0.85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0.93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1.00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0.98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0.97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0.97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0.98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913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12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0.62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0.65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0.74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0.92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0.89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0.89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0.94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0.96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0.89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0.96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0.98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1.00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0.98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0.97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0.94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913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13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0.65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0.68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0.77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0.92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0.92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0.92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0.95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0.92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0.92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0.97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0.97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0.98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1.00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0.98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0.95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913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14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0.59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0.65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0.73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0.89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0.95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0.97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0.97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0.97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0.98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1.00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0.97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913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15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0.50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0.56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0.62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0.81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0.82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0.81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0.88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0.84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0.82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0.98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0.94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0.95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0.97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1.00</a:t>
                      </a:r>
                    </a:p>
                  </a:txBody>
                  <a:tcPr marL="12241" marR="12241" marT="122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197017"/>
            <a:ext cx="8686800" cy="4336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Dividing (co)variances by s.d. of each variable:</a:t>
            </a:r>
          </a:p>
        </p:txBody>
      </p:sp>
      <p:sp>
        <p:nvSpPr>
          <p:cNvPr id="9" name="Rectangle 8"/>
          <p:cNvSpPr/>
          <p:nvPr/>
        </p:nvSpPr>
        <p:spPr>
          <a:xfrm>
            <a:off x="990600" y="5082965"/>
            <a:ext cx="10668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0000"/>
                </a:solidFill>
                <a:latin typeface="Times New Roman" pitchFamily="18" charset="0"/>
              </a:rPr>
              <a:t>R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 =</a:t>
            </a:r>
            <a:endParaRPr lang="en-US" sz="3200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754303" y="5514547"/>
            <a:ext cx="2590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889606" y="4279953"/>
            <a:ext cx="6019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5">
            <a:extLst>
              <a:ext uri="{FF2B5EF4-FFF2-40B4-BE49-F238E27FC236}">
                <a16:creationId xmlns:a16="http://schemas.microsoft.com/office/drawing/2014/main" id="{1CE711B9-5908-A642-9CC9-D6B418FDA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546680"/>
            <a:ext cx="8686800" cy="5614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600" dirty="0">
                <a:solidFill>
                  <a:srgbClr val="000000"/>
                </a:solidFill>
                <a:latin typeface="Times New Roman" pitchFamily="18" charset="0"/>
              </a:rPr>
              <a:t>For gasoline: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14110F-0B45-B4DD-0B1F-F2EB5543D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0451" y="1706885"/>
            <a:ext cx="1330150" cy="6894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C07DC92-C51E-200E-BF6C-76D852479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539686"/>
            <a:ext cx="8686800" cy="8893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600" dirty="0">
                <a:solidFill>
                  <a:srgbClr val="000000"/>
                </a:solidFill>
                <a:latin typeface="Times New Roman" pitchFamily="18" charset="0"/>
              </a:rPr>
              <a:t>Gives correlation coefficients </a:t>
            </a:r>
            <a:r>
              <a:rPr lang="en-GB" sz="2600" i="1" dirty="0">
                <a:solidFill>
                  <a:srgbClr val="000000"/>
                </a:solidFill>
                <a:latin typeface="Times New Roman" pitchFamily="18" charset="0"/>
              </a:rPr>
              <a:t>r</a:t>
            </a:r>
            <a:r>
              <a:rPr lang="en-GB" sz="2600" dirty="0">
                <a:solidFill>
                  <a:srgbClr val="000000"/>
                </a:solidFill>
                <a:latin typeface="Times New Roman" pitchFamily="18" charset="0"/>
              </a:rPr>
              <a:t> between all pairs of </a:t>
            </a:r>
            <a:r>
              <a:rPr lang="en-GB" sz="2600" b="1" dirty="0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GB" sz="2600" i="1" baseline="-25000" dirty="0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en-GB" sz="2600" dirty="0">
                <a:solidFill>
                  <a:srgbClr val="000000"/>
                </a:solidFill>
                <a:latin typeface="Times New Roman" pitchFamily="18" charset="0"/>
              </a:rPr>
              <a:t>!</a:t>
            </a:r>
          </a:p>
          <a:p>
            <a:pPr marL="1535113" lvl="2" indent="-5143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Measure linear relationship between variables</a:t>
            </a:r>
          </a:p>
        </p:txBody>
      </p:sp>
    </p:spTree>
    <p:extLst>
      <p:ext uri="{BB962C8B-B14F-4D97-AF65-F5344CB8AC3E}">
        <p14:creationId xmlns:p14="http://schemas.microsoft.com/office/powerpoint/2010/main" val="53370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97B7DC-1FFA-F610-15A2-978CAED51C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88D1201-93B3-B16B-7F42-1E56598D1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BF7BE3A5-9F5F-AC43-95EE-405728A86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632278"/>
            <a:ext cx="8686800" cy="10021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600" dirty="0">
                <a:solidFill>
                  <a:srgbClr val="000000"/>
                </a:solidFill>
                <a:latin typeface="Times New Roman" pitchFamily="18" charset="0"/>
              </a:rPr>
              <a:t>It turns out </a:t>
            </a:r>
            <a:r>
              <a:rPr lang="en-GB" sz="2600" b="1" dirty="0">
                <a:solidFill>
                  <a:srgbClr val="000000"/>
                </a:solidFill>
                <a:latin typeface="Times New Roman" pitchFamily="18" charset="0"/>
              </a:rPr>
              <a:t>S</a:t>
            </a:r>
            <a:r>
              <a:rPr lang="en-GB" sz="2600" dirty="0">
                <a:solidFill>
                  <a:srgbClr val="000000"/>
                </a:solidFill>
                <a:latin typeface="Times New Roman" pitchFamily="18" charset="0"/>
              </a:rPr>
              <a:t> or </a:t>
            </a:r>
            <a:r>
              <a:rPr lang="en-GB" sz="2600" b="1" dirty="0">
                <a:solidFill>
                  <a:srgbClr val="000000"/>
                </a:solidFill>
                <a:latin typeface="Times New Roman" pitchFamily="18" charset="0"/>
              </a:rPr>
              <a:t>R</a:t>
            </a:r>
            <a:r>
              <a:rPr lang="en-GB" sz="2600" dirty="0">
                <a:solidFill>
                  <a:srgbClr val="000000"/>
                </a:solidFill>
                <a:latin typeface="Times New Roman" pitchFamily="18" charset="0"/>
              </a:rPr>
              <a:t> can be “decomposed” into (principal) components of decreasing variances.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BB7D6FA-7BDB-0970-5B0C-FA111068E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703901"/>
            <a:ext cx="8686800" cy="21065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The first component has the most variance. If we project the data against the first component then this “projects out” the part of the data with the most variation.</a:t>
            </a:r>
          </a:p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The same thing happens with the second principal component. The part of the data with the second most variation is projected out.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80A97C4-D2F3-1436-F6F2-BFDC0C167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" y="152400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Principal Component Analysis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800B2AE2-7CD8-8039-D009-F3DC577F9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13588"/>
            <a:ext cx="8686800" cy="1655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600" dirty="0">
                <a:solidFill>
                  <a:srgbClr val="000000"/>
                </a:solidFill>
                <a:latin typeface="Times New Roman" pitchFamily="18" charset="0"/>
              </a:rPr>
              <a:t>Think of variance as “importance”</a:t>
            </a: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The the larger the variance, the more the variation, the more “important” it is.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1B7BBD53-257B-C6B0-EB4E-9B3C250E8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855827"/>
            <a:ext cx="8686800" cy="8497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600" b="1" dirty="0">
                <a:solidFill>
                  <a:srgbClr val="000000"/>
                </a:solidFill>
                <a:latin typeface="Times New Roman" pitchFamily="18" charset="0"/>
              </a:rPr>
              <a:t>S</a:t>
            </a:r>
            <a:r>
              <a:rPr lang="en-GB" sz="2600" dirty="0">
                <a:solidFill>
                  <a:srgbClr val="000000"/>
                </a:solidFill>
                <a:latin typeface="Times New Roman" pitchFamily="18" charset="0"/>
              </a:rPr>
              <a:t> or </a:t>
            </a:r>
            <a:r>
              <a:rPr lang="en-GB" sz="2600" b="1" dirty="0">
                <a:solidFill>
                  <a:srgbClr val="000000"/>
                </a:solidFill>
                <a:latin typeface="Times New Roman" pitchFamily="18" charset="0"/>
              </a:rPr>
              <a:t>R</a:t>
            </a:r>
            <a:r>
              <a:rPr lang="en-GB" sz="2600" dirty="0">
                <a:solidFill>
                  <a:srgbClr val="000000"/>
                </a:solidFill>
                <a:latin typeface="Times New Roman" pitchFamily="18" charset="0"/>
              </a:rPr>
              <a:t> is “decomposed” into (principal) components using matrix diagonalization.</a:t>
            </a:r>
          </a:p>
        </p:txBody>
      </p:sp>
    </p:spTree>
    <p:extLst>
      <p:ext uri="{BB962C8B-B14F-4D97-AF65-F5344CB8AC3E}">
        <p14:creationId xmlns:p14="http://schemas.microsoft.com/office/powerpoint/2010/main" val="147258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228600" y="838200"/>
            <a:ext cx="8686800" cy="303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 fontAlgn="auto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  <a:defRPr/>
            </a:pPr>
            <a:endParaRPr lang="en-GB" sz="12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marL="887413" lvl="1" indent="-323850" fontAlgn="auto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  <a:defRPr/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PCA is an </a:t>
            </a:r>
            <a:r>
              <a:rPr lang="en-GB" sz="32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eigenvalue-problem</a:t>
            </a:r>
          </a:p>
          <a:p>
            <a:pPr marL="1344613" lvl="2" indent="-323850" fontAlgn="auto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  <a:defRPr/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Diagonalize some version of  </a:t>
            </a:r>
            <a:r>
              <a:rPr lang="en-GB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S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or </a:t>
            </a:r>
            <a:r>
              <a:rPr lang="en-GB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R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to get a PCs</a:t>
            </a:r>
          </a:p>
          <a:p>
            <a:pPr marL="1801813" lvl="3" indent="-323850" fontAlgn="auto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  <a:defRPr/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Typically</a:t>
            </a:r>
          </a:p>
          <a:p>
            <a:pPr marL="2259013" lvl="4" indent="-323850" fontAlgn="auto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  <a:defRPr/>
            </a:pPr>
            <a:endParaRPr lang="en-GB" sz="32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marL="2259013" lvl="4" indent="-323850" fontAlgn="auto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  <a:defRPr/>
            </a:pPr>
            <a:endParaRPr lang="en-GB" sz="32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231775" y="152400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>
                <a:solidFill>
                  <a:srgbClr val="000000"/>
                </a:solidFill>
                <a:latin typeface="Times New Roman" charset="0"/>
              </a:rPr>
              <a:t>Principal Component Analysis</a:t>
            </a: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3430588" y="2286000"/>
          <a:ext cx="1930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12800" imgH="203200" progId="Equation.DSMT4">
                  <p:embed/>
                </p:oleObj>
              </mc:Choice>
              <mc:Fallback>
                <p:oleObj name="Equation" r:id="rId2" imgW="812800" imgH="203200" progId="Equation.DSMT4">
                  <p:embed/>
                  <p:pic>
                    <p:nvPicPr>
                      <p:cNvPr id="1536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0588" y="2286000"/>
                        <a:ext cx="19304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2162175" y="2651125"/>
            <a:ext cx="1336675" cy="1066800"/>
            <a:chOff x="2162175" y="2651125"/>
            <a:chExt cx="1336675" cy="1066800"/>
          </a:xfrm>
        </p:grpSpPr>
        <p:cxnSp>
          <p:nvCxnSpPr>
            <p:cNvPr id="12" name="Straight Arrow Connector 11"/>
            <p:cNvCxnSpPr/>
            <p:nvPr/>
          </p:nvCxnSpPr>
          <p:spPr>
            <a:xfrm rot="5400000" flipH="1" flipV="1">
              <a:off x="3079750" y="2765425"/>
              <a:ext cx="5334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370" name="Rectangle 10"/>
            <p:cNvSpPr>
              <a:spLocks noChangeArrowheads="1"/>
            </p:cNvSpPr>
            <p:nvPr/>
          </p:nvSpPr>
          <p:spPr bwMode="auto">
            <a:xfrm>
              <a:off x="2162175" y="3071813"/>
              <a:ext cx="1184275" cy="646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dirty="0">
                  <a:solidFill>
                    <a:srgbClr val="000000"/>
                  </a:solidFill>
                  <a:latin typeface="Times New Roman" charset="0"/>
                </a:rPr>
                <a:t>covariance</a:t>
              </a:r>
            </a:p>
            <a:p>
              <a:r>
                <a:rPr lang="en-GB" dirty="0">
                  <a:solidFill>
                    <a:srgbClr val="000000"/>
                  </a:solidFill>
                  <a:latin typeface="Times New Roman" charset="0"/>
                </a:rPr>
                <a:t>matrix</a:t>
              </a:r>
              <a:endParaRPr lang="en-US" dirty="0">
                <a:latin typeface="Calibri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305175" y="2727325"/>
            <a:ext cx="1377950" cy="1143000"/>
            <a:chOff x="3305175" y="2727325"/>
            <a:chExt cx="1377950" cy="1143000"/>
          </a:xfrm>
        </p:grpSpPr>
        <p:cxnSp>
          <p:nvCxnSpPr>
            <p:cNvPr id="13" name="Straight Arrow Connector 12"/>
            <p:cNvCxnSpPr/>
            <p:nvPr/>
          </p:nvCxnSpPr>
          <p:spPr>
            <a:xfrm rot="5400000" flipH="1" flipV="1">
              <a:off x="3536157" y="2993231"/>
              <a:ext cx="533400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371" name="Rectangle 14"/>
            <p:cNvSpPr>
              <a:spLocks noChangeArrowheads="1"/>
            </p:cNvSpPr>
            <p:nvPr/>
          </p:nvSpPr>
          <p:spPr bwMode="auto">
            <a:xfrm>
              <a:off x="3305175" y="3224213"/>
              <a:ext cx="1377950" cy="646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dirty="0">
                  <a:solidFill>
                    <a:srgbClr val="000000"/>
                  </a:solidFill>
                  <a:latin typeface="Times New Roman" charset="0"/>
                </a:rPr>
                <a:t>matrix of PC </a:t>
              </a:r>
            </a:p>
            <a:p>
              <a:r>
                <a:rPr lang="en-GB" dirty="0">
                  <a:solidFill>
                    <a:srgbClr val="000000"/>
                  </a:solidFill>
                  <a:latin typeface="Times New Roman" charset="0"/>
                </a:rPr>
                <a:t>“loadings”</a:t>
              </a:r>
              <a:endParaRPr lang="en-US" dirty="0">
                <a:latin typeface="Calibri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327650" y="2651125"/>
            <a:ext cx="1530350" cy="1179513"/>
            <a:chOff x="5327650" y="2651125"/>
            <a:chExt cx="1530350" cy="1179513"/>
          </a:xfrm>
        </p:grpSpPr>
        <p:cxnSp>
          <p:nvCxnSpPr>
            <p:cNvPr id="14" name="Straight Arrow Connector 13"/>
            <p:cNvCxnSpPr/>
            <p:nvPr/>
          </p:nvCxnSpPr>
          <p:spPr>
            <a:xfrm rot="16200000" flipV="1">
              <a:off x="5251450" y="2727325"/>
              <a:ext cx="6096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372" name="Rectangle 15"/>
            <p:cNvSpPr>
              <a:spLocks noChangeArrowheads="1"/>
            </p:cNvSpPr>
            <p:nvPr/>
          </p:nvSpPr>
          <p:spPr bwMode="auto">
            <a:xfrm>
              <a:off x="5480050" y="3184525"/>
              <a:ext cx="137795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dirty="0">
                  <a:solidFill>
                    <a:srgbClr val="000000"/>
                  </a:solidFill>
                  <a:latin typeface="Times New Roman" charset="0"/>
                </a:rPr>
                <a:t>matrix of PC </a:t>
              </a:r>
            </a:p>
            <a:p>
              <a:r>
                <a:rPr lang="en-GB" dirty="0">
                  <a:solidFill>
                    <a:srgbClr val="000000"/>
                  </a:solidFill>
                  <a:latin typeface="Times New Roman" charset="0"/>
                </a:rPr>
                <a:t>variances</a:t>
              </a:r>
              <a:endParaRPr lang="en-US" dirty="0">
                <a:latin typeface="Calibri" charset="0"/>
              </a:endParaRPr>
            </a:p>
          </p:txBody>
        </p:sp>
      </p:grp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642639" y="3889324"/>
            <a:ext cx="6352572" cy="14369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  <a:defRPr/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For a data frame of </a:t>
            </a:r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p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variables, there are </a:t>
            </a:r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p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possible PCs. </a:t>
            </a:r>
          </a:p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  <a:defRPr/>
            </a:pPr>
            <a:r>
              <a:rPr lang="en-GB" sz="2800" b="1" dirty="0" err="1">
                <a:solidFill>
                  <a:srgbClr val="000000"/>
                </a:solidFill>
                <a:latin typeface="Times New Roman" pitchFamily="18" charset="0"/>
              </a:rPr>
              <a:t>s</a:t>
            </a:r>
            <a:r>
              <a:rPr lang="en-GB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2800" dirty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≅</a:t>
            </a:r>
            <a:r>
              <a:rPr lang="en-GB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PC importance, dimension reduction</a:t>
            </a:r>
            <a:endParaRPr lang="en-GB" sz="2800" b="1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6032" y="5355293"/>
            <a:ext cx="868362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6213" lvl="5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  <a:defRPr/>
            </a:pPr>
            <a:r>
              <a:rPr lang="en-GB" sz="2600" dirty="0">
                <a:solidFill>
                  <a:srgbClr val="000000"/>
                </a:solidFill>
                <a:latin typeface="Times New Roman" pitchFamily="18" charset="0"/>
              </a:rPr>
              <a:t>Scores are data projected into space of PCs retained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6032" y="6299203"/>
            <a:ext cx="868362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6213" lvl="5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  <a:defRPr/>
            </a:pPr>
            <a:r>
              <a:rPr lang="en-GB" sz="2600" dirty="0">
                <a:solidFill>
                  <a:srgbClr val="000000"/>
                </a:solidFill>
                <a:latin typeface="Times New Roman" pitchFamily="18" charset="0"/>
              </a:rPr>
              <a:t>Scores plots, either 2D or 3D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52EF1AD-2319-10AF-2C7D-E545CA176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5A9C89-5745-532D-18F7-C47B6C09DD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5843" y="5873833"/>
            <a:ext cx="1943182" cy="29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0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228600" y="838200"/>
            <a:ext cx="8686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1200">
              <a:solidFill>
                <a:srgbClr val="000000"/>
              </a:solidFill>
              <a:latin typeface="Times New Roman" charset="0"/>
            </a:endParaRPr>
          </a:p>
          <a:p>
            <a:pPr marL="887413" lvl="1" indent="-323850">
              <a:spcBef>
                <a:spcPts val="80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Arial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>
                <a:solidFill>
                  <a:srgbClr val="000000"/>
                </a:solidFill>
                <a:latin typeface="Times New Roman" charset="0"/>
              </a:rPr>
              <a:t>PCA:</a:t>
            </a:r>
            <a:r>
              <a:rPr lang="en-GB" sz="2800">
                <a:solidFill>
                  <a:srgbClr val="000000"/>
                </a:solidFill>
                <a:latin typeface="Times New Roman" charset="0"/>
              </a:rPr>
              <a:t> </a:t>
            </a: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2800">
              <a:solidFill>
                <a:srgbClr val="000000"/>
              </a:solidFill>
              <a:latin typeface="Times New Roman" charset="0"/>
            </a:endParaRP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2800">
              <a:solidFill>
                <a:srgbClr val="000000"/>
              </a:solidFill>
              <a:latin typeface="Times New Roman" charset="0"/>
            </a:endParaRP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2800">
              <a:solidFill>
                <a:srgbClr val="000000"/>
              </a:solidFill>
              <a:latin typeface="Times New Roman" charset="0"/>
            </a:endParaRP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2800">
              <a:solidFill>
                <a:srgbClr val="000000"/>
              </a:solidFill>
              <a:latin typeface="Times New Roman" charset="0"/>
            </a:endParaRP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2800">
              <a:solidFill>
                <a:srgbClr val="000000"/>
              </a:solidFill>
              <a:latin typeface="Times New Roman" charset="0"/>
            </a:endParaRP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2800">
              <a:solidFill>
                <a:srgbClr val="000000"/>
              </a:solidFill>
              <a:latin typeface="Times New Roman" charset="0"/>
            </a:endParaRP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>
                <a:solidFill>
                  <a:srgbClr val="000000"/>
                </a:solidFill>
                <a:latin typeface="Times New Roman" charset="0"/>
              </a:rPr>
              <a:t>Is a </a:t>
            </a:r>
            <a:r>
              <a:rPr lang="en-GB" sz="2800" i="1">
                <a:solidFill>
                  <a:srgbClr val="000000"/>
                </a:solidFill>
                <a:latin typeface="Times New Roman" charset="0"/>
              </a:rPr>
              <a:t>rotation</a:t>
            </a:r>
            <a:r>
              <a:rPr lang="en-GB" sz="2800">
                <a:solidFill>
                  <a:srgbClr val="000000"/>
                </a:solidFill>
                <a:latin typeface="Times New Roman" charset="0"/>
              </a:rPr>
              <a:t> of reference frame</a:t>
            </a:r>
            <a:endParaRPr lang="en-GB" sz="3200">
              <a:solidFill>
                <a:srgbClr val="000000"/>
              </a:solidFill>
              <a:latin typeface="Times New Roman" charset="0"/>
            </a:endParaRP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>
                <a:solidFill>
                  <a:srgbClr val="000000"/>
                </a:solidFill>
                <a:latin typeface="Times New Roman" charset="0"/>
              </a:rPr>
              <a:t>Gives new PC directions’ relative importance</a:t>
            </a:r>
          </a:p>
          <a:p>
            <a:pPr marL="1801813" lvl="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>
                <a:solidFill>
                  <a:srgbClr val="000000"/>
                </a:solidFill>
                <a:latin typeface="Times New Roman" charset="0"/>
              </a:rPr>
              <a:t>PC variance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231775" y="152400"/>
            <a:ext cx="860742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>
                <a:solidFill>
                  <a:srgbClr val="000000"/>
                </a:solidFill>
                <a:latin typeface="Times New Roman" charset="0"/>
              </a:rPr>
              <a:t>Principal Component Analysis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76200"/>
            <a:ext cx="8202612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382588" y="4648200"/>
            <a:ext cx="3810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Plus 28"/>
          <p:cNvSpPr/>
          <p:nvPr/>
        </p:nvSpPr>
        <p:spPr>
          <a:xfrm>
            <a:off x="2973388" y="1905000"/>
            <a:ext cx="228600" cy="228600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4343" name="Group 43"/>
          <p:cNvGrpSpPr>
            <a:grpSpLocks/>
          </p:cNvGrpSpPr>
          <p:nvPr/>
        </p:nvGrpSpPr>
        <p:grpSpPr bwMode="auto">
          <a:xfrm>
            <a:off x="839788" y="1676400"/>
            <a:ext cx="2971800" cy="2895600"/>
            <a:chOff x="838994" y="2362200"/>
            <a:chExt cx="2971800" cy="2895600"/>
          </a:xfrm>
        </p:grpSpPr>
        <p:sp>
          <p:nvSpPr>
            <p:cNvPr id="9" name="Plus 8"/>
            <p:cNvSpPr/>
            <p:nvPr/>
          </p:nvSpPr>
          <p:spPr>
            <a:xfrm>
              <a:off x="1796256" y="4953000"/>
              <a:ext cx="228600" cy="228600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Plus 9"/>
            <p:cNvSpPr/>
            <p:nvPr/>
          </p:nvSpPr>
          <p:spPr>
            <a:xfrm>
              <a:off x="3582194" y="2514600"/>
              <a:ext cx="228600" cy="228600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Plus 10"/>
            <p:cNvSpPr/>
            <p:nvPr/>
          </p:nvSpPr>
          <p:spPr>
            <a:xfrm>
              <a:off x="2939256" y="4191000"/>
              <a:ext cx="228600" cy="228600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Plus 11"/>
            <p:cNvSpPr/>
            <p:nvPr/>
          </p:nvSpPr>
          <p:spPr>
            <a:xfrm flipV="1">
              <a:off x="3277394" y="2362200"/>
              <a:ext cx="228600" cy="228600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Plus 12"/>
            <p:cNvSpPr/>
            <p:nvPr/>
          </p:nvSpPr>
          <p:spPr>
            <a:xfrm>
              <a:off x="3091656" y="3657600"/>
              <a:ext cx="228600" cy="228600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Plus 13"/>
            <p:cNvSpPr/>
            <p:nvPr/>
          </p:nvSpPr>
          <p:spPr>
            <a:xfrm>
              <a:off x="1643856" y="4724400"/>
              <a:ext cx="228600" cy="228600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Plus 14"/>
            <p:cNvSpPr/>
            <p:nvPr/>
          </p:nvSpPr>
          <p:spPr>
            <a:xfrm>
              <a:off x="2634456" y="3886200"/>
              <a:ext cx="228600" cy="228600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Plus 15"/>
            <p:cNvSpPr/>
            <p:nvPr/>
          </p:nvSpPr>
          <p:spPr>
            <a:xfrm>
              <a:off x="2177256" y="4800600"/>
              <a:ext cx="228600" cy="228600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Plus 16"/>
            <p:cNvSpPr/>
            <p:nvPr/>
          </p:nvSpPr>
          <p:spPr>
            <a:xfrm>
              <a:off x="2667794" y="3429000"/>
              <a:ext cx="228600" cy="228600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Plus 17"/>
            <p:cNvSpPr/>
            <p:nvPr/>
          </p:nvSpPr>
          <p:spPr>
            <a:xfrm>
              <a:off x="2634456" y="4572000"/>
              <a:ext cx="228600" cy="228600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Plus 18"/>
            <p:cNvSpPr/>
            <p:nvPr/>
          </p:nvSpPr>
          <p:spPr>
            <a:xfrm>
              <a:off x="2210594" y="4267200"/>
              <a:ext cx="228600" cy="228600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Plus 19"/>
            <p:cNvSpPr/>
            <p:nvPr/>
          </p:nvSpPr>
          <p:spPr>
            <a:xfrm>
              <a:off x="1339056" y="5029200"/>
              <a:ext cx="228600" cy="228600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Plus 20"/>
            <p:cNvSpPr/>
            <p:nvPr/>
          </p:nvSpPr>
          <p:spPr>
            <a:xfrm>
              <a:off x="3582194" y="3124200"/>
              <a:ext cx="228600" cy="228600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Plus 21"/>
            <p:cNvSpPr/>
            <p:nvPr/>
          </p:nvSpPr>
          <p:spPr>
            <a:xfrm>
              <a:off x="2210594" y="3733800"/>
              <a:ext cx="228600" cy="228600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Plus 22"/>
            <p:cNvSpPr/>
            <p:nvPr/>
          </p:nvSpPr>
          <p:spPr>
            <a:xfrm>
              <a:off x="2515394" y="3048000"/>
              <a:ext cx="228600" cy="228600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Plus 23"/>
            <p:cNvSpPr/>
            <p:nvPr/>
          </p:nvSpPr>
          <p:spPr>
            <a:xfrm>
              <a:off x="1372394" y="3962400"/>
              <a:ext cx="228600" cy="228600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Plus 24"/>
            <p:cNvSpPr/>
            <p:nvPr/>
          </p:nvSpPr>
          <p:spPr>
            <a:xfrm>
              <a:off x="1219994" y="4495800"/>
              <a:ext cx="228600" cy="228600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Plus 25"/>
            <p:cNvSpPr/>
            <p:nvPr/>
          </p:nvSpPr>
          <p:spPr>
            <a:xfrm>
              <a:off x="838994" y="4800600"/>
              <a:ext cx="228600" cy="228600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Plus 26"/>
            <p:cNvSpPr/>
            <p:nvPr/>
          </p:nvSpPr>
          <p:spPr>
            <a:xfrm>
              <a:off x="3277394" y="3276600"/>
              <a:ext cx="228600" cy="228600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Plus 27"/>
            <p:cNvSpPr/>
            <p:nvPr/>
          </p:nvSpPr>
          <p:spPr>
            <a:xfrm>
              <a:off x="1753394" y="3810000"/>
              <a:ext cx="228600" cy="228600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0" name="Plus 29"/>
            <p:cNvSpPr/>
            <p:nvPr/>
          </p:nvSpPr>
          <p:spPr>
            <a:xfrm>
              <a:off x="1677194" y="4267200"/>
              <a:ext cx="228600" cy="228600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1" name="Plus 30"/>
            <p:cNvSpPr/>
            <p:nvPr/>
          </p:nvSpPr>
          <p:spPr>
            <a:xfrm>
              <a:off x="3124994" y="2971800"/>
              <a:ext cx="228600" cy="228600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2" name="Plus 31"/>
            <p:cNvSpPr/>
            <p:nvPr/>
          </p:nvSpPr>
          <p:spPr>
            <a:xfrm>
              <a:off x="2134394" y="3276600"/>
              <a:ext cx="228600" cy="228600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cxnSp>
        <p:nvCxnSpPr>
          <p:cNvPr id="34" name="Straight Arrow Connector 33"/>
          <p:cNvCxnSpPr/>
          <p:nvPr/>
        </p:nvCxnSpPr>
        <p:spPr>
          <a:xfrm rot="5400000" flipH="1" flipV="1">
            <a:off x="1101725" y="2898775"/>
            <a:ext cx="1638300" cy="155575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6200000" flipV="1">
            <a:off x="701675" y="4038600"/>
            <a:ext cx="457200" cy="4572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 flipH="1" flipV="1">
            <a:off x="-1218406" y="3048794"/>
            <a:ext cx="3200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83"/>
          <p:cNvGrpSpPr>
            <a:grpSpLocks/>
          </p:cNvGrpSpPr>
          <p:nvPr/>
        </p:nvGrpSpPr>
        <p:grpSpPr bwMode="auto">
          <a:xfrm>
            <a:off x="5457825" y="1925638"/>
            <a:ext cx="2895600" cy="2971800"/>
            <a:chOff x="5457430" y="1926367"/>
            <a:chExt cx="2895600" cy="2971800"/>
          </a:xfrm>
        </p:grpSpPr>
        <p:sp>
          <p:nvSpPr>
            <p:cNvPr id="46" name="Plus 45"/>
            <p:cNvSpPr/>
            <p:nvPr/>
          </p:nvSpPr>
          <p:spPr>
            <a:xfrm rot="2818698">
              <a:off x="8118080" y="3167792"/>
              <a:ext cx="228600" cy="228600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grpSp>
          <p:nvGrpSpPr>
            <p:cNvPr id="14355" name="Group 46"/>
            <p:cNvGrpSpPr>
              <a:grpSpLocks/>
            </p:cNvGrpSpPr>
            <p:nvPr/>
          </p:nvGrpSpPr>
          <p:grpSpPr bwMode="auto">
            <a:xfrm rot="2818698">
              <a:off x="5419330" y="1964467"/>
              <a:ext cx="2971800" cy="2895600"/>
              <a:chOff x="838994" y="2362200"/>
              <a:chExt cx="2971800" cy="2895600"/>
            </a:xfrm>
          </p:grpSpPr>
          <p:sp>
            <p:nvSpPr>
              <p:cNvPr id="48" name="Plus 47"/>
              <p:cNvSpPr/>
              <p:nvPr/>
            </p:nvSpPr>
            <p:spPr>
              <a:xfrm>
                <a:off x="1794649" y="4953451"/>
                <a:ext cx="228600" cy="228600"/>
              </a:xfrm>
              <a:prstGeom prst="mathPlu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49" name="Plus 48"/>
              <p:cNvSpPr/>
              <p:nvPr/>
            </p:nvSpPr>
            <p:spPr>
              <a:xfrm>
                <a:off x="3581676" y="2515030"/>
                <a:ext cx="228600" cy="228600"/>
              </a:xfrm>
              <a:prstGeom prst="mathPlu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50" name="Plus 49"/>
              <p:cNvSpPr/>
              <p:nvPr/>
            </p:nvSpPr>
            <p:spPr>
              <a:xfrm>
                <a:off x="2938675" y="4190593"/>
                <a:ext cx="228600" cy="228600"/>
              </a:xfrm>
              <a:prstGeom prst="mathPlu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51" name="Plus 50"/>
              <p:cNvSpPr/>
              <p:nvPr/>
            </p:nvSpPr>
            <p:spPr>
              <a:xfrm flipV="1">
                <a:off x="3276520" y="2362707"/>
                <a:ext cx="228600" cy="228600"/>
              </a:xfrm>
              <a:prstGeom prst="mathPlu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52" name="Plus 51"/>
              <p:cNvSpPr/>
              <p:nvPr/>
            </p:nvSpPr>
            <p:spPr>
              <a:xfrm>
                <a:off x="3090985" y="3657427"/>
                <a:ext cx="228600" cy="228600"/>
              </a:xfrm>
              <a:prstGeom prst="mathPlu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53" name="Plus 52"/>
              <p:cNvSpPr/>
              <p:nvPr/>
            </p:nvSpPr>
            <p:spPr>
              <a:xfrm>
                <a:off x="1642990" y="4725064"/>
                <a:ext cx="228600" cy="228600"/>
              </a:xfrm>
              <a:prstGeom prst="mathPlu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54" name="Plus 53"/>
              <p:cNvSpPr/>
              <p:nvPr/>
            </p:nvSpPr>
            <p:spPr>
              <a:xfrm>
                <a:off x="2633896" y="3886624"/>
                <a:ext cx="228600" cy="228600"/>
              </a:xfrm>
              <a:prstGeom prst="mathPlu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55" name="Plus 54"/>
              <p:cNvSpPr/>
              <p:nvPr/>
            </p:nvSpPr>
            <p:spPr>
              <a:xfrm>
                <a:off x="2175765" y="4801010"/>
                <a:ext cx="228600" cy="228600"/>
              </a:xfrm>
              <a:prstGeom prst="mathPlu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56" name="Plus 55"/>
              <p:cNvSpPr/>
              <p:nvPr/>
            </p:nvSpPr>
            <p:spPr>
              <a:xfrm>
                <a:off x="2666365" y="3428359"/>
                <a:ext cx="228600" cy="228600"/>
              </a:xfrm>
              <a:prstGeom prst="mathPlu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57" name="Plus 56"/>
              <p:cNvSpPr/>
              <p:nvPr/>
            </p:nvSpPr>
            <p:spPr>
              <a:xfrm>
                <a:off x="2632853" y="4571813"/>
                <a:ext cx="228600" cy="228600"/>
              </a:xfrm>
              <a:prstGeom prst="mathPlu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58" name="Plus 57"/>
              <p:cNvSpPr/>
              <p:nvPr/>
            </p:nvSpPr>
            <p:spPr>
              <a:xfrm>
                <a:off x="2209002" y="4267464"/>
                <a:ext cx="228600" cy="228600"/>
              </a:xfrm>
              <a:prstGeom prst="mathPlu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59" name="Plus 58"/>
              <p:cNvSpPr/>
              <p:nvPr/>
            </p:nvSpPr>
            <p:spPr>
              <a:xfrm>
                <a:off x="1337861" y="5028759"/>
                <a:ext cx="228600" cy="228600"/>
              </a:xfrm>
              <a:prstGeom prst="mathPlu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60" name="Plus 59"/>
              <p:cNvSpPr/>
              <p:nvPr/>
            </p:nvSpPr>
            <p:spPr>
              <a:xfrm>
                <a:off x="3581402" y="3124938"/>
                <a:ext cx="228600" cy="228600"/>
              </a:xfrm>
              <a:prstGeom prst="mathPlu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61" name="Plus 60"/>
              <p:cNvSpPr/>
              <p:nvPr/>
            </p:nvSpPr>
            <p:spPr>
              <a:xfrm>
                <a:off x="2209668" y="3733921"/>
                <a:ext cx="228600" cy="228600"/>
              </a:xfrm>
              <a:prstGeom prst="mathPlu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62" name="Plus 61"/>
              <p:cNvSpPr/>
              <p:nvPr/>
            </p:nvSpPr>
            <p:spPr>
              <a:xfrm>
                <a:off x="2515085" y="3048327"/>
                <a:ext cx="228600" cy="228600"/>
              </a:xfrm>
              <a:prstGeom prst="mathPlu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63" name="Plus 62"/>
              <p:cNvSpPr/>
              <p:nvPr/>
            </p:nvSpPr>
            <p:spPr>
              <a:xfrm>
                <a:off x="1370681" y="3962831"/>
                <a:ext cx="228600" cy="228600"/>
              </a:xfrm>
              <a:prstGeom prst="mathPlu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64" name="Plus 63"/>
              <p:cNvSpPr/>
              <p:nvPr/>
            </p:nvSpPr>
            <p:spPr>
              <a:xfrm>
                <a:off x="1218371" y="4495996"/>
                <a:ext cx="228600" cy="228600"/>
              </a:xfrm>
              <a:prstGeom prst="mathPlu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65" name="Plus 64"/>
              <p:cNvSpPr/>
              <p:nvPr/>
            </p:nvSpPr>
            <p:spPr>
              <a:xfrm>
                <a:off x="838037" y="4801165"/>
                <a:ext cx="228600" cy="228600"/>
              </a:xfrm>
              <a:prstGeom prst="mathPlu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66" name="Plus 65"/>
              <p:cNvSpPr/>
              <p:nvPr/>
            </p:nvSpPr>
            <p:spPr>
              <a:xfrm>
                <a:off x="3276651" y="3276988"/>
                <a:ext cx="228600" cy="228600"/>
              </a:xfrm>
              <a:prstGeom prst="mathPlu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67" name="Plus 66"/>
              <p:cNvSpPr/>
              <p:nvPr/>
            </p:nvSpPr>
            <p:spPr>
              <a:xfrm>
                <a:off x="1751797" y="3810389"/>
                <a:ext cx="228600" cy="228600"/>
              </a:xfrm>
              <a:prstGeom prst="mathPlu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68" name="Plus 67"/>
              <p:cNvSpPr/>
              <p:nvPr/>
            </p:nvSpPr>
            <p:spPr>
              <a:xfrm>
                <a:off x="1675459" y="4266799"/>
                <a:ext cx="228600" cy="228600"/>
              </a:xfrm>
              <a:prstGeom prst="mathPlu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69" name="Plus 68"/>
              <p:cNvSpPr/>
              <p:nvPr/>
            </p:nvSpPr>
            <p:spPr>
              <a:xfrm>
                <a:off x="3123440" y="2971153"/>
                <a:ext cx="228600" cy="228600"/>
              </a:xfrm>
              <a:prstGeom prst="mathPlu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70" name="Plus 69"/>
              <p:cNvSpPr/>
              <p:nvPr/>
            </p:nvSpPr>
            <p:spPr>
              <a:xfrm>
                <a:off x="2133199" y="3276050"/>
                <a:ext cx="228600" cy="228600"/>
              </a:xfrm>
              <a:prstGeom prst="mathPlu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</p:grp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4889500" y="2782888"/>
            <a:ext cx="2155825" cy="1554162"/>
            <a:chOff x="4889687" y="3469044"/>
            <a:chExt cx="2155194" cy="1554301"/>
          </a:xfrm>
        </p:grpSpPr>
        <p:cxnSp>
          <p:nvCxnSpPr>
            <p:cNvPr id="71" name="Straight Arrow Connector 70"/>
            <p:cNvCxnSpPr/>
            <p:nvPr/>
          </p:nvCxnSpPr>
          <p:spPr>
            <a:xfrm rot="8218698" flipH="1" flipV="1">
              <a:off x="5407061" y="3469044"/>
              <a:ext cx="1637820" cy="155430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rot="19018698" flipV="1">
              <a:off x="4889687" y="3696076"/>
              <a:ext cx="457066" cy="45724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82"/>
          <p:cNvGrpSpPr>
            <a:grpSpLocks/>
          </p:cNvGrpSpPr>
          <p:nvPr/>
        </p:nvGrpSpPr>
        <p:grpSpPr bwMode="auto">
          <a:xfrm>
            <a:off x="4464050" y="1447800"/>
            <a:ext cx="1784350" cy="3505200"/>
            <a:chOff x="4464189" y="2133600"/>
            <a:chExt cx="1784212" cy="3505199"/>
          </a:xfrm>
        </p:grpSpPr>
        <p:cxnSp>
          <p:nvCxnSpPr>
            <p:cNvPr id="45" name="Straight Arrow Connector 44"/>
            <p:cNvCxnSpPr/>
            <p:nvPr/>
          </p:nvCxnSpPr>
          <p:spPr>
            <a:xfrm rot="16200000" flipH="1">
              <a:off x="4429195" y="3819594"/>
              <a:ext cx="1855786" cy="17826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flipV="1">
              <a:off x="4464189" y="2133600"/>
              <a:ext cx="1784212" cy="164941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2941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228600" y="838200"/>
            <a:ext cx="8686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1200">
              <a:solidFill>
                <a:srgbClr val="000000"/>
              </a:solidFill>
              <a:latin typeface="Times New Roman" charset="0"/>
            </a:endParaRP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>
                <a:solidFill>
                  <a:srgbClr val="000000"/>
                </a:solidFill>
                <a:latin typeface="Times New Roman" charset="0"/>
              </a:rPr>
              <a:t>Keep only those dimensions that contribute to good sample discrimination</a:t>
            </a:r>
            <a:endParaRPr lang="en-GB" sz="28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231775" y="152400"/>
            <a:ext cx="860742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>
                <a:solidFill>
                  <a:srgbClr val="000000"/>
                </a:solidFill>
                <a:latin typeface="Times New Roman" charset="0"/>
              </a:rPr>
              <a:t>Principal Component Analysis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76200"/>
            <a:ext cx="8202612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37226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1246188" y="5030788"/>
            <a:ext cx="11922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u="sng" dirty="0">
                <a:solidFill>
                  <a:srgbClr val="000000"/>
                </a:solidFill>
                <a:latin typeface="Times New Roman" charset="0"/>
              </a:rPr>
              <a:t>Raw Data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3733800" y="2209800"/>
            <a:ext cx="5410200" cy="2089150"/>
            <a:chOff x="3733800" y="2209800"/>
            <a:chExt cx="5410200" cy="2089150"/>
          </a:xfrm>
        </p:grpSpPr>
        <p:pic>
          <p:nvPicPr>
            <p:cNvPr id="16398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5888" y="2209800"/>
              <a:ext cx="3886200" cy="208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6399" name="Line 10"/>
            <p:cNvSpPr>
              <a:spLocks noChangeShapeType="1"/>
            </p:cNvSpPr>
            <p:nvPr/>
          </p:nvSpPr>
          <p:spPr bwMode="auto">
            <a:xfrm flipV="1">
              <a:off x="3733800" y="3198813"/>
              <a:ext cx="1447800" cy="688975"/>
            </a:xfrm>
            <a:prstGeom prst="line">
              <a:avLst/>
            </a:prstGeom>
            <a:noFill/>
            <a:ln w="28440">
              <a:solidFill>
                <a:srgbClr val="008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0" name="Rectangle 12"/>
            <p:cNvSpPr>
              <a:spLocks noChangeArrowheads="1"/>
            </p:cNvSpPr>
            <p:nvPr/>
          </p:nvSpPr>
          <p:spPr bwMode="auto">
            <a:xfrm rot="-1500000">
              <a:off x="3983038" y="3243263"/>
              <a:ext cx="8445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>
                  <a:solidFill>
                    <a:srgbClr val="000000"/>
                  </a:solidFill>
                  <a:latin typeface="Calibri" charset="0"/>
                </a:rPr>
                <a:t>3D PCA</a:t>
              </a:r>
            </a:p>
          </p:txBody>
        </p:sp>
        <p:sp>
          <p:nvSpPr>
            <p:cNvPr id="16401" name="TextBox 28"/>
            <p:cNvSpPr txBox="1">
              <a:spLocks noChangeArrowheads="1"/>
            </p:cNvSpPr>
            <p:nvPr/>
          </p:nvSpPr>
          <p:spPr bwMode="auto">
            <a:xfrm>
              <a:off x="6248400" y="3886200"/>
              <a:ext cx="609600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200"/>
                <a:t>PC 1</a:t>
              </a:r>
            </a:p>
          </p:txBody>
        </p:sp>
        <p:sp>
          <p:nvSpPr>
            <p:cNvPr id="16402" name="TextBox 29"/>
            <p:cNvSpPr txBox="1">
              <a:spLocks noChangeArrowheads="1"/>
            </p:cNvSpPr>
            <p:nvPr/>
          </p:nvSpPr>
          <p:spPr bwMode="auto">
            <a:xfrm>
              <a:off x="8458200" y="3750962"/>
              <a:ext cx="609600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200"/>
                <a:t>PC 2</a:t>
              </a:r>
            </a:p>
          </p:txBody>
        </p:sp>
        <p:sp>
          <p:nvSpPr>
            <p:cNvPr id="16403" name="TextBox 30"/>
            <p:cNvSpPr txBox="1">
              <a:spLocks noChangeArrowheads="1"/>
            </p:cNvSpPr>
            <p:nvPr/>
          </p:nvSpPr>
          <p:spPr bwMode="auto">
            <a:xfrm>
              <a:off x="8763000" y="3174198"/>
              <a:ext cx="381000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800"/>
                <a:t>PC 3</a:t>
              </a: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3733800" y="4114800"/>
            <a:ext cx="4572000" cy="2590800"/>
            <a:chOff x="3733800" y="4114800"/>
            <a:chExt cx="4572000" cy="2590800"/>
          </a:xfrm>
        </p:grpSpPr>
        <p:pic>
          <p:nvPicPr>
            <p:cNvPr id="16393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4252913"/>
              <a:ext cx="4038600" cy="2452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6394" name="Line 11"/>
            <p:cNvSpPr>
              <a:spLocks noChangeShapeType="1"/>
            </p:cNvSpPr>
            <p:nvPr/>
          </p:nvSpPr>
          <p:spPr bwMode="auto">
            <a:xfrm>
              <a:off x="3733800" y="4114800"/>
              <a:ext cx="1447800" cy="685800"/>
            </a:xfrm>
            <a:prstGeom prst="line">
              <a:avLst/>
            </a:prstGeom>
            <a:noFill/>
            <a:ln w="28440">
              <a:solidFill>
                <a:srgbClr val="333399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5" name="Rectangle 13"/>
            <p:cNvSpPr>
              <a:spLocks noChangeArrowheads="1"/>
            </p:cNvSpPr>
            <p:nvPr/>
          </p:nvSpPr>
          <p:spPr bwMode="auto">
            <a:xfrm rot="1500000">
              <a:off x="4152900" y="4191000"/>
              <a:ext cx="84455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>
                  <a:solidFill>
                    <a:srgbClr val="000000"/>
                  </a:solidFill>
                  <a:latin typeface="Calibri" charset="0"/>
                </a:rPr>
                <a:t>2D PCA</a:t>
              </a:r>
            </a:p>
          </p:txBody>
        </p:sp>
        <p:sp>
          <p:nvSpPr>
            <p:cNvPr id="16396" name="TextBox 31"/>
            <p:cNvSpPr txBox="1">
              <a:spLocks noChangeArrowheads="1"/>
            </p:cNvSpPr>
            <p:nvPr/>
          </p:nvSpPr>
          <p:spPr bwMode="auto">
            <a:xfrm>
              <a:off x="5562600" y="4218801"/>
              <a:ext cx="609600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200"/>
                <a:t>PC 2</a:t>
              </a:r>
            </a:p>
          </p:txBody>
        </p:sp>
        <p:sp>
          <p:nvSpPr>
            <p:cNvPr id="16397" name="TextBox 32"/>
            <p:cNvSpPr txBox="1">
              <a:spLocks noChangeArrowheads="1"/>
            </p:cNvSpPr>
            <p:nvPr/>
          </p:nvSpPr>
          <p:spPr bwMode="auto">
            <a:xfrm>
              <a:off x="7696200" y="5791200"/>
              <a:ext cx="609600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200"/>
                <a:t>PC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315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228600" y="838200"/>
            <a:ext cx="8686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1200">
              <a:solidFill>
                <a:srgbClr val="000000"/>
              </a:solidFill>
              <a:latin typeface="Times New Roman" charset="0"/>
            </a:endParaRP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>
                <a:solidFill>
                  <a:srgbClr val="000000"/>
                </a:solidFill>
                <a:latin typeface="Times New Roman" charset="0"/>
              </a:rPr>
              <a:t>2D-PCA of gasoline data set with </a:t>
            </a:r>
            <a:r>
              <a:rPr lang="en-GB" sz="3200" b="1">
                <a:solidFill>
                  <a:srgbClr val="000000"/>
                </a:solidFill>
                <a:latin typeface="Times New Roman" charset="0"/>
              </a:rPr>
              <a:t>S</a:t>
            </a:r>
            <a:r>
              <a:rPr lang="en-GB" sz="3200">
                <a:solidFill>
                  <a:srgbClr val="000000"/>
                </a:solidFill>
                <a:latin typeface="Times New Roman" charset="0"/>
              </a:rPr>
              <a:t> and </a:t>
            </a:r>
            <a:r>
              <a:rPr lang="en-GB" sz="3200" b="1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GB" sz="3200">
                <a:solidFill>
                  <a:srgbClr val="000000"/>
                </a:solidFill>
                <a:latin typeface="Times New Roman" charset="0"/>
              </a:rPr>
              <a:t> </a:t>
            </a:r>
            <a:endParaRPr lang="en-GB" sz="32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231775" y="152400"/>
            <a:ext cx="860742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>
                <a:solidFill>
                  <a:srgbClr val="000000"/>
                </a:solidFill>
                <a:latin typeface="Times New Roman" charset="0"/>
              </a:rPr>
              <a:t>Principal Component Analysis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76200"/>
            <a:ext cx="8202612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1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648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143000"/>
            <a:ext cx="4648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Rectangle 12"/>
          <p:cNvSpPr>
            <a:spLocks noChangeArrowheads="1"/>
          </p:cNvSpPr>
          <p:nvPr/>
        </p:nvSpPr>
        <p:spPr bwMode="auto">
          <a:xfrm>
            <a:off x="1014413" y="5567363"/>
            <a:ext cx="2947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Times New Roman" charset="0"/>
              </a:rPr>
              <a:t>2D PCA with  </a:t>
            </a:r>
            <a:r>
              <a:rPr lang="en-GB" b="1">
                <a:solidFill>
                  <a:srgbClr val="000000"/>
                </a:solidFill>
                <a:latin typeface="Times New Roman" charset="0"/>
              </a:rPr>
              <a:t>S </a:t>
            </a:r>
            <a:r>
              <a:rPr lang="en-GB">
                <a:solidFill>
                  <a:srgbClr val="000000"/>
                </a:solidFill>
                <a:latin typeface="Times New Roman" charset="0"/>
              </a:rPr>
              <a:t>(covariance)</a:t>
            </a:r>
            <a:endParaRPr lang="en-US">
              <a:latin typeface="Calibri" charset="0"/>
            </a:endParaRPr>
          </a:p>
        </p:txBody>
      </p:sp>
      <p:sp>
        <p:nvSpPr>
          <p:cNvPr id="17416" name="Rectangle 14"/>
          <p:cNvSpPr>
            <a:spLocks noChangeArrowheads="1"/>
          </p:cNvSpPr>
          <p:nvPr/>
        </p:nvSpPr>
        <p:spPr bwMode="auto">
          <a:xfrm>
            <a:off x="5562600" y="5562600"/>
            <a:ext cx="3008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Times New Roman" charset="0"/>
              </a:rPr>
              <a:t>2D PCA with  </a:t>
            </a:r>
            <a:r>
              <a:rPr lang="en-GB" b="1">
                <a:solidFill>
                  <a:srgbClr val="000000"/>
                </a:solidFill>
                <a:latin typeface="Times New Roman" charset="0"/>
              </a:rPr>
              <a:t>R </a:t>
            </a:r>
            <a:r>
              <a:rPr lang="en-GB">
                <a:solidFill>
                  <a:srgbClr val="000000"/>
                </a:solidFill>
                <a:latin typeface="Times New Roman" charset="0"/>
              </a:rPr>
              <a:t>(correlation)</a:t>
            </a:r>
            <a:endParaRPr lang="en-US">
              <a:latin typeface="Calibri" charset="0"/>
            </a:endParaRPr>
          </a:p>
        </p:txBody>
      </p:sp>
      <p:sp>
        <p:nvSpPr>
          <p:cNvPr id="17417" name="TextBox 8"/>
          <p:cNvSpPr txBox="1">
            <a:spLocks noChangeArrowheads="1"/>
          </p:cNvSpPr>
          <p:nvPr/>
        </p:nvSpPr>
        <p:spPr bwMode="auto">
          <a:xfrm>
            <a:off x="1143000" y="6096000"/>
            <a:ext cx="6840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>
                <a:latin typeface="Times New Roman" charset="0"/>
                <a:cs typeface="Times New Roman" charset="0"/>
              </a:rPr>
              <a:t>Note: PCA of autoscaled data give the same results with </a:t>
            </a:r>
            <a:r>
              <a:rPr lang="en-US" sz="2000" b="1">
                <a:latin typeface="Times New Roman" charset="0"/>
                <a:cs typeface="Times New Roman" charset="0"/>
              </a:rPr>
              <a:t>S</a:t>
            </a:r>
            <a:r>
              <a:rPr lang="en-US" sz="2000">
                <a:latin typeface="Times New Roman" charset="0"/>
                <a:cs typeface="Times New Roman" charset="0"/>
              </a:rPr>
              <a:t> and </a:t>
            </a:r>
            <a:r>
              <a:rPr lang="en-US" sz="2000" b="1">
                <a:latin typeface="Times New Roman" charset="0"/>
                <a:cs typeface="Times New Roman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837844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476ACF-0306-06E0-3350-B48249830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160FA41-D4B9-518C-1413-091601657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8BF33C0-CBED-4188-768C-52823D276CBB}"/>
              </a:ext>
            </a:extLst>
          </p:cNvPr>
          <p:cNvSpPr/>
          <p:nvPr/>
        </p:nvSpPr>
        <p:spPr>
          <a:xfrm>
            <a:off x="267743" y="429582"/>
            <a:ext cx="8608514" cy="6340197"/>
          </a:xfrm>
          <a:prstGeom prst="rect">
            <a:avLst/>
          </a:prstGeom>
          <a:solidFill>
            <a:srgbClr val="000C78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Courier"/>
                <a:cs typeface="Courier"/>
              </a:rPr>
              <a:t>library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frequtils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r>
              <a:rPr lang="en-US" sz="1400" dirty="0">
                <a:solidFill>
                  <a:schemeClr val="accent2"/>
                </a:solidFill>
                <a:latin typeface="Courier"/>
                <a:cs typeface="Courier"/>
              </a:rPr>
              <a:t>library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rgl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endParaRPr lang="en-US" sz="14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data(gas)</a:t>
            </a:r>
          </a:p>
          <a:p>
            <a:endParaRPr lang="en-US" sz="14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X   &lt;- gas[,2:ncol(gas)]</a:t>
            </a:r>
          </a:p>
          <a:p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lbl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 &lt;- </a:t>
            </a:r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as.factor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(gas[,1])</a:t>
            </a:r>
          </a:p>
          <a:p>
            <a:endParaRPr lang="en-US" sz="14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400" dirty="0">
                <a:solidFill>
                  <a:srgbClr val="FFFF00"/>
                </a:solidFill>
                <a:latin typeface="Courier"/>
                <a:cs typeface="Courier"/>
              </a:rPr>
              <a:t># Scale data if desired:</a:t>
            </a:r>
          </a:p>
          <a:p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X &lt;- scale(</a:t>
            </a:r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X,center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=</a:t>
            </a:r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T,scale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=T)[,]</a:t>
            </a:r>
          </a:p>
          <a:p>
            <a:endParaRPr lang="en-US" sz="14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S &lt;- </a:t>
            </a:r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cov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(X)</a:t>
            </a:r>
          </a:p>
          <a:p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R &lt;- </a:t>
            </a:r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cor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(X)</a:t>
            </a:r>
          </a:p>
          <a:p>
            <a:endParaRPr lang="en-US" sz="14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es      &lt;- eigen(S)</a:t>
            </a:r>
          </a:p>
          <a:p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pc.vars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 &lt;- round(</a:t>
            </a:r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es$values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/sum(</a:t>
            </a:r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es$values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)*100, 2)</a:t>
            </a:r>
          </a:p>
          <a:p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pc.vars</a:t>
            </a:r>
            <a:endParaRPr lang="en-US" sz="14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cumsum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pc.vars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endParaRPr lang="en-US" sz="14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400" dirty="0">
                <a:solidFill>
                  <a:srgbClr val="FFFF00"/>
                </a:solidFill>
                <a:latin typeface="Courier"/>
                <a:cs typeface="Courier"/>
              </a:rPr>
              <a:t>#Compute PCA "scores":</a:t>
            </a:r>
          </a:p>
          <a:p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Apc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 &lt;- </a:t>
            </a:r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es$vectors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 </a:t>
            </a:r>
            <a:r>
              <a:rPr lang="en-US" sz="1400" dirty="0">
                <a:solidFill>
                  <a:srgbClr val="FFFF00"/>
                </a:solidFill>
                <a:latin typeface="Courier"/>
                <a:cs typeface="Courier"/>
              </a:rPr>
              <a:t># PCA "loadings" (weights)</a:t>
            </a:r>
          </a:p>
          <a:p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Zpc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 &lt;- X %*% </a:t>
            </a:r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Apc</a:t>
            </a:r>
            <a:endParaRPr lang="en-US" sz="1400" dirty="0">
              <a:solidFill>
                <a:schemeClr val="bg1"/>
              </a:solidFill>
              <a:latin typeface="Courier"/>
              <a:cs typeface="Courier"/>
            </a:endParaRPr>
          </a:p>
          <a:p>
            <a:endParaRPr lang="en-US" sz="14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plot(</a:t>
            </a:r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Zpc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[,1], </a:t>
            </a:r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Zpc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[,2], col=</a:t>
            </a:r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lbl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pch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=16)</a:t>
            </a:r>
          </a:p>
          <a:p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text(</a:t>
            </a:r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Zpc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[,1], </a:t>
            </a:r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Zpc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[,2], labels = </a:t>
            </a:r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lbl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, adj = 1)</a:t>
            </a:r>
          </a:p>
          <a:p>
            <a:endParaRPr lang="en-US" sz="14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plot3d(</a:t>
            </a:r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Zpc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[,1], </a:t>
            </a:r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Zpc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[,2], </a:t>
            </a:r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Zpc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[,3], col=</a:t>
            </a:r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lbl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, aspect=</a:t>
            </a:r>
            <a:r>
              <a:rPr lang="en-US" sz="1400" dirty="0">
                <a:solidFill>
                  <a:srgbClr val="00B050"/>
                </a:solidFill>
                <a:latin typeface="Courier"/>
                <a:cs typeface="Courier"/>
              </a:rPr>
              <a:t>"iso"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,</a:t>
            </a:r>
          </a:p>
          <a:p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       </a:t>
            </a:r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xlab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=</a:t>
            </a:r>
            <a:r>
              <a:rPr lang="en-US" sz="1400" dirty="0">
                <a:solidFill>
                  <a:srgbClr val="00B050"/>
                </a:solidFill>
                <a:latin typeface="Courier"/>
                <a:cs typeface="Courier"/>
              </a:rPr>
              <a:t>"PC1"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ylab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=</a:t>
            </a:r>
            <a:r>
              <a:rPr lang="en-US" sz="1400" dirty="0">
                <a:solidFill>
                  <a:srgbClr val="00B050"/>
                </a:solidFill>
                <a:latin typeface="Courier"/>
                <a:cs typeface="Courier"/>
              </a:rPr>
              <a:t>"PC2"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zlab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=</a:t>
            </a:r>
            <a:r>
              <a:rPr lang="en-US" sz="1400" dirty="0">
                <a:solidFill>
                  <a:srgbClr val="00B050"/>
                </a:solidFill>
                <a:latin typeface="Courier"/>
                <a:cs typeface="Courier"/>
              </a:rPr>
              <a:t>"PC3"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text3d(</a:t>
            </a:r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Zpc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[,1], </a:t>
            </a:r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Zpc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[,2], </a:t>
            </a:r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Zpc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[,3], texts = </a:t>
            </a:r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lbl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807459-2425-0986-AFB1-74F7BDFCBF4E}"/>
              </a:ext>
            </a:extLst>
          </p:cNvPr>
          <p:cNvSpPr txBox="1"/>
          <p:nvPr/>
        </p:nvSpPr>
        <p:spPr>
          <a:xfrm>
            <a:off x="5636870" y="1724627"/>
            <a:ext cx="212590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PCA_byhand.R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835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231775" y="76200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More Complicated Data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" name="Picture 12" descr="tic1_zoom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1436914"/>
            <a:ext cx="6400800" cy="5421086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rot="5400000">
            <a:off x="1728785" y="4267200"/>
            <a:ext cx="915194" cy="7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1956591" y="2285206"/>
            <a:ext cx="915194" cy="7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2480465" y="3428206"/>
            <a:ext cx="915194" cy="7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3952088" y="5214147"/>
            <a:ext cx="915194" cy="7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4133058" y="3047206"/>
            <a:ext cx="915194" cy="7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4180680" y="4862511"/>
            <a:ext cx="915194" cy="7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4309265" y="4662489"/>
            <a:ext cx="915194" cy="7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4523584" y="4876800"/>
            <a:ext cx="915194" cy="7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4871243" y="1752600"/>
            <a:ext cx="915194" cy="7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5452265" y="4962526"/>
            <a:ext cx="915194" cy="7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6061865" y="5671347"/>
            <a:ext cx="915194" cy="7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6124578" y="5272089"/>
            <a:ext cx="915194" cy="7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6196015" y="5638006"/>
            <a:ext cx="915194" cy="7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6262689" y="5262563"/>
            <a:ext cx="915194" cy="7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6819101" y="5104606"/>
            <a:ext cx="915194" cy="7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57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6DF2F57-6988-D21D-0CB0-0871E199D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" y="152400"/>
            <a:ext cx="860742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charset="0"/>
              </a:rPr>
              <a:t>PCA “Loadings”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1E6278-7F8F-D430-FE00-C837426A1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76200"/>
            <a:ext cx="8202612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BD14D3-AD03-4FDD-5082-29FF0BB6E933}"/>
              </a:ext>
            </a:extLst>
          </p:cNvPr>
          <p:cNvSpPr txBox="1"/>
          <p:nvPr/>
        </p:nvSpPr>
        <p:spPr>
          <a:xfrm>
            <a:off x="370390" y="1355725"/>
            <a:ext cx="7249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Loading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“weight” each variable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contributed to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PC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en-US" sz="24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C0F290-A941-0FE7-0891-D0F5B7360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157" y="2229197"/>
            <a:ext cx="5541380" cy="413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74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A2D081-8E1E-716F-9BBE-B7FF8729CB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B548484-F57B-9AA2-7D53-E06EEA62B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" y="152400"/>
            <a:ext cx="860742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charset="0"/>
              </a:rPr>
              <a:t>PCA “Loadings”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665612-9AC8-041E-FA67-CB9A12012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76200"/>
            <a:ext cx="8202612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08F241-C2A3-6B6A-29CD-D5AD99AC1A45}"/>
              </a:ext>
            </a:extLst>
          </p:cNvPr>
          <p:cNvSpPr txBox="1"/>
          <p:nvPr/>
        </p:nvSpPr>
        <p:spPr>
          <a:xfrm>
            <a:off x="370390" y="1355725"/>
            <a:ext cx="7249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Loading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“weight” each variable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contributed to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PC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en-US" sz="24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30585A-837E-BFA1-79DB-AADD895A4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157" y="2229197"/>
            <a:ext cx="5541380" cy="413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752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7A0B98-4429-9C04-9704-C55688D4F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15" y="343156"/>
            <a:ext cx="4291314" cy="21421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8C6818-7F71-5E1F-756B-C7B9F3AB8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471" y="208345"/>
            <a:ext cx="4291314" cy="29854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C4C650-A18B-5847-BC11-2C634E599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0734" y="4021243"/>
            <a:ext cx="3434788" cy="25618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AB8EF3-EB73-6E2B-B5E7-B8F0CC7DE3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997" y="4137789"/>
            <a:ext cx="3122270" cy="232876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63281C9-6BDF-E189-0417-E3A8E69DAB84}"/>
              </a:ext>
            </a:extLst>
          </p:cNvPr>
          <p:cNvSpPr/>
          <p:nvPr/>
        </p:nvSpPr>
        <p:spPr>
          <a:xfrm>
            <a:off x="5891519" y="4838218"/>
            <a:ext cx="196768" cy="1355202"/>
          </a:xfrm>
          <a:prstGeom prst="rect">
            <a:avLst/>
          </a:prstGeom>
          <a:noFill/>
          <a:ln w="412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27D858-10D6-F449-3500-4AA92CF66EE4}"/>
              </a:ext>
            </a:extLst>
          </p:cNvPr>
          <p:cNvSpPr/>
          <p:nvPr/>
        </p:nvSpPr>
        <p:spPr>
          <a:xfrm>
            <a:off x="1539433" y="4435032"/>
            <a:ext cx="185197" cy="1873171"/>
          </a:xfrm>
          <a:prstGeom prst="rect">
            <a:avLst/>
          </a:prstGeom>
          <a:noFill/>
          <a:ln w="412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DAD2CC-B485-9463-3089-58004E48CC1E}"/>
              </a:ext>
            </a:extLst>
          </p:cNvPr>
          <p:cNvSpPr txBox="1"/>
          <p:nvPr/>
        </p:nvSpPr>
        <p:spPr>
          <a:xfrm>
            <a:off x="379136" y="3610106"/>
            <a:ext cx="3614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o.Xylene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pretty important to PC2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A97E405-005F-243B-606A-35C0F9A1DDE4}"/>
              </a:ext>
            </a:extLst>
          </p:cNvPr>
          <p:cNvCxnSpPr/>
          <p:nvPr/>
        </p:nvCxnSpPr>
        <p:spPr>
          <a:xfrm>
            <a:off x="1446837" y="3951793"/>
            <a:ext cx="196770" cy="4137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1378338-37F9-BD86-FC85-275D402B0D50}"/>
              </a:ext>
            </a:extLst>
          </p:cNvPr>
          <p:cNvSpPr txBox="1"/>
          <p:nvPr/>
        </p:nvSpPr>
        <p:spPr>
          <a:xfrm>
            <a:off x="4756294" y="3229564"/>
            <a:ext cx="3771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o.Xylene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negatively correlated with its representation scores on PC2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5485365-B389-872A-49CF-396C3AC30BEB}"/>
              </a:ext>
            </a:extLst>
          </p:cNvPr>
          <p:cNvCxnSpPr>
            <a:cxnSpLocks/>
          </p:cNvCxnSpPr>
          <p:nvPr/>
        </p:nvCxnSpPr>
        <p:spPr>
          <a:xfrm>
            <a:off x="5881870" y="3821209"/>
            <a:ext cx="108033" cy="8821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BFE6138-C1AB-1B99-AA34-46742125484C}"/>
              </a:ext>
            </a:extLst>
          </p:cNvPr>
          <p:cNvSpPr txBox="1"/>
          <p:nvPr/>
        </p:nvSpPr>
        <p:spPr>
          <a:xfrm>
            <a:off x="6088287" y="5472415"/>
            <a:ext cx="13021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-0.4351894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56B4D68-FE3C-B3FD-54BA-5451A65C8C96}"/>
              </a:ext>
            </a:extLst>
          </p:cNvPr>
          <p:cNvSpPr txBox="1"/>
          <p:nvPr/>
        </p:nvSpPr>
        <p:spPr>
          <a:xfrm>
            <a:off x="7711633" y="748270"/>
            <a:ext cx="13021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-0.4351894</a:t>
            </a:r>
          </a:p>
          <a:p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0.18938978</a:t>
            </a:r>
          </a:p>
        </p:txBody>
      </p:sp>
    </p:spTree>
    <p:extLst>
      <p:ext uri="{BB962C8B-B14F-4D97-AF65-F5344CB8AC3E}">
        <p14:creationId xmlns:p14="http://schemas.microsoft.com/office/powerpoint/2010/main" val="3578559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228600" y="838200"/>
            <a:ext cx="8686800" cy="27922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This </a:t>
            </a:r>
            <a:r>
              <a:rPr lang="en-GB" sz="3200" i="1" dirty="0">
                <a:solidFill>
                  <a:srgbClr val="000000"/>
                </a:solidFill>
                <a:latin typeface="Times New Roman" pitchFamily="18" charset="0"/>
              </a:rPr>
              <a:t>supervised 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technique is called Linear Discriminant Analysis (LDA) in </a:t>
            </a:r>
            <a:r>
              <a:rPr lang="en-GB" sz="3200" b="1" dirty="0">
                <a:solidFill>
                  <a:srgbClr val="000000"/>
                </a:solidFill>
                <a:latin typeface="Times New Roman" pitchFamily="18" charset="0"/>
              </a:rPr>
              <a:t>R</a:t>
            </a: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Also called Fisher linear discriminant analysis</a:t>
            </a: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CVA is closely related to linear Bayes-Gaussian discriminant analysis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84175" y="76200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Canonical Variate Analysis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28600" y="3508120"/>
            <a:ext cx="8686800" cy="31178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Works on a principle similar to PCA: Look for “interesting directions in data space”</a:t>
            </a: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CVA: Find directions in space which </a:t>
            </a:r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best separate groups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marL="1801813" lvl="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Technically: find directions which maximize ratio of between group to within variation </a:t>
            </a: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5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84175" y="76200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Canonical Variate Analysis</a:t>
            </a:r>
          </a:p>
        </p:txBody>
      </p:sp>
      <p:grpSp>
        <p:nvGrpSpPr>
          <p:cNvPr id="2" name="Group 101"/>
          <p:cNvGrpSpPr/>
          <p:nvPr/>
        </p:nvGrpSpPr>
        <p:grpSpPr>
          <a:xfrm>
            <a:off x="1399409" y="2514600"/>
            <a:ext cx="4343400" cy="3429794"/>
            <a:chOff x="381000" y="2590006"/>
            <a:chExt cx="4343400" cy="3429794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381000" y="6017418"/>
              <a:ext cx="4343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5400000" flipH="1" flipV="1">
              <a:off x="-1333500" y="4304506"/>
              <a:ext cx="3429794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89"/>
          <p:cNvGrpSpPr/>
          <p:nvPr/>
        </p:nvGrpSpPr>
        <p:grpSpPr>
          <a:xfrm rot="403304">
            <a:off x="2190233" y="4018231"/>
            <a:ext cx="2590800" cy="1672364"/>
            <a:chOff x="4267200" y="4195036"/>
            <a:chExt cx="2590800" cy="1672364"/>
          </a:xfrm>
        </p:grpSpPr>
        <p:sp>
          <p:nvSpPr>
            <p:cNvPr id="10" name="Plus 9"/>
            <p:cNvSpPr/>
            <p:nvPr/>
          </p:nvSpPr>
          <p:spPr>
            <a:xfrm>
              <a:off x="4724400" y="5562600"/>
              <a:ext cx="228600" cy="228600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Plus 10"/>
            <p:cNvSpPr/>
            <p:nvPr/>
          </p:nvSpPr>
          <p:spPr>
            <a:xfrm>
              <a:off x="6197212" y="4195036"/>
              <a:ext cx="228600" cy="228600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Plus 11"/>
            <p:cNvSpPr/>
            <p:nvPr/>
          </p:nvSpPr>
          <p:spPr>
            <a:xfrm>
              <a:off x="5867400" y="4800600"/>
              <a:ext cx="228600" cy="228600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Plus 12"/>
            <p:cNvSpPr/>
            <p:nvPr/>
          </p:nvSpPr>
          <p:spPr>
            <a:xfrm>
              <a:off x="6629400" y="4419600"/>
              <a:ext cx="228600" cy="228600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Plus 13"/>
            <p:cNvSpPr/>
            <p:nvPr/>
          </p:nvSpPr>
          <p:spPr>
            <a:xfrm>
              <a:off x="6096000" y="4420394"/>
              <a:ext cx="228600" cy="228600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Plus 14"/>
            <p:cNvSpPr/>
            <p:nvPr/>
          </p:nvSpPr>
          <p:spPr>
            <a:xfrm>
              <a:off x="4572000" y="5334000"/>
              <a:ext cx="228600" cy="228600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Plus 15"/>
            <p:cNvSpPr/>
            <p:nvPr/>
          </p:nvSpPr>
          <p:spPr>
            <a:xfrm>
              <a:off x="5609410" y="4663445"/>
              <a:ext cx="228600" cy="228600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Plus 16"/>
            <p:cNvSpPr/>
            <p:nvPr/>
          </p:nvSpPr>
          <p:spPr>
            <a:xfrm>
              <a:off x="5181600" y="5587989"/>
              <a:ext cx="228600" cy="228600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Plus 17"/>
            <p:cNvSpPr/>
            <p:nvPr/>
          </p:nvSpPr>
          <p:spPr>
            <a:xfrm>
              <a:off x="6477000" y="4800600"/>
              <a:ext cx="228600" cy="228600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Plus 18"/>
            <p:cNvSpPr/>
            <p:nvPr/>
          </p:nvSpPr>
          <p:spPr>
            <a:xfrm>
              <a:off x="5791200" y="5359389"/>
              <a:ext cx="228600" cy="228600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Plus 19"/>
            <p:cNvSpPr/>
            <p:nvPr/>
          </p:nvSpPr>
          <p:spPr>
            <a:xfrm>
              <a:off x="5183189" y="5009011"/>
              <a:ext cx="228600" cy="228600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Plus 20"/>
            <p:cNvSpPr/>
            <p:nvPr/>
          </p:nvSpPr>
          <p:spPr>
            <a:xfrm>
              <a:off x="4267200" y="5638800"/>
              <a:ext cx="228600" cy="228600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90"/>
          <p:cNvGrpSpPr/>
          <p:nvPr/>
        </p:nvGrpSpPr>
        <p:grpSpPr>
          <a:xfrm rot="1392436">
            <a:off x="2689682" y="2581787"/>
            <a:ext cx="2183349" cy="2160358"/>
            <a:chOff x="3104031" y="3097442"/>
            <a:chExt cx="2183349" cy="2160358"/>
          </a:xfrm>
        </p:grpSpPr>
        <p:sp>
          <p:nvSpPr>
            <p:cNvPr id="23" name="Oval 22"/>
            <p:cNvSpPr/>
            <p:nvPr/>
          </p:nvSpPr>
          <p:spPr>
            <a:xfrm>
              <a:off x="3276600" y="48006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3224307" y="3758213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3104031" y="4142315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3962400" y="38100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3962400" y="45720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3968588" y="3488819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4724400" y="3785405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3733800" y="51054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4550064" y="3097442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4389008" y="4323655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5134980" y="3500497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3581400" y="41148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197"/>
          <p:cNvGrpSpPr/>
          <p:nvPr/>
        </p:nvGrpSpPr>
        <p:grpSpPr>
          <a:xfrm rot="16200000">
            <a:off x="2958175" y="3069319"/>
            <a:ext cx="1660546" cy="2989506"/>
            <a:chOff x="2895600" y="3871144"/>
            <a:chExt cx="1660546" cy="2989506"/>
          </a:xfrm>
        </p:grpSpPr>
        <p:cxnSp>
          <p:nvCxnSpPr>
            <p:cNvPr id="88" name="Straight Arrow Connector 87"/>
            <p:cNvCxnSpPr/>
            <p:nvPr/>
          </p:nvCxnSpPr>
          <p:spPr>
            <a:xfrm rot="5400000" flipV="1">
              <a:off x="2772047" y="5076552"/>
              <a:ext cx="1907651" cy="166054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 flipV="1">
              <a:off x="2895600" y="3871144"/>
              <a:ext cx="1178159" cy="108185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4" name="Straight Arrow Connector 103"/>
          <p:cNvCxnSpPr/>
          <p:nvPr/>
        </p:nvCxnSpPr>
        <p:spPr>
          <a:xfrm rot="16200000" flipV="1">
            <a:off x="3127507" y="3035398"/>
            <a:ext cx="2187890" cy="1644756"/>
          </a:xfrm>
          <a:prstGeom prst="straightConnector1">
            <a:avLst/>
          </a:prstGeom>
          <a:ln>
            <a:solidFill>
              <a:srgbClr val="00BD2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V="1">
            <a:off x="1549402" y="1600200"/>
            <a:ext cx="1981200" cy="1905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146"/>
          <p:cNvGrpSpPr/>
          <p:nvPr/>
        </p:nvGrpSpPr>
        <p:grpSpPr>
          <a:xfrm>
            <a:off x="1487538" y="1603280"/>
            <a:ext cx="2043056" cy="1960868"/>
            <a:chOff x="3805874" y="1548673"/>
            <a:chExt cx="2043056" cy="1960868"/>
          </a:xfrm>
        </p:grpSpPr>
        <p:sp>
          <p:nvSpPr>
            <p:cNvPr id="120" name="Oval 119"/>
            <p:cNvSpPr/>
            <p:nvPr/>
          </p:nvSpPr>
          <p:spPr>
            <a:xfrm rot="1093884">
              <a:off x="4041681" y="3135748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Oval 120"/>
            <p:cNvSpPr/>
            <p:nvPr/>
          </p:nvSpPr>
          <p:spPr>
            <a:xfrm rot="1093884">
              <a:off x="4704385" y="2494585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Oval 121"/>
            <p:cNvSpPr/>
            <p:nvPr/>
          </p:nvSpPr>
          <p:spPr>
            <a:xfrm rot="1093884">
              <a:off x="4439615" y="2763215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Oval 122"/>
            <p:cNvSpPr/>
            <p:nvPr/>
          </p:nvSpPr>
          <p:spPr>
            <a:xfrm rot="1093884">
              <a:off x="4932985" y="2265985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Oval 123"/>
            <p:cNvSpPr/>
            <p:nvPr/>
          </p:nvSpPr>
          <p:spPr>
            <a:xfrm rot="1093884">
              <a:off x="5523349" y="1714924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Oval 124"/>
            <p:cNvSpPr/>
            <p:nvPr/>
          </p:nvSpPr>
          <p:spPr>
            <a:xfrm rot="1093884">
              <a:off x="5201615" y="2001215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Oval 125"/>
            <p:cNvSpPr/>
            <p:nvPr/>
          </p:nvSpPr>
          <p:spPr>
            <a:xfrm rot="1093884">
              <a:off x="5212384" y="2011984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Oval 126"/>
            <p:cNvSpPr/>
            <p:nvPr/>
          </p:nvSpPr>
          <p:spPr>
            <a:xfrm rot="1093884">
              <a:off x="4016280" y="3169616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Oval 127"/>
            <p:cNvSpPr/>
            <p:nvPr/>
          </p:nvSpPr>
          <p:spPr>
            <a:xfrm rot="1093884">
              <a:off x="5696530" y="1548673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Oval 128"/>
            <p:cNvSpPr/>
            <p:nvPr/>
          </p:nvSpPr>
          <p:spPr>
            <a:xfrm rot="1093884">
              <a:off x="4710547" y="2500747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Oval 129"/>
            <p:cNvSpPr/>
            <p:nvPr/>
          </p:nvSpPr>
          <p:spPr>
            <a:xfrm rot="1093884">
              <a:off x="5330919" y="1901919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30"/>
            <p:cNvSpPr/>
            <p:nvPr/>
          </p:nvSpPr>
          <p:spPr>
            <a:xfrm rot="1093884">
              <a:off x="4636652" y="2579252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Plus 134"/>
            <p:cNvSpPr/>
            <p:nvPr/>
          </p:nvSpPr>
          <p:spPr>
            <a:xfrm rot="403304">
              <a:off x="4042941" y="3052341"/>
              <a:ext cx="228600" cy="228600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Plus 135"/>
            <p:cNvSpPr/>
            <p:nvPr/>
          </p:nvSpPr>
          <p:spPr>
            <a:xfrm rot="403304">
              <a:off x="4769876" y="2343071"/>
              <a:ext cx="228600" cy="228600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Plus 136"/>
            <p:cNvSpPr/>
            <p:nvPr/>
          </p:nvSpPr>
          <p:spPr>
            <a:xfrm rot="403304">
              <a:off x="5016607" y="2121007"/>
              <a:ext cx="228600" cy="228600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Plus 137"/>
            <p:cNvSpPr/>
            <p:nvPr/>
          </p:nvSpPr>
          <p:spPr>
            <a:xfrm rot="403304">
              <a:off x="5132838" y="2059330"/>
              <a:ext cx="228600" cy="228600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Plus 138"/>
            <p:cNvSpPr/>
            <p:nvPr/>
          </p:nvSpPr>
          <p:spPr>
            <a:xfrm rot="403304">
              <a:off x="5324234" y="1830466"/>
              <a:ext cx="228600" cy="228600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Plus 139"/>
            <p:cNvSpPr/>
            <p:nvPr/>
          </p:nvSpPr>
          <p:spPr>
            <a:xfrm rot="403304">
              <a:off x="4127608" y="2976141"/>
              <a:ext cx="228600" cy="228600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Plus 140"/>
            <p:cNvSpPr/>
            <p:nvPr/>
          </p:nvSpPr>
          <p:spPr>
            <a:xfrm rot="403304">
              <a:off x="4957126" y="2188740"/>
              <a:ext cx="228600" cy="228600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Plus 141"/>
            <p:cNvSpPr/>
            <p:nvPr/>
          </p:nvSpPr>
          <p:spPr>
            <a:xfrm rot="403304">
              <a:off x="4237673" y="2866073"/>
              <a:ext cx="228600" cy="228600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Plus 142"/>
            <p:cNvSpPr/>
            <p:nvPr/>
          </p:nvSpPr>
          <p:spPr>
            <a:xfrm rot="403304">
              <a:off x="5244992" y="1892192"/>
              <a:ext cx="228600" cy="228600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Plus 143"/>
            <p:cNvSpPr/>
            <p:nvPr/>
          </p:nvSpPr>
          <p:spPr>
            <a:xfrm rot="403304">
              <a:off x="4711807" y="2425807"/>
              <a:ext cx="228600" cy="228600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Plus 144"/>
            <p:cNvSpPr/>
            <p:nvPr/>
          </p:nvSpPr>
          <p:spPr>
            <a:xfrm rot="403304">
              <a:off x="4491459" y="2639405"/>
              <a:ext cx="228600" cy="228600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" name="Plus 145"/>
            <p:cNvSpPr/>
            <p:nvPr/>
          </p:nvSpPr>
          <p:spPr>
            <a:xfrm rot="403304">
              <a:off x="3805874" y="3280941"/>
              <a:ext cx="228600" cy="228600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49" name="Straight Connector 148"/>
          <p:cNvCxnSpPr/>
          <p:nvPr/>
        </p:nvCxnSpPr>
        <p:spPr>
          <a:xfrm rot="16200000" flipH="1">
            <a:off x="3526370" y="1926166"/>
            <a:ext cx="2971800" cy="2286000"/>
          </a:xfrm>
          <a:prstGeom prst="line">
            <a:avLst/>
          </a:prstGeom>
          <a:ln>
            <a:solidFill>
              <a:srgbClr val="00BD2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5" name="Group 196"/>
          <p:cNvGrpSpPr/>
          <p:nvPr/>
        </p:nvGrpSpPr>
        <p:grpSpPr>
          <a:xfrm>
            <a:off x="3945571" y="2163764"/>
            <a:ext cx="2093955" cy="2136577"/>
            <a:chOff x="2472369" y="1935164"/>
            <a:chExt cx="2093955" cy="2136577"/>
          </a:xfrm>
        </p:grpSpPr>
        <p:grpSp>
          <p:nvGrpSpPr>
            <p:cNvPr id="36" name="Group 90"/>
            <p:cNvGrpSpPr/>
            <p:nvPr/>
          </p:nvGrpSpPr>
          <p:grpSpPr>
            <a:xfrm rot="1093884">
              <a:off x="2472369" y="1935164"/>
              <a:ext cx="1535342" cy="1066461"/>
              <a:chOff x="4326051" y="2062664"/>
              <a:chExt cx="1535342" cy="1066461"/>
            </a:xfrm>
          </p:grpSpPr>
          <p:sp>
            <p:nvSpPr>
              <p:cNvPr id="172" name="Oval 171"/>
              <p:cNvSpPr/>
              <p:nvPr/>
            </p:nvSpPr>
            <p:spPr>
              <a:xfrm>
                <a:off x="5001152" y="2505663"/>
                <a:ext cx="152400" cy="1524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4326051" y="2062664"/>
                <a:ext cx="152400" cy="1524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4432226" y="2128990"/>
                <a:ext cx="152400" cy="1524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4926317" y="2467916"/>
                <a:ext cx="152400" cy="1524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5327068" y="2710305"/>
                <a:ext cx="152400" cy="1524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4584623" y="2232594"/>
                <a:ext cx="152400" cy="1524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5500669" y="2831405"/>
                <a:ext cx="152400" cy="1524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5233598" y="2643036"/>
                <a:ext cx="152400" cy="1524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4736990" y="2318767"/>
                <a:ext cx="152400" cy="1524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5674994" y="2954694"/>
                <a:ext cx="152400" cy="1524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5708993" y="2976725"/>
                <a:ext cx="152400" cy="1524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3" name="Oval 182"/>
              <p:cNvSpPr/>
              <p:nvPr/>
            </p:nvSpPr>
            <p:spPr>
              <a:xfrm>
                <a:off x="4950347" y="2486744"/>
                <a:ext cx="152400" cy="1524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7" name="Group 89"/>
            <p:cNvGrpSpPr/>
            <p:nvPr/>
          </p:nvGrpSpPr>
          <p:grpSpPr>
            <a:xfrm rot="403304">
              <a:off x="3790061" y="3319444"/>
              <a:ext cx="776263" cy="752297"/>
              <a:chOff x="6493939" y="3699699"/>
              <a:chExt cx="776263" cy="752297"/>
            </a:xfrm>
          </p:grpSpPr>
          <p:sp>
            <p:nvSpPr>
              <p:cNvPr id="185" name="Plus 184"/>
              <p:cNvSpPr/>
              <p:nvPr/>
            </p:nvSpPr>
            <p:spPr>
              <a:xfrm>
                <a:off x="6663130" y="3833214"/>
                <a:ext cx="228600" cy="228600"/>
              </a:xfrm>
              <a:prstGeom prst="mathPlu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6" name="Plus 185"/>
              <p:cNvSpPr/>
              <p:nvPr/>
            </p:nvSpPr>
            <p:spPr>
              <a:xfrm>
                <a:off x="6578536" y="3766457"/>
                <a:ext cx="228600" cy="228600"/>
              </a:xfrm>
              <a:prstGeom prst="mathPlu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7" name="Plus 186"/>
              <p:cNvSpPr/>
              <p:nvPr/>
            </p:nvSpPr>
            <p:spPr>
              <a:xfrm>
                <a:off x="6747725" y="3899970"/>
                <a:ext cx="228600" cy="228600"/>
              </a:xfrm>
              <a:prstGeom prst="mathPlu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8" name="Plus 187"/>
              <p:cNvSpPr/>
              <p:nvPr/>
            </p:nvSpPr>
            <p:spPr>
              <a:xfrm>
                <a:off x="6832320" y="3966728"/>
                <a:ext cx="228600" cy="228600"/>
              </a:xfrm>
              <a:prstGeom prst="mathPlu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9" name="Plus 188"/>
              <p:cNvSpPr/>
              <p:nvPr/>
            </p:nvSpPr>
            <p:spPr>
              <a:xfrm>
                <a:off x="6747724" y="3899973"/>
                <a:ext cx="228600" cy="228600"/>
              </a:xfrm>
              <a:prstGeom prst="mathPlu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0" name="Plus 189"/>
              <p:cNvSpPr/>
              <p:nvPr/>
            </p:nvSpPr>
            <p:spPr>
              <a:xfrm>
                <a:off x="6578534" y="3766457"/>
                <a:ext cx="228600" cy="228600"/>
              </a:xfrm>
              <a:prstGeom prst="mathPlu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1" name="Plus 190"/>
              <p:cNvSpPr/>
              <p:nvPr/>
            </p:nvSpPr>
            <p:spPr>
              <a:xfrm>
                <a:off x="6493939" y="3699699"/>
                <a:ext cx="228600" cy="228600"/>
              </a:xfrm>
              <a:prstGeom prst="mathPlu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2" name="Plus 191"/>
              <p:cNvSpPr/>
              <p:nvPr/>
            </p:nvSpPr>
            <p:spPr>
              <a:xfrm>
                <a:off x="6832320" y="3966728"/>
                <a:ext cx="228600" cy="228600"/>
              </a:xfrm>
              <a:prstGeom prst="mathPlu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3" name="Plus 192"/>
              <p:cNvSpPr/>
              <p:nvPr/>
            </p:nvSpPr>
            <p:spPr>
              <a:xfrm>
                <a:off x="6925835" y="4109162"/>
                <a:ext cx="228600" cy="228600"/>
              </a:xfrm>
              <a:prstGeom prst="mathPlu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4" name="Plus 193"/>
              <p:cNvSpPr/>
              <p:nvPr/>
            </p:nvSpPr>
            <p:spPr>
              <a:xfrm>
                <a:off x="7041602" y="4223396"/>
                <a:ext cx="228600" cy="228600"/>
              </a:xfrm>
              <a:prstGeom prst="mathPlu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5" name="Plus 194"/>
              <p:cNvSpPr/>
              <p:nvPr/>
            </p:nvSpPr>
            <p:spPr>
              <a:xfrm>
                <a:off x="6663129" y="3833214"/>
                <a:ext cx="228600" cy="228600"/>
              </a:xfrm>
              <a:prstGeom prst="mathPlu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6" name="Plus 195"/>
              <p:cNvSpPr/>
              <p:nvPr/>
            </p:nvSpPr>
            <p:spPr>
              <a:xfrm>
                <a:off x="6578534" y="3766457"/>
                <a:ext cx="228600" cy="228600"/>
              </a:xfrm>
              <a:prstGeom prst="mathPlu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91" name="Rectangle 90"/>
          <p:cNvSpPr/>
          <p:nvPr/>
        </p:nvSpPr>
        <p:spPr>
          <a:xfrm>
            <a:off x="740373" y="1500315"/>
            <a:ext cx="21467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Project on PC1:</a:t>
            </a:r>
          </a:p>
          <a:p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Not necessarily good </a:t>
            </a:r>
          </a:p>
          <a:p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group separation!</a:t>
            </a:r>
            <a:endParaRPr lang="en-US" dirty="0"/>
          </a:p>
        </p:txBody>
      </p:sp>
      <p:sp>
        <p:nvSpPr>
          <p:cNvPr id="92" name="Rectangle 91"/>
          <p:cNvSpPr/>
          <p:nvPr/>
        </p:nvSpPr>
        <p:spPr>
          <a:xfrm>
            <a:off x="5181600" y="2554069"/>
            <a:ext cx="23770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Project on CV1:</a:t>
            </a:r>
          </a:p>
          <a:p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Good group separation!</a:t>
            </a:r>
            <a:endParaRPr lang="en-US" dirty="0"/>
          </a:p>
        </p:txBody>
      </p:sp>
      <p:sp>
        <p:nvSpPr>
          <p:cNvPr id="93" name="Rectangle 92"/>
          <p:cNvSpPr/>
          <p:nvPr/>
        </p:nvSpPr>
        <p:spPr>
          <a:xfrm>
            <a:off x="4343400" y="5493603"/>
            <a:ext cx="47133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Note: There are #groups -1 or 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p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CVs</a:t>
            </a:r>
          </a:p>
          <a:p>
            <a:pPr algn="ctr"/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which ever is smaller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7120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1" grpId="1"/>
      <p:bldP spid="92" grpId="0"/>
      <p:bldP spid="9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228600" y="838200"/>
            <a:ext cx="8686800" cy="18372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Use between-group to within-group covariance matrix, </a:t>
            </a:r>
            <a:r>
              <a:rPr lang="en-GB" sz="3200" b="1" dirty="0">
                <a:solidFill>
                  <a:srgbClr val="000000"/>
                </a:solidFill>
                <a:latin typeface="Times New Roman" pitchFamily="18" charset="0"/>
              </a:rPr>
              <a:t>W</a:t>
            </a:r>
            <a:r>
              <a:rPr lang="en-GB" sz="3200" baseline="30000" dirty="0">
                <a:solidFill>
                  <a:srgbClr val="000000"/>
                </a:solidFill>
                <a:latin typeface="Times New Roman" pitchFamily="18" charset="0"/>
              </a:rPr>
              <a:t>-1</a:t>
            </a:r>
            <a:r>
              <a:rPr lang="en-GB" sz="3200" b="1" dirty="0">
                <a:solidFill>
                  <a:srgbClr val="000000"/>
                </a:solidFill>
                <a:latin typeface="Times New Roman" pitchFamily="18" charset="0"/>
              </a:rPr>
              <a:t>B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 to find directions of best group separation (CVA loadings, </a:t>
            </a:r>
            <a:r>
              <a:rPr lang="en-GB" sz="3200" b="1" dirty="0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en-GB" sz="3200" baseline="-25000" dirty="0">
                <a:solidFill>
                  <a:srgbClr val="000000"/>
                </a:solidFill>
                <a:latin typeface="Times New Roman" pitchFamily="18" charset="0"/>
              </a:rPr>
              <a:t>cv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):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84175" y="76200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Canonical Variate Analysis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28600" y="3019721"/>
            <a:ext cx="8686800" cy="8061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CVA can be used for dimension reduction.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28600" y="3589521"/>
            <a:ext cx="8686800" cy="22876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Caution! These “dimensions” are not at right angles (i.e. </a:t>
            </a:r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not 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</a:rPr>
              <a:t>orthogonal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  <a:p>
            <a:pPr marL="1801813" lvl="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CVA plots can thus be distorted from reality</a:t>
            </a:r>
          </a:p>
          <a:p>
            <a:pPr marL="1801813" lvl="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Always check loading angles!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28600" y="5559401"/>
            <a:ext cx="8686800" cy="139219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Caution! CVA will not work well with very correlated data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3F9E6C-5475-0E4D-64C5-8DC9B29F1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2564" y="2762091"/>
            <a:ext cx="3526742" cy="43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1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81000" y="244475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Canonical Variate Analysis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8800"/>
            <a:ext cx="4800600" cy="4800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90600" y="1581090"/>
            <a:ext cx="32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2D CVA of gasoline data set:</a:t>
            </a:r>
          </a:p>
        </p:txBody>
      </p:sp>
      <p:grpSp>
        <p:nvGrpSpPr>
          <p:cNvPr id="2" name="Group 11"/>
          <p:cNvGrpSpPr/>
          <p:nvPr/>
        </p:nvGrpSpPr>
        <p:grpSpPr>
          <a:xfrm>
            <a:off x="4572000" y="1583266"/>
            <a:ext cx="4572000" cy="5046137"/>
            <a:chOff x="4572000" y="1583266"/>
            <a:chExt cx="4572000" cy="5046137"/>
          </a:xfrm>
        </p:grpSpPr>
        <p:sp>
          <p:nvSpPr>
            <p:cNvPr id="10" name="Rectangle 9"/>
            <p:cNvSpPr/>
            <p:nvPr/>
          </p:nvSpPr>
          <p:spPr>
            <a:xfrm>
              <a:off x="5334000" y="1583266"/>
              <a:ext cx="32004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dirty="0">
                  <a:solidFill>
                    <a:srgbClr val="000000"/>
                  </a:solidFill>
                  <a:latin typeface="Times New Roman" pitchFamily="18" charset="0"/>
                </a:rPr>
                <a:t>2D PCA of gasoline data set: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rcRect r="4762"/>
            <a:stretch>
              <a:fillRect/>
            </a:stretch>
          </p:blipFill>
          <p:spPr>
            <a:xfrm>
              <a:off x="4572000" y="1828803"/>
              <a:ext cx="4572000" cy="480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490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228600" y="1197021"/>
            <a:ext cx="8686800" cy="9211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Distance metric used in CVA to assign group ID of an unknown data point: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84175" y="157223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Canonical Variate Analysis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B570D5D-FB7D-ABC9-742E-1BBCDB7AE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959754"/>
            <a:ext cx="8686800" cy="13102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If data is Gaussian and group covariance structures are the same then CVA classification is the same as Bayes-Gaussian classification.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7808B6-7F30-0C46-C10D-A1928C4FEBFC}"/>
              </a:ext>
            </a:extLst>
          </p:cNvPr>
          <p:cNvSpPr txBox="1"/>
          <p:nvPr/>
        </p:nvSpPr>
        <p:spPr>
          <a:xfrm>
            <a:off x="1145894" y="3067291"/>
            <a:ext cx="389401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ID selection rule: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97E1F9-DBE2-DEBD-FAEF-E0E1EFDDA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525" y="2296207"/>
            <a:ext cx="7772400" cy="5054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9AD2EF-A322-8DE6-6216-A570988726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537" y="3739170"/>
            <a:ext cx="7772400" cy="703878"/>
          </a:xfrm>
          <a:prstGeom prst="rect">
            <a:avLst/>
          </a:prstGeom>
        </p:spPr>
      </p:pic>
      <p:sp>
        <p:nvSpPr>
          <p:cNvPr id="11" name="Left Brace 10">
            <a:extLst>
              <a:ext uri="{FF2B5EF4-FFF2-40B4-BE49-F238E27FC236}">
                <a16:creationId xmlns:a16="http://schemas.microsoft.com/office/drawing/2014/main" id="{A35F0BAB-FCC1-9032-C808-CB77CB7FF90F}"/>
              </a:ext>
            </a:extLst>
          </p:cNvPr>
          <p:cNvSpPr/>
          <p:nvPr/>
        </p:nvSpPr>
        <p:spPr>
          <a:xfrm rot="16200000">
            <a:off x="7694609" y="3772194"/>
            <a:ext cx="216210" cy="112549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CEDE0F-1E6E-2107-AC87-7A986BF91FA8}"/>
              </a:ext>
            </a:extLst>
          </p:cNvPr>
          <p:cNvSpPr txBox="1"/>
          <p:nvPr/>
        </p:nvSpPr>
        <p:spPr>
          <a:xfrm>
            <a:off x="6908879" y="4443048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ID number</a:t>
            </a:r>
          </a:p>
        </p:txBody>
      </p:sp>
    </p:spTree>
    <p:extLst>
      <p:ext uri="{BB962C8B-B14F-4D97-AF65-F5344CB8AC3E}">
        <p14:creationId xmlns:p14="http://schemas.microsoft.com/office/powerpoint/2010/main" val="3900473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228600" y="838200"/>
            <a:ext cx="8686800" cy="12782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/>
                <a:cs typeface="Times New Roman"/>
              </a:rPr>
              <a:t>D</a:t>
            </a:r>
            <a:r>
              <a:rPr lang="en-US" sz="3200" dirty="0">
                <a:latin typeface="Times New Roman"/>
                <a:cs typeface="Times New Roman"/>
              </a:rPr>
              <a:t>iscriminant functions are trained on a finite set of data…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35468" y="8466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Error Rates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28600" y="1969896"/>
            <a:ext cx="8686800" cy="1237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800" dirty="0">
                <a:latin typeface="Times New Roman"/>
                <a:cs typeface="Times New Roman"/>
              </a:rPr>
              <a:t>How much fitting should we do?</a:t>
            </a:r>
          </a:p>
          <a:p>
            <a:pPr marL="1801813" lvl="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400" dirty="0">
                <a:latin typeface="Times New Roman"/>
                <a:cs typeface="Times New Roman"/>
              </a:rPr>
              <a:t>What should the model’s dimension be?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2987160"/>
            <a:ext cx="8686800" cy="23038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3200" dirty="0">
                <a:latin typeface="Times New Roman"/>
                <a:cs typeface="Times New Roman"/>
              </a:rPr>
              <a:t>Model must be used to identify a piece of evidence (data) it </a:t>
            </a:r>
            <a:r>
              <a:rPr lang="en-US" sz="3200" i="1" u="sng" dirty="0">
                <a:latin typeface="Times New Roman"/>
                <a:cs typeface="Times New Roman"/>
              </a:rPr>
              <a:t>was not</a:t>
            </a:r>
            <a:r>
              <a:rPr lang="en-US" sz="3200" dirty="0">
                <a:latin typeface="Times New Roman"/>
                <a:cs typeface="Times New Roman"/>
              </a:rPr>
              <a:t> trained with. </a:t>
            </a: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800" u="sng" dirty="0">
                <a:latin typeface="Times New Roman"/>
                <a:cs typeface="Times New Roman"/>
              </a:rPr>
              <a:t>Accurate estimates for error rates of decision model are critical in forensic science applications.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12319" y="5140221"/>
            <a:ext cx="8686800" cy="16852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800" dirty="0">
                <a:latin typeface="Times New Roman"/>
                <a:cs typeface="Times New Roman"/>
              </a:rPr>
              <a:t>The simplest is </a:t>
            </a:r>
            <a:r>
              <a:rPr lang="en-US" sz="2800" b="1" dirty="0">
                <a:latin typeface="Times New Roman"/>
                <a:cs typeface="Times New Roman"/>
              </a:rPr>
              <a:t>apparent error rate</a:t>
            </a:r>
            <a:r>
              <a:rPr lang="en-US" sz="2800" dirty="0">
                <a:latin typeface="Times New Roman"/>
                <a:cs typeface="Times New Roman"/>
              </a:rPr>
              <a:t>:</a:t>
            </a:r>
          </a:p>
          <a:p>
            <a:pPr marL="1801813" lvl="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400" dirty="0">
                <a:latin typeface="Times New Roman"/>
                <a:cs typeface="Times New Roman"/>
              </a:rPr>
              <a:t>Error rate on training set</a:t>
            </a:r>
          </a:p>
          <a:p>
            <a:pPr marL="1801813" lvl="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400" dirty="0">
                <a:latin typeface="Times New Roman"/>
                <a:cs typeface="Times New Roman"/>
              </a:rPr>
              <a:t>Lousy estimate, but better than nothing</a:t>
            </a:r>
            <a:r>
              <a:rPr lang="en-US" sz="2400" u="sng" dirty="0">
                <a:latin typeface="Times New Roman"/>
                <a:cs typeface="Times New Roman"/>
              </a:rPr>
              <a:t> </a:t>
            </a: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90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228600" y="838200"/>
            <a:ext cx="8686800" cy="127821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Cross-Validation</a:t>
            </a: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: systematically hold-out chunks of data set for testing 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35468" y="8466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Error Rates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28600" y="2238280"/>
            <a:ext cx="8686800" cy="24591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800" dirty="0">
                <a:latin typeface="Times New Roman"/>
                <a:cs typeface="Times New Roman"/>
              </a:rPr>
              <a:t>Most common: </a:t>
            </a:r>
            <a:r>
              <a:rPr lang="en-US" sz="2800" b="1" dirty="0">
                <a:latin typeface="Times New Roman"/>
                <a:cs typeface="Times New Roman"/>
              </a:rPr>
              <a:t>Hold-one-out</a:t>
            </a:r>
          </a:p>
          <a:p>
            <a:pPr marL="1935163" lvl="3" indent="-457200">
              <a:spcBef>
                <a:spcPts val="800"/>
              </a:spcBef>
              <a:buClr>
                <a:srgbClr val="000000"/>
              </a:buClr>
              <a:buSzPct val="100000"/>
              <a:buFont typeface="+mj-lt"/>
              <a:buAutoNum type="arabicPeriod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400" dirty="0">
                <a:latin typeface="Times New Roman"/>
                <a:cs typeface="Times New Roman"/>
              </a:rPr>
              <a:t>Omit a data vector from </a:t>
            </a:r>
            <a:r>
              <a:rPr lang="en-US" sz="2400" b="1" dirty="0">
                <a:latin typeface="Times New Roman"/>
                <a:cs typeface="Times New Roman"/>
              </a:rPr>
              <a:t>X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</a:p>
          <a:p>
            <a:pPr marL="1935163" lvl="3" indent="-457200">
              <a:spcBef>
                <a:spcPts val="800"/>
              </a:spcBef>
              <a:buClr>
                <a:srgbClr val="000000"/>
              </a:buClr>
              <a:buSzPct val="100000"/>
              <a:buFont typeface="+mj-lt"/>
              <a:buAutoNum type="arabicPeriod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400" dirty="0">
                <a:latin typeface="Times New Roman"/>
                <a:cs typeface="Times New Roman"/>
              </a:rPr>
              <a:t>Train model, </a:t>
            </a:r>
          </a:p>
          <a:p>
            <a:pPr marL="1935163" lvl="3" indent="-457200">
              <a:spcBef>
                <a:spcPts val="800"/>
              </a:spcBef>
              <a:buClr>
                <a:srgbClr val="000000"/>
              </a:buClr>
              <a:buSzPct val="100000"/>
              <a:buFont typeface="+mj-lt"/>
              <a:buAutoNum type="arabicPeriod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400" dirty="0">
                <a:latin typeface="Times New Roman"/>
                <a:cs typeface="Times New Roman"/>
              </a:rPr>
              <a:t>Classify held out observation </a:t>
            </a:r>
          </a:p>
          <a:p>
            <a:pPr marL="1935163" lvl="3" indent="-457200">
              <a:spcBef>
                <a:spcPts val="800"/>
              </a:spcBef>
              <a:buClr>
                <a:srgbClr val="000000"/>
              </a:buClr>
              <a:buSzPct val="100000"/>
              <a:buFont typeface="+mj-lt"/>
              <a:buAutoNum type="arabicPeriod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400" dirty="0">
                <a:latin typeface="Times New Roman"/>
                <a:cs typeface="Times New Roman"/>
              </a:rPr>
              <a:t>Repeat for all data vectors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35468" y="5823982"/>
            <a:ext cx="8686800" cy="7857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1801813" lvl="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400" dirty="0">
                <a:latin typeface="Times New Roman"/>
                <a:cs typeface="Times New Roman"/>
              </a:rPr>
              <a:t>Simple but give a good estimate</a:t>
            </a:r>
          </a:p>
          <a:p>
            <a:pPr marL="1801813" lvl="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400" dirty="0">
                <a:latin typeface="Times New Roman"/>
                <a:cs typeface="Times New Roman"/>
              </a:rPr>
              <a:t>Lots of literature to back up its efficacy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4558D4-86B5-262D-2C8E-86483BE36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114" y="4755310"/>
            <a:ext cx="5412664" cy="86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5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228600" y="838200"/>
            <a:ext cx="8686800" cy="571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600" dirty="0">
                <a:solidFill>
                  <a:srgbClr val="000000"/>
                </a:solidFill>
                <a:latin typeface="Times New Roman" pitchFamily="18" charset="0"/>
              </a:rPr>
              <a:t>For an experiment/observation, put many measurements together  </a:t>
            </a: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Collect 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p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random variables into a </a:t>
            </a:r>
            <a:r>
              <a:rPr lang="en-GB" sz="2400" b="1" dirty="0">
                <a:solidFill>
                  <a:srgbClr val="000000"/>
                </a:solidFill>
                <a:latin typeface="Times New Roman" pitchFamily="18" charset="0"/>
              </a:rPr>
              <a:t>random vector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,</a:t>
            </a:r>
            <a:r>
              <a:rPr lang="en-GB" sz="2400" b="1" dirty="0">
                <a:solidFill>
                  <a:srgbClr val="000000"/>
                </a:solidFill>
                <a:latin typeface="Times New Roman" pitchFamily="18" charset="0"/>
              </a:rPr>
              <a:t> x</a:t>
            </a:r>
          </a:p>
          <a:p>
            <a:pPr marL="1820863" lvl="3" indent="-342900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Length of </a:t>
            </a:r>
            <a:r>
              <a:rPr lang="en-GB" sz="2400" b="1" dirty="0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is 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p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  <a:r>
              <a:rPr lang="en-GB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GB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1820863" lvl="3" indent="-342900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200" b="1" dirty="0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</a:rPr>
              <a:t> also called: </a:t>
            </a:r>
            <a:r>
              <a:rPr lang="en-GB" sz="2200" b="1" dirty="0">
                <a:solidFill>
                  <a:srgbClr val="000000"/>
                </a:solidFill>
                <a:latin typeface="Times New Roman" pitchFamily="18" charset="0"/>
              </a:rPr>
              <a:t>observation vectors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GB" sz="2200" b="1" dirty="0">
                <a:solidFill>
                  <a:srgbClr val="000000"/>
                </a:solidFill>
                <a:latin typeface="Times New Roman" pitchFamily="18" charset="0"/>
              </a:rPr>
              <a:t>feature vectors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231775" y="152400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Random Vectors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71A37B1-744E-E2C7-E9D4-6DEB20647974}"/>
              </a:ext>
            </a:extLst>
          </p:cNvPr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097682" y="3400027"/>
            <a:ext cx="3299749" cy="34280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C50E49-DE9F-8DAE-EC39-EAADA11EC0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177" y="3446327"/>
            <a:ext cx="3817719" cy="32869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D981E5-C984-D1E2-F4F4-1801B9B06E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9165" y="2552596"/>
            <a:ext cx="1459234" cy="31029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9BDDB90-3BC5-3AA0-8A48-A9ACC24034C4}"/>
              </a:ext>
            </a:extLst>
          </p:cNvPr>
          <p:cNvSpPr/>
          <p:nvPr/>
        </p:nvSpPr>
        <p:spPr>
          <a:xfrm>
            <a:off x="1805651" y="4467828"/>
            <a:ext cx="2959245" cy="2199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4025" y="6369298"/>
            <a:ext cx="151576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LDA_ex1.R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895138F-C720-EFDD-6128-3E88FE7E652E}"/>
              </a:ext>
            </a:extLst>
          </p:cNvPr>
          <p:cNvSpPr/>
          <p:nvPr/>
        </p:nvSpPr>
        <p:spPr>
          <a:xfrm>
            <a:off x="267743" y="429582"/>
            <a:ext cx="8608514" cy="5940088"/>
          </a:xfrm>
          <a:prstGeom prst="rect">
            <a:avLst/>
          </a:prstGeom>
          <a:solidFill>
            <a:srgbClr val="000C78"/>
          </a:solidFill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2"/>
                </a:solidFill>
                <a:latin typeface="Courier"/>
                <a:cs typeface="Courier"/>
              </a:rPr>
              <a:t>library</a:t>
            </a:r>
            <a:r>
              <a:rPr lang="en-US" sz="1000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en-US" sz="1000" dirty="0" err="1">
                <a:solidFill>
                  <a:schemeClr val="bg1"/>
                </a:solidFill>
                <a:latin typeface="Courier"/>
                <a:cs typeface="Courier"/>
              </a:rPr>
              <a:t>frequtils</a:t>
            </a:r>
            <a:r>
              <a:rPr lang="en-US" sz="10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r>
              <a:rPr lang="en-US" sz="1000" dirty="0">
                <a:solidFill>
                  <a:schemeClr val="accent2"/>
                </a:solidFill>
                <a:latin typeface="Courier"/>
                <a:cs typeface="Courier"/>
              </a:rPr>
              <a:t>library</a:t>
            </a:r>
            <a:r>
              <a:rPr lang="en-US" sz="1000" dirty="0">
                <a:solidFill>
                  <a:schemeClr val="bg1"/>
                </a:solidFill>
                <a:latin typeface="Courier"/>
                <a:cs typeface="Courier"/>
              </a:rPr>
              <a:t>(MASS) </a:t>
            </a:r>
            <a:r>
              <a:rPr lang="en-US" sz="1000" dirty="0">
                <a:solidFill>
                  <a:srgbClr val="FFFF00"/>
                </a:solidFill>
                <a:latin typeface="Courier"/>
                <a:cs typeface="Courier"/>
              </a:rPr>
              <a:t>#Library which has LDA/CVA</a:t>
            </a:r>
          </a:p>
          <a:p>
            <a:r>
              <a:rPr lang="en-US" sz="1000" dirty="0">
                <a:solidFill>
                  <a:schemeClr val="accent2"/>
                </a:solidFill>
                <a:latin typeface="Courier"/>
                <a:cs typeface="Courier"/>
              </a:rPr>
              <a:t>library</a:t>
            </a:r>
            <a:r>
              <a:rPr lang="en-US" sz="1000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en-US" sz="1000" dirty="0" err="1">
                <a:solidFill>
                  <a:schemeClr val="bg1"/>
                </a:solidFill>
                <a:latin typeface="Courier"/>
                <a:cs typeface="Courier"/>
              </a:rPr>
              <a:t>rgl</a:t>
            </a:r>
            <a:r>
              <a:rPr lang="en-US" sz="10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endParaRPr lang="en-US" sz="10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000" dirty="0">
                <a:solidFill>
                  <a:schemeClr val="bg1"/>
                </a:solidFill>
                <a:latin typeface="Courier"/>
                <a:cs typeface="Courier"/>
              </a:rPr>
              <a:t>data(gas)</a:t>
            </a:r>
          </a:p>
          <a:p>
            <a:endParaRPr lang="en-US" sz="10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000" dirty="0">
                <a:solidFill>
                  <a:schemeClr val="bg1"/>
                </a:solidFill>
                <a:latin typeface="Courier"/>
                <a:cs typeface="Courier"/>
              </a:rPr>
              <a:t>X   &lt;- </a:t>
            </a:r>
            <a:r>
              <a:rPr lang="en-US" sz="1000" dirty="0" err="1">
                <a:solidFill>
                  <a:schemeClr val="bg1"/>
                </a:solidFill>
                <a:latin typeface="Courier"/>
                <a:cs typeface="Courier"/>
              </a:rPr>
              <a:t>as.matrix</a:t>
            </a:r>
            <a:r>
              <a:rPr lang="en-US" sz="1000" dirty="0">
                <a:solidFill>
                  <a:schemeClr val="bg1"/>
                </a:solidFill>
                <a:latin typeface="Courier"/>
                <a:cs typeface="Courier"/>
              </a:rPr>
              <a:t>(gas[,2:ncol(gas)])</a:t>
            </a:r>
          </a:p>
          <a:p>
            <a:r>
              <a:rPr lang="en-US" sz="1000" dirty="0" err="1">
                <a:solidFill>
                  <a:schemeClr val="bg1"/>
                </a:solidFill>
                <a:latin typeface="Courier"/>
                <a:cs typeface="Courier"/>
              </a:rPr>
              <a:t>lbl</a:t>
            </a:r>
            <a:r>
              <a:rPr lang="en-US" sz="1000" dirty="0">
                <a:solidFill>
                  <a:schemeClr val="bg1"/>
                </a:solidFill>
                <a:latin typeface="Courier"/>
                <a:cs typeface="Courier"/>
              </a:rPr>
              <a:t> &lt;- </a:t>
            </a:r>
            <a:r>
              <a:rPr lang="en-US" sz="1000" dirty="0" err="1">
                <a:solidFill>
                  <a:schemeClr val="bg1"/>
                </a:solidFill>
                <a:latin typeface="Courier"/>
                <a:cs typeface="Courier"/>
              </a:rPr>
              <a:t>as.factor</a:t>
            </a:r>
            <a:r>
              <a:rPr lang="en-US" sz="1000" dirty="0">
                <a:solidFill>
                  <a:schemeClr val="bg1"/>
                </a:solidFill>
                <a:latin typeface="Courier"/>
                <a:cs typeface="Courier"/>
              </a:rPr>
              <a:t>(gas[,1])</a:t>
            </a:r>
          </a:p>
          <a:p>
            <a:endParaRPr lang="en-US" sz="10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000" dirty="0">
                <a:solidFill>
                  <a:srgbClr val="FFFF00"/>
                </a:solidFill>
                <a:latin typeface="Courier"/>
                <a:cs typeface="Courier"/>
              </a:rPr>
              <a:t>#Fit an LDA classification model with the PCA-pretreated data</a:t>
            </a:r>
          </a:p>
          <a:p>
            <a:r>
              <a:rPr lang="en-US" sz="1000" dirty="0" err="1">
                <a:solidFill>
                  <a:schemeClr val="bg1"/>
                </a:solidFill>
                <a:latin typeface="Courier"/>
                <a:cs typeface="Courier"/>
              </a:rPr>
              <a:t>lda.model</a:t>
            </a:r>
            <a:r>
              <a:rPr lang="en-US" sz="1000" dirty="0">
                <a:solidFill>
                  <a:schemeClr val="bg1"/>
                </a:solidFill>
                <a:latin typeface="Courier"/>
                <a:cs typeface="Courier"/>
              </a:rPr>
              <a:t>&lt;-</a:t>
            </a:r>
            <a:r>
              <a:rPr lang="en-US" sz="1000" dirty="0" err="1">
                <a:solidFill>
                  <a:schemeClr val="bg1"/>
                </a:solidFill>
                <a:latin typeface="Courier"/>
                <a:cs typeface="Courier"/>
              </a:rPr>
              <a:t>lda</a:t>
            </a:r>
            <a:r>
              <a:rPr lang="en-US" sz="1000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en-US" sz="1000" dirty="0" err="1">
                <a:solidFill>
                  <a:schemeClr val="bg1"/>
                </a:solidFill>
                <a:latin typeface="Courier"/>
                <a:cs typeface="Courier"/>
              </a:rPr>
              <a:t>X,lbl</a:t>
            </a:r>
            <a:r>
              <a:rPr lang="en-US" sz="10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endParaRPr lang="en-US" sz="10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000" dirty="0">
                <a:solidFill>
                  <a:srgbClr val="FFFF00"/>
                </a:solidFill>
                <a:latin typeface="Courier"/>
                <a:cs typeface="Courier"/>
              </a:rPr>
              <a:t>#"Look at" some of the clustering uncovered (if any) by computing the LDA "scores":</a:t>
            </a:r>
          </a:p>
          <a:p>
            <a:r>
              <a:rPr lang="en-US" sz="1000" dirty="0">
                <a:solidFill>
                  <a:schemeClr val="bg1"/>
                </a:solidFill>
                <a:latin typeface="Courier"/>
                <a:cs typeface="Courier"/>
              </a:rPr>
              <a:t>Acv&lt;-</a:t>
            </a:r>
            <a:r>
              <a:rPr lang="en-US" sz="1000" dirty="0" err="1">
                <a:solidFill>
                  <a:schemeClr val="bg1"/>
                </a:solidFill>
                <a:latin typeface="Courier"/>
                <a:cs typeface="Courier"/>
              </a:rPr>
              <a:t>lda.model$scaling</a:t>
            </a:r>
            <a:endParaRPr lang="en-US" sz="10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000" dirty="0" err="1">
                <a:solidFill>
                  <a:schemeClr val="bg1"/>
                </a:solidFill>
                <a:latin typeface="Courier"/>
                <a:cs typeface="Courier"/>
              </a:rPr>
              <a:t>Zcv</a:t>
            </a:r>
            <a:r>
              <a:rPr lang="en-US" sz="1000" dirty="0">
                <a:solidFill>
                  <a:schemeClr val="bg1"/>
                </a:solidFill>
                <a:latin typeface="Courier"/>
                <a:cs typeface="Courier"/>
              </a:rPr>
              <a:t>&lt;-X %*% Acv</a:t>
            </a:r>
          </a:p>
          <a:p>
            <a:endParaRPr lang="en-US" sz="10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000" dirty="0">
                <a:solidFill>
                  <a:srgbClr val="FFFF00"/>
                </a:solidFill>
                <a:latin typeface="Courier"/>
                <a:cs typeface="Courier"/>
              </a:rPr>
              <a:t>#Look at three LDA score sets at a time and </a:t>
            </a:r>
            <a:r>
              <a:rPr lang="en-US" sz="1000" dirty="0" err="1">
                <a:solidFill>
                  <a:srgbClr val="FFFF00"/>
                </a:solidFill>
                <a:latin typeface="Courier"/>
                <a:cs typeface="Courier"/>
              </a:rPr>
              <a:t>examin</a:t>
            </a:r>
            <a:r>
              <a:rPr lang="en-US" sz="1000" dirty="0">
                <a:solidFill>
                  <a:srgbClr val="FFFF00"/>
                </a:solidFill>
                <a:latin typeface="Courier"/>
                <a:cs typeface="Courier"/>
              </a:rPr>
              <a:t> if you see any evidence of clustering:</a:t>
            </a:r>
          </a:p>
          <a:p>
            <a:r>
              <a:rPr lang="en-US" sz="1000" dirty="0">
                <a:solidFill>
                  <a:schemeClr val="bg1"/>
                </a:solidFill>
                <a:latin typeface="Courier"/>
                <a:cs typeface="Courier"/>
              </a:rPr>
              <a:t>plot3d(</a:t>
            </a:r>
            <a:r>
              <a:rPr lang="en-US" sz="1000" dirty="0" err="1">
                <a:solidFill>
                  <a:schemeClr val="bg1"/>
                </a:solidFill>
                <a:latin typeface="Courier"/>
                <a:cs typeface="Courier"/>
              </a:rPr>
              <a:t>Zcv</a:t>
            </a:r>
            <a:r>
              <a:rPr lang="en-US" sz="1000" dirty="0">
                <a:solidFill>
                  <a:schemeClr val="bg1"/>
                </a:solidFill>
                <a:latin typeface="Courier"/>
                <a:cs typeface="Courier"/>
              </a:rPr>
              <a:t>[,1],</a:t>
            </a:r>
            <a:r>
              <a:rPr lang="en-US" sz="1000" dirty="0" err="1">
                <a:solidFill>
                  <a:schemeClr val="bg1"/>
                </a:solidFill>
                <a:latin typeface="Courier"/>
                <a:cs typeface="Courier"/>
              </a:rPr>
              <a:t>Zcv</a:t>
            </a:r>
            <a:r>
              <a:rPr lang="en-US" sz="1000" dirty="0">
                <a:solidFill>
                  <a:schemeClr val="bg1"/>
                </a:solidFill>
                <a:latin typeface="Courier"/>
                <a:cs typeface="Courier"/>
              </a:rPr>
              <a:t>[,2],</a:t>
            </a:r>
            <a:r>
              <a:rPr lang="en-US" sz="1000" dirty="0" err="1">
                <a:solidFill>
                  <a:schemeClr val="bg1"/>
                </a:solidFill>
                <a:latin typeface="Courier"/>
                <a:cs typeface="Courier"/>
              </a:rPr>
              <a:t>Zcv</a:t>
            </a:r>
            <a:r>
              <a:rPr lang="en-US" sz="1000" dirty="0">
                <a:solidFill>
                  <a:schemeClr val="bg1"/>
                </a:solidFill>
                <a:latin typeface="Courier"/>
                <a:cs typeface="Courier"/>
              </a:rPr>
              <a:t>[,3],type=</a:t>
            </a:r>
            <a:r>
              <a:rPr lang="en-US" sz="1000" dirty="0">
                <a:solidFill>
                  <a:srgbClr val="00B050"/>
                </a:solidFill>
                <a:latin typeface="Courier"/>
                <a:cs typeface="Courier"/>
              </a:rPr>
              <a:t>"</a:t>
            </a:r>
            <a:r>
              <a:rPr lang="en-US" sz="1000" dirty="0" err="1">
                <a:solidFill>
                  <a:srgbClr val="00B050"/>
                </a:solidFill>
                <a:latin typeface="Courier"/>
                <a:cs typeface="Courier"/>
              </a:rPr>
              <a:t>s"</a:t>
            </a:r>
            <a:r>
              <a:rPr lang="en-US" sz="1000" dirty="0" err="1">
                <a:solidFill>
                  <a:schemeClr val="bg1"/>
                </a:solidFill>
                <a:latin typeface="Courier"/>
                <a:cs typeface="Courier"/>
              </a:rPr>
              <a:t>,radius</a:t>
            </a:r>
            <a:r>
              <a:rPr lang="en-US" sz="1000" dirty="0">
                <a:solidFill>
                  <a:schemeClr val="bg1"/>
                </a:solidFill>
                <a:latin typeface="Courier"/>
                <a:cs typeface="Courier"/>
              </a:rPr>
              <a:t>=1,col=</a:t>
            </a:r>
            <a:r>
              <a:rPr lang="en-US" sz="1000" dirty="0" err="1">
                <a:solidFill>
                  <a:schemeClr val="bg1"/>
                </a:solidFill>
                <a:latin typeface="Courier"/>
                <a:cs typeface="Courier"/>
              </a:rPr>
              <a:t>as.numeric</a:t>
            </a:r>
            <a:r>
              <a:rPr lang="en-US" sz="1000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en-US" sz="1000" dirty="0" err="1">
                <a:solidFill>
                  <a:schemeClr val="bg1"/>
                </a:solidFill>
                <a:latin typeface="Courier"/>
                <a:cs typeface="Courier"/>
              </a:rPr>
              <a:t>lbl</a:t>
            </a:r>
            <a:r>
              <a:rPr lang="en-US" sz="1000" dirty="0">
                <a:solidFill>
                  <a:schemeClr val="bg1"/>
                </a:solidFill>
                <a:latin typeface="Courier"/>
                <a:cs typeface="Courier"/>
              </a:rPr>
              <a:t>),</a:t>
            </a:r>
          </a:p>
          <a:p>
            <a:r>
              <a:rPr lang="en-US" sz="1000" dirty="0">
                <a:solidFill>
                  <a:schemeClr val="bg1"/>
                </a:solidFill>
                <a:latin typeface="Courier"/>
                <a:cs typeface="Courier"/>
              </a:rPr>
              <a:t>                               aspect=</a:t>
            </a:r>
            <a:r>
              <a:rPr lang="en-US" sz="1000" dirty="0">
                <a:solidFill>
                  <a:srgbClr val="00B050"/>
                </a:solidFill>
                <a:latin typeface="Courier"/>
                <a:cs typeface="Courier"/>
              </a:rPr>
              <a:t>"iso"</a:t>
            </a:r>
            <a:r>
              <a:rPr lang="en-US" sz="1000" dirty="0">
                <a:solidFill>
                  <a:schemeClr val="bg1"/>
                </a:solidFill>
                <a:latin typeface="Courier"/>
                <a:cs typeface="Courier"/>
              </a:rPr>
              <a:t>,</a:t>
            </a:r>
            <a:r>
              <a:rPr lang="en-US" sz="1000" dirty="0" err="1">
                <a:solidFill>
                  <a:schemeClr val="bg1"/>
                </a:solidFill>
                <a:latin typeface="Courier"/>
                <a:cs typeface="Courier"/>
              </a:rPr>
              <a:t>xlab</a:t>
            </a:r>
            <a:r>
              <a:rPr lang="en-US" sz="1000" dirty="0">
                <a:solidFill>
                  <a:schemeClr val="bg1"/>
                </a:solidFill>
                <a:latin typeface="Courier"/>
                <a:cs typeface="Courier"/>
              </a:rPr>
              <a:t>=</a:t>
            </a:r>
            <a:r>
              <a:rPr lang="en-US" sz="1000" dirty="0">
                <a:solidFill>
                  <a:srgbClr val="00B050"/>
                </a:solidFill>
                <a:latin typeface="Courier"/>
                <a:cs typeface="Courier"/>
              </a:rPr>
              <a:t>"LD1"</a:t>
            </a:r>
            <a:r>
              <a:rPr lang="en-US" sz="1000" dirty="0">
                <a:solidFill>
                  <a:schemeClr val="bg1"/>
                </a:solidFill>
                <a:latin typeface="Courier"/>
                <a:cs typeface="Courier"/>
              </a:rPr>
              <a:t>,ylab=</a:t>
            </a:r>
            <a:r>
              <a:rPr lang="en-US" sz="1000" dirty="0">
                <a:solidFill>
                  <a:srgbClr val="00B050"/>
                </a:solidFill>
                <a:latin typeface="Courier"/>
                <a:cs typeface="Courier"/>
              </a:rPr>
              <a:t>"LD2"</a:t>
            </a:r>
            <a:r>
              <a:rPr lang="en-US" sz="1000" dirty="0">
                <a:solidFill>
                  <a:schemeClr val="bg1"/>
                </a:solidFill>
                <a:latin typeface="Courier"/>
                <a:cs typeface="Courier"/>
              </a:rPr>
              <a:t>,zlab=</a:t>
            </a:r>
            <a:r>
              <a:rPr lang="en-US" sz="1000" dirty="0">
                <a:solidFill>
                  <a:srgbClr val="00B050"/>
                </a:solidFill>
                <a:latin typeface="Courier"/>
                <a:cs typeface="Courier"/>
              </a:rPr>
              <a:t>"LD3"</a:t>
            </a:r>
            <a:r>
              <a:rPr lang="en-US" sz="10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r>
              <a:rPr lang="en-US" sz="1000" dirty="0">
                <a:solidFill>
                  <a:schemeClr val="bg1"/>
                </a:solidFill>
                <a:latin typeface="Courier"/>
                <a:cs typeface="Courier"/>
              </a:rPr>
              <a:t>text3d(</a:t>
            </a:r>
            <a:r>
              <a:rPr lang="en-US" sz="1000" dirty="0" err="1">
                <a:solidFill>
                  <a:schemeClr val="bg1"/>
                </a:solidFill>
                <a:latin typeface="Courier"/>
                <a:cs typeface="Courier"/>
              </a:rPr>
              <a:t>Zcv</a:t>
            </a:r>
            <a:r>
              <a:rPr lang="en-US" sz="1000" dirty="0">
                <a:solidFill>
                  <a:schemeClr val="bg1"/>
                </a:solidFill>
                <a:latin typeface="Courier"/>
                <a:cs typeface="Courier"/>
              </a:rPr>
              <a:t>[,1],</a:t>
            </a:r>
            <a:r>
              <a:rPr lang="en-US" sz="1000" dirty="0" err="1">
                <a:solidFill>
                  <a:schemeClr val="bg1"/>
                </a:solidFill>
                <a:latin typeface="Courier"/>
                <a:cs typeface="Courier"/>
              </a:rPr>
              <a:t>Zcv</a:t>
            </a:r>
            <a:r>
              <a:rPr lang="en-US" sz="1000" dirty="0">
                <a:solidFill>
                  <a:schemeClr val="bg1"/>
                </a:solidFill>
                <a:latin typeface="Courier"/>
                <a:cs typeface="Courier"/>
              </a:rPr>
              <a:t>[,2],</a:t>
            </a:r>
            <a:r>
              <a:rPr lang="en-US" sz="1000" dirty="0" err="1">
                <a:solidFill>
                  <a:schemeClr val="bg1"/>
                </a:solidFill>
                <a:latin typeface="Courier"/>
                <a:cs typeface="Courier"/>
              </a:rPr>
              <a:t>Zcv</a:t>
            </a:r>
            <a:r>
              <a:rPr lang="en-US" sz="1000" dirty="0">
                <a:solidFill>
                  <a:schemeClr val="bg1"/>
                </a:solidFill>
                <a:latin typeface="Courier"/>
                <a:cs typeface="Courier"/>
              </a:rPr>
              <a:t>[,3],text=</a:t>
            </a:r>
            <a:r>
              <a:rPr lang="en-US" sz="1000" dirty="0" err="1">
                <a:solidFill>
                  <a:schemeClr val="bg1"/>
                </a:solidFill>
                <a:latin typeface="Courier"/>
                <a:cs typeface="Courier"/>
              </a:rPr>
              <a:t>lbl.tool,font</a:t>
            </a:r>
            <a:r>
              <a:rPr lang="en-US" sz="1000" dirty="0">
                <a:solidFill>
                  <a:schemeClr val="bg1"/>
                </a:solidFill>
                <a:latin typeface="Courier"/>
                <a:cs typeface="Courier"/>
              </a:rPr>
              <a:t>=1,adj=1.5) </a:t>
            </a:r>
            <a:r>
              <a:rPr lang="en-US" sz="1000" dirty="0">
                <a:solidFill>
                  <a:srgbClr val="FFFF00"/>
                </a:solidFill>
                <a:latin typeface="Courier"/>
                <a:cs typeface="Courier"/>
              </a:rPr>
              <a:t>#Group </a:t>
            </a:r>
            <a:r>
              <a:rPr lang="en-US" sz="1000" dirty="0" err="1">
                <a:solidFill>
                  <a:srgbClr val="FFFF00"/>
                </a:solidFill>
                <a:latin typeface="Courier"/>
                <a:cs typeface="Courier"/>
              </a:rPr>
              <a:t>lables</a:t>
            </a:r>
            <a:endParaRPr lang="en-US" sz="1000" dirty="0">
              <a:solidFill>
                <a:srgbClr val="FFFF00"/>
              </a:solidFill>
              <a:latin typeface="Courier"/>
              <a:cs typeface="Courier"/>
            </a:endParaRPr>
          </a:p>
          <a:p>
            <a:r>
              <a:rPr lang="en-US" sz="1000" dirty="0">
                <a:solidFill>
                  <a:schemeClr val="bg1"/>
                </a:solidFill>
                <a:latin typeface="Courier"/>
                <a:cs typeface="Courier"/>
              </a:rPr>
              <a:t>text3d(</a:t>
            </a:r>
            <a:r>
              <a:rPr lang="en-US" sz="1000" dirty="0" err="1">
                <a:solidFill>
                  <a:schemeClr val="bg1"/>
                </a:solidFill>
                <a:latin typeface="Courier"/>
                <a:cs typeface="Courier"/>
              </a:rPr>
              <a:t>Zcv</a:t>
            </a:r>
            <a:r>
              <a:rPr lang="en-US" sz="1000" dirty="0">
                <a:solidFill>
                  <a:schemeClr val="bg1"/>
                </a:solidFill>
                <a:latin typeface="Courier"/>
                <a:cs typeface="Courier"/>
              </a:rPr>
              <a:t>[,1],</a:t>
            </a:r>
            <a:r>
              <a:rPr lang="en-US" sz="1000" dirty="0" err="1">
                <a:solidFill>
                  <a:schemeClr val="bg1"/>
                </a:solidFill>
                <a:latin typeface="Courier"/>
                <a:cs typeface="Courier"/>
              </a:rPr>
              <a:t>Zcv</a:t>
            </a:r>
            <a:r>
              <a:rPr lang="en-US" sz="1000" dirty="0">
                <a:solidFill>
                  <a:schemeClr val="bg1"/>
                </a:solidFill>
                <a:latin typeface="Courier"/>
                <a:cs typeface="Courier"/>
              </a:rPr>
              <a:t>[,2],</a:t>
            </a:r>
            <a:r>
              <a:rPr lang="en-US" sz="1000" dirty="0" err="1">
                <a:solidFill>
                  <a:schemeClr val="bg1"/>
                </a:solidFill>
                <a:latin typeface="Courier"/>
                <a:cs typeface="Courier"/>
              </a:rPr>
              <a:t>Zcv</a:t>
            </a:r>
            <a:r>
              <a:rPr lang="en-US" sz="1000" dirty="0">
                <a:solidFill>
                  <a:schemeClr val="bg1"/>
                </a:solidFill>
                <a:latin typeface="Courier"/>
                <a:cs typeface="Courier"/>
              </a:rPr>
              <a:t>[,3],text=1:50,font=1,adj=1.5)     </a:t>
            </a:r>
            <a:r>
              <a:rPr lang="en-US" sz="1000" dirty="0">
                <a:solidFill>
                  <a:srgbClr val="FFFF00"/>
                </a:solidFill>
                <a:latin typeface="Courier"/>
                <a:cs typeface="Courier"/>
              </a:rPr>
              <a:t>#Observation </a:t>
            </a:r>
            <a:r>
              <a:rPr lang="en-US" sz="1000" dirty="0" err="1">
                <a:solidFill>
                  <a:srgbClr val="FFFF00"/>
                </a:solidFill>
                <a:latin typeface="Courier"/>
                <a:cs typeface="Courier"/>
              </a:rPr>
              <a:t>lables</a:t>
            </a:r>
            <a:endParaRPr lang="en-US" sz="1000" dirty="0">
              <a:solidFill>
                <a:srgbClr val="FFFF00"/>
              </a:solidFill>
              <a:latin typeface="Courier"/>
              <a:cs typeface="Courier"/>
            </a:endParaRPr>
          </a:p>
          <a:p>
            <a:endParaRPr lang="en-US" sz="1000" dirty="0">
              <a:solidFill>
                <a:schemeClr val="bg1"/>
              </a:solidFill>
              <a:latin typeface="Courier"/>
              <a:cs typeface="Courier"/>
            </a:endParaRPr>
          </a:p>
          <a:p>
            <a:endParaRPr lang="en-US" sz="10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000" dirty="0">
                <a:solidFill>
                  <a:srgbClr val="FFFF00"/>
                </a:solidFill>
                <a:latin typeface="Courier"/>
                <a:cs typeface="Courier"/>
              </a:rPr>
              <a:t>#-------------------ERROR RATE ESTIMATION-----------------------------------</a:t>
            </a:r>
          </a:p>
          <a:p>
            <a:r>
              <a:rPr lang="en-US" sz="1000" dirty="0">
                <a:solidFill>
                  <a:srgbClr val="FFFF00"/>
                </a:solidFill>
                <a:latin typeface="Courier"/>
                <a:cs typeface="Courier"/>
              </a:rPr>
              <a:t>#OK, now lets use our LDA model to ESTIMATE the error rate that we would get if we had a larger data set:</a:t>
            </a:r>
          </a:p>
          <a:p>
            <a:endParaRPr lang="en-US" sz="10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000" dirty="0">
                <a:solidFill>
                  <a:srgbClr val="FFFF00"/>
                </a:solidFill>
                <a:latin typeface="Courier"/>
                <a:cs typeface="Courier"/>
              </a:rPr>
              <a:t>#The trick is to do the LDA with CV=TRUE (HOO-CV classification):</a:t>
            </a:r>
          </a:p>
          <a:p>
            <a:r>
              <a:rPr lang="en-US" sz="1000" dirty="0" err="1">
                <a:solidFill>
                  <a:schemeClr val="bg1"/>
                </a:solidFill>
                <a:latin typeface="Courier"/>
                <a:cs typeface="Courier"/>
              </a:rPr>
              <a:t>lda.model</a:t>
            </a:r>
            <a:r>
              <a:rPr lang="en-US" sz="1000" dirty="0">
                <a:solidFill>
                  <a:schemeClr val="bg1"/>
                </a:solidFill>
                <a:latin typeface="Courier"/>
                <a:cs typeface="Courier"/>
              </a:rPr>
              <a:t>&lt;-</a:t>
            </a:r>
            <a:r>
              <a:rPr lang="en-US" sz="1000" dirty="0" err="1">
                <a:solidFill>
                  <a:schemeClr val="bg1"/>
                </a:solidFill>
                <a:latin typeface="Courier"/>
                <a:cs typeface="Courier"/>
              </a:rPr>
              <a:t>lda</a:t>
            </a:r>
            <a:r>
              <a:rPr lang="en-US" sz="1000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en-US" sz="1000" dirty="0" err="1">
                <a:solidFill>
                  <a:schemeClr val="bg1"/>
                </a:solidFill>
                <a:latin typeface="Courier"/>
                <a:cs typeface="Courier"/>
              </a:rPr>
              <a:t>X,lbl,CV</a:t>
            </a:r>
            <a:r>
              <a:rPr lang="en-US" sz="1000" dirty="0">
                <a:solidFill>
                  <a:schemeClr val="bg1"/>
                </a:solidFill>
                <a:latin typeface="Courier"/>
                <a:cs typeface="Courier"/>
              </a:rPr>
              <a:t>=TRUE)</a:t>
            </a:r>
          </a:p>
          <a:p>
            <a:endParaRPr lang="en-US" sz="10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000" dirty="0">
                <a:solidFill>
                  <a:srgbClr val="FFFF00"/>
                </a:solidFill>
                <a:latin typeface="Courier"/>
                <a:cs typeface="Courier"/>
              </a:rPr>
              <a:t>#HOO-CV predictions of the I.D.s:</a:t>
            </a:r>
          </a:p>
          <a:p>
            <a:r>
              <a:rPr lang="en-US" sz="1000" dirty="0" err="1">
                <a:solidFill>
                  <a:schemeClr val="bg1"/>
                </a:solidFill>
                <a:latin typeface="Courier"/>
                <a:cs typeface="Courier"/>
              </a:rPr>
              <a:t>cv.lbls</a:t>
            </a:r>
            <a:r>
              <a:rPr lang="en-US" sz="1000" dirty="0">
                <a:solidFill>
                  <a:schemeClr val="bg1"/>
                </a:solidFill>
                <a:latin typeface="Courier"/>
                <a:cs typeface="Courier"/>
              </a:rPr>
              <a:t>&lt;-</a:t>
            </a:r>
            <a:r>
              <a:rPr lang="en-US" sz="1000" dirty="0" err="1">
                <a:solidFill>
                  <a:schemeClr val="bg1"/>
                </a:solidFill>
                <a:latin typeface="Courier"/>
                <a:cs typeface="Courier"/>
              </a:rPr>
              <a:t>lda.model$class</a:t>
            </a:r>
            <a:endParaRPr lang="en-US" sz="1000" dirty="0">
              <a:solidFill>
                <a:schemeClr val="bg1"/>
              </a:solidFill>
              <a:latin typeface="Courier"/>
              <a:cs typeface="Courier"/>
            </a:endParaRPr>
          </a:p>
          <a:p>
            <a:endParaRPr lang="en-US" sz="10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000" dirty="0">
                <a:solidFill>
                  <a:srgbClr val="FFFF00"/>
                </a:solidFill>
                <a:latin typeface="Courier"/>
                <a:cs typeface="Courier"/>
              </a:rPr>
              <a:t>#If we got some wrong, which ones were they? (some quick and dirty R):</a:t>
            </a:r>
          </a:p>
          <a:p>
            <a:r>
              <a:rPr lang="en-US" sz="1000" dirty="0" err="1">
                <a:solidFill>
                  <a:schemeClr val="bg1"/>
                </a:solidFill>
                <a:latin typeface="Courier"/>
                <a:cs typeface="Courier"/>
              </a:rPr>
              <a:t>sameQ</a:t>
            </a:r>
            <a:r>
              <a:rPr lang="en-US" sz="1000" dirty="0">
                <a:solidFill>
                  <a:schemeClr val="bg1"/>
                </a:solidFill>
                <a:latin typeface="Courier"/>
                <a:cs typeface="Courier"/>
              </a:rPr>
              <a:t> &lt;- </a:t>
            </a:r>
            <a:r>
              <a:rPr lang="en-US" sz="1000" dirty="0" err="1">
                <a:solidFill>
                  <a:schemeClr val="bg1"/>
                </a:solidFill>
                <a:latin typeface="Courier"/>
                <a:cs typeface="Courier"/>
              </a:rPr>
              <a:t>cv.lbls</a:t>
            </a:r>
            <a:r>
              <a:rPr lang="en-US" sz="1000" dirty="0">
                <a:solidFill>
                  <a:schemeClr val="bg1"/>
                </a:solidFill>
                <a:latin typeface="Courier"/>
                <a:cs typeface="Courier"/>
              </a:rPr>
              <a:t>==</a:t>
            </a:r>
            <a:r>
              <a:rPr lang="en-US" sz="1000" dirty="0" err="1">
                <a:solidFill>
                  <a:schemeClr val="bg1"/>
                </a:solidFill>
                <a:latin typeface="Courier"/>
                <a:cs typeface="Courier"/>
              </a:rPr>
              <a:t>lbl</a:t>
            </a:r>
            <a:endParaRPr lang="en-US" sz="10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000" dirty="0" err="1">
                <a:solidFill>
                  <a:schemeClr val="bg1"/>
                </a:solidFill>
                <a:latin typeface="Courier"/>
                <a:cs typeface="Courier"/>
              </a:rPr>
              <a:t>data.frame</a:t>
            </a:r>
            <a:r>
              <a:rPr lang="en-US" sz="1000" dirty="0">
                <a:solidFill>
                  <a:schemeClr val="bg1"/>
                </a:solidFill>
                <a:latin typeface="Courier"/>
                <a:cs typeface="Courier"/>
              </a:rPr>
              <a:t>(1:nrow(X), </a:t>
            </a:r>
            <a:r>
              <a:rPr lang="en-US" sz="1000" dirty="0" err="1">
                <a:solidFill>
                  <a:schemeClr val="bg1"/>
                </a:solidFill>
                <a:latin typeface="Courier"/>
                <a:cs typeface="Courier"/>
              </a:rPr>
              <a:t>lbl</a:t>
            </a:r>
            <a:r>
              <a:rPr lang="en-US" sz="1000" dirty="0">
                <a:solidFill>
                  <a:schemeClr val="bg1"/>
                </a:solidFill>
                <a:latin typeface="Courier"/>
                <a:cs typeface="Courier"/>
              </a:rPr>
              <a:t>, </a:t>
            </a:r>
            <a:r>
              <a:rPr lang="en-US" sz="1000" dirty="0" err="1">
                <a:solidFill>
                  <a:schemeClr val="bg1"/>
                </a:solidFill>
                <a:latin typeface="Courier"/>
                <a:cs typeface="Courier"/>
              </a:rPr>
              <a:t>cv.lbls</a:t>
            </a:r>
            <a:r>
              <a:rPr lang="en-US" sz="1000" dirty="0">
                <a:solidFill>
                  <a:schemeClr val="bg1"/>
                </a:solidFill>
                <a:latin typeface="Courier"/>
                <a:cs typeface="Courier"/>
              </a:rPr>
              <a:t>, </a:t>
            </a:r>
            <a:r>
              <a:rPr lang="en-US" sz="1000" dirty="0" err="1">
                <a:solidFill>
                  <a:schemeClr val="bg1"/>
                </a:solidFill>
                <a:latin typeface="Courier"/>
                <a:cs typeface="Courier"/>
              </a:rPr>
              <a:t>sameQ</a:t>
            </a:r>
            <a:r>
              <a:rPr lang="en-US" sz="10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endParaRPr lang="en-US" sz="10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000" dirty="0">
                <a:solidFill>
                  <a:srgbClr val="FFFF00"/>
                </a:solidFill>
                <a:latin typeface="Courier"/>
                <a:cs typeface="Courier"/>
              </a:rPr>
              <a:t>#Compute the error rate estimate (as a percentage):</a:t>
            </a:r>
          </a:p>
          <a:p>
            <a:r>
              <a:rPr lang="en-US" sz="1000" dirty="0">
                <a:solidFill>
                  <a:schemeClr val="bg1"/>
                </a:solidFill>
                <a:latin typeface="Courier"/>
                <a:cs typeface="Courier"/>
              </a:rPr>
              <a:t>(1-sum(</a:t>
            </a:r>
            <a:r>
              <a:rPr lang="en-US" sz="1000" dirty="0" err="1">
                <a:solidFill>
                  <a:schemeClr val="bg1"/>
                </a:solidFill>
                <a:latin typeface="Courier"/>
                <a:cs typeface="Courier"/>
              </a:rPr>
              <a:t>cv.lbls</a:t>
            </a:r>
            <a:r>
              <a:rPr lang="en-US" sz="1000" dirty="0">
                <a:solidFill>
                  <a:schemeClr val="bg1"/>
                </a:solidFill>
                <a:latin typeface="Courier"/>
                <a:cs typeface="Courier"/>
              </a:rPr>
              <a:t>==</a:t>
            </a:r>
            <a:r>
              <a:rPr lang="en-US" sz="1000" dirty="0" err="1">
                <a:solidFill>
                  <a:schemeClr val="bg1"/>
                </a:solidFill>
                <a:latin typeface="Courier"/>
                <a:cs typeface="Courier"/>
              </a:rPr>
              <a:t>lbl</a:t>
            </a:r>
            <a:r>
              <a:rPr lang="en-US" sz="1000" dirty="0">
                <a:solidFill>
                  <a:schemeClr val="bg1"/>
                </a:solidFill>
                <a:latin typeface="Courier"/>
                <a:cs typeface="Courier"/>
              </a:rPr>
              <a:t>)/length(</a:t>
            </a:r>
            <a:r>
              <a:rPr lang="en-US" sz="1000" dirty="0" err="1">
                <a:solidFill>
                  <a:schemeClr val="bg1"/>
                </a:solidFill>
                <a:latin typeface="Courier"/>
                <a:cs typeface="Courier"/>
              </a:rPr>
              <a:t>lbl</a:t>
            </a:r>
            <a:r>
              <a:rPr lang="en-US" sz="1000" dirty="0">
                <a:solidFill>
                  <a:schemeClr val="bg1"/>
                </a:solidFill>
                <a:latin typeface="Courier"/>
                <a:cs typeface="Courier"/>
              </a:rPr>
              <a:t>))*100</a:t>
            </a:r>
          </a:p>
        </p:txBody>
      </p:sp>
    </p:spTree>
    <p:extLst>
      <p:ext uri="{BB962C8B-B14F-4D97-AF65-F5344CB8AC3E}">
        <p14:creationId xmlns:p14="http://schemas.microsoft.com/office/powerpoint/2010/main" val="3542026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062B104-9794-017F-7FC9-4666A5D8B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B04C19A1-DF0C-9A3A-C836-882597C64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" y="66376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 for 3D Plotting in R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91D1FC-11DE-92AD-E286-9D71AB05E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1011605"/>
            <a:ext cx="8915400" cy="8982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u="sng" dirty="0">
                <a:solidFill>
                  <a:srgbClr val="000000"/>
                </a:solidFill>
                <a:latin typeface="Times New Roman" pitchFamily="18" charset="0"/>
              </a:rPr>
              <a:t>Macintosh people </a:t>
            </a:r>
            <a:r>
              <a:rPr lang="en-GB" sz="2800" b="1" u="sng" dirty="0">
                <a:solidFill>
                  <a:srgbClr val="000000"/>
                </a:solidFill>
                <a:latin typeface="Times New Roman" pitchFamily="18" charset="0"/>
              </a:rPr>
              <a:t>only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, download and install </a:t>
            </a:r>
            <a:r>
              <a:rPr lang="en-GB" sz="2800" dirty="0" err="1">
                <a:solidFill>
                  <a:srgbClr val="000000"/>
                </a:solidFill>
                <a:latin typeface="Times New Roman" pitchFamily="18" charset="0"/>
              </a:rPr>
              <a:t>XQuarz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1700" dirty="0">
                <a:solidFill>
                  <a:srgbClr val="000000"/>
                </a:solidFill>
                <a:latin typeface="Times New Roman" pitchFamily="18" charset="0"/>
                <a:hlinkClick r:id="rId3"/>
              </a:rPr>
              <a:t>https://github.com/XQuartz/XQuartz/releases/download/XQuartz-2.8.5/XQuartz-2.8.5.pkg</a:t>
            </a:r>
            <a:endParaRPr lang="en-GB" sz="17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6F386A-E4A3-BAD6-B216-3DE84FC36C14}"/>
              </a:ext>
            </a:extLst>
          </p:cNvPr>
          <p:cNvSpPr/>
          <p:nvPr/>
        </p:nvSpPr>
        <p:spPr>
          <a:xfrm>
            <a:off x="269268" y="2790815"/>
            <a:ext cx="3423054" cy="2800767"/>
          </a:xfrm>
          <a:prstGeom prst="rect">
            <a:avLst/>
          </a:prstGeom>
          <a:solidFill>
            <a:srgbClr val="000C78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  <a:latin typeface="Courier"/>
                <a:cs typeface="Courier"/>
              </a:rPr>
              <a:t>library</a:t>
            </a:r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en-US" sz="1600" dirty="0" err="1">
                <a:solidFill>
                  <a:schemeClr val="bg1"/>
                </a:solidFill>
                <a:latin typeface="Courier"/>
                <a:cs typeface="Courier"/>
              </a:rPr>
              <a:t>frequtils</a:t>
            </a:r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r>
              <a:rPr lang="en-US" sz="1600" dirty="0">
                <a:solidFill>
                  <a:schemeClr val="accent2"/>
                </a:solidFill>
                <a:latin typeface="Courier"/>
                <a:cs typeface="Courier"/>
              </a:rPr>
              <a:t>library</a:t>
            </a:r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en-US" sz="1600" dirty="0" err="1">
                <a:solidFill>
                  <a:schemeClr val="bg1"/>
                </a:solidFill>
                <a:latin typeface="Courier"/>
                <a:cs typeface="Courier"/>
              </a:rPr>
              <a:t>rgl</a:t>
            </a:r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endParaRPr lang="en-US" sz="16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data(gas)</a:t>
            </a:r>
          </a:p>
          <a:p>
            <a:endParaRPr lang="en-US" sz="16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x   &lt;- </a:t>
            </a:r>
            <a:r>
              <a:rPr lang="en-US" sz="1600" dirty="0" err="1">
                <a:solidFill>
                  <a:schemeClr val="bg1"/>
                </a:solidFill>
                <a:latin typeface="Courier"/>
                <a:cs typeface="Courier"/>
              </a:rPr>
              <a:t>gas$Ethylbenzene</a:t>
            </a:r>
            <a:endParaRPr lang="en-US" sz="16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y   &lt;- </a:t>
            </a:r>
            <a:r>
              <a:rPr lang="en-US" sz="1600" dirty="0" err="1">
                <a:solidFill>
                  <a:schemeClr val="bg1"/>
                </a:solidFill>
                <a:latin typeface="Courier"/>
                <a:cs typeface="Courier"/>
              </a:rPr>
              <a:t>gas$o.Xylene</a:t>
            </a:r>
            <a:endParaRPr lang="en-US" sz="16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z   &lt;- </a:t>
            </a:r>
            <a:r>
              <a:rPr lang="en-US" sz="1600" dirty="0" err="1">
                <a:solidFill>
                  <a:schemeClr val="bg1"/>
                </a:solidFill>
                <a:latin typeface="Courier"/>
                <a:cs typeface="Courier"/>
              </a:rPr>
              <a:t>gas$m.Ethyltoluene</a:t>
            </a:r>
            <a:endParaRPr lang="en-US" sz="16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600" dirty="0" err="1">
                <a:solidFill>
                  <a:schemeClr val="bg1"/>
                </a:solidFill>
                <a:latin typeface="Courier"/>
                <a:cs typeface="Courier"/>
              </a:rPr>
              <a:t>lbl</a:t>
            </a:r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 &lt;- </a:t>
            </a:r>
            <a:r>
              <a:rPr lang="en-US" sz="1600" dirty="0" err="1">
                <a:solidFill>
                  <a:schemeClr val="bg1"/>
                </a:solidFill>
                <a:latin typeface="Courier"/>
                <a:cs typeface="Courier"/>
              </a:rPr>
              <a:t>gas$ID</a:t>
            </a:r>
            <a:endParaRPr lang="en-US" sz="1600" dirty="0">
              <a:solidFill>
                <a:schemeClr val="bg1"/>
              </a:solidFill>
              <a:latin typeface="Courier"/>
              <a:cs typeface="Courier"/>
            </a:endParaRPr>
          </a:p>
          <a:p>
            <a:endParaRPr lang="en-US" sz="16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plot3d(</a:t>
            </a:r>
            <a:r>
              <a:rPr lang="en-US" sz="1600" dirty="0" err="1">
                <a:solidFill>
                  <a:schemeClr val="bg1"/>
                </a:solidFill>
                <a:latin typeface="Courier"/>
                <a:cs typeface="Courier"/>
              </a:rPr>
              <a:t>x,y,z</a:t>
            </a:r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, col=</a:t>
            </a:r>
            <a:r>
              <a:rPr lang="en-US" sz="1600" dirty="0" err="1">
                <a:solidFill>
                  <a:schemeClr val="bg1"/>
                </a:solidFill>
                <a:latin typeface="Courier"/>
                <a:cs typeface="Courier"/>
              </a:rPr>
              <a:t>lbl</a:t>
            </a:r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8EF1BA-E7F9-BF09-C84D-B3BECB668A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4943" y="2060296"/>
            <a:ext cx="4713155" cy="429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01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228600" y="990600"/>
            <a:ext cx="8686800" cy="18584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b="1" dirty="0">
                <a:solidFill>
                  <a:srgbClr val="000000"/>
                </a:solidFill>
                <a:latin typeface="Times New Roman" pitchFamily="18" charset="0"/>
              </a:rPr>
              <a:t>Mean Centering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: Subtract the mean of each column in </a:t>
            </a:r>
            <a:r>
              <a:rPr lang="en-GB" sz="3200" b="1" dirty="0">
                <a:solidFill>
                  <a:srgbClr val="000000"/>
                </a:solidFill>
                <a:latin typeface="Times New Roman" pitchFamily="18" charset="0"/>
              </a:rPr>
              <a:t>X</a:t>
            </a: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Puts the origin at the data’s “</a:t>
            </a:r>
            <a:r>
              <a:rPr lang="en-GB" sz="2800" dirty="0" err="1">
                <a:solidFill>
                  <a:srgbClr val="000000"/>
                </a:solidFill>
                <a:latin typeface="Times New Roman" pitchFamily="18" charset="0"/>
              </a:rPr>
              <a:t>center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 of mass”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231775" y="152400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Basic Data 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</a:rPr>
              <a:t>Pre-processing</a:t>
            </a:r>
            <a:endParaRPr lang="en-GB" sz="4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2797679"/>
            <a:ext cx="8686800" cy="28189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b="1" dirty="0">
                <a:solidFill>
                  <a:srgbClr val="000000"/>
                </a:solidFill>
                <a:latin typeface="Times New Roman" pitchFamily="18" charset="0"/>
              </a:rPr>
              <a:t>Variance Scaling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: Divide each column by its </a:t>
            </a:r>
            <a:r>
              <a:rPr lang="en-GB" sz="3200" i="1" dirty="0">
                <a:solidFill>
                  <a:srgbClr val="000000"/>
                </a:solidFill>
                <a:latin typeface="Times New Roman" pitchFamily="18" charset="0"/>
              </a:rPr>
              <a:t>standard deviation</a:t>
            </a: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Weights each column (variable) to have the same importance</a:t>
            </a: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All variables will have the same variance = 1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5574687"/>
            <a:ext cx="8686800" cy="127923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b="1" dirty="0" err="1">
                <a:solidFill>
                  <a:srgbClr val="000000"/>
                </a:solidFill>
                <a:latin typeface="Times New Roman" pitchFamily="18" charset="0"/>
              </a:rPr>
              <a:t>Autoscaling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: Mean </a:t>
            </a:r>
            <a:r>
              <a:rPr lang="en-GB" sz="3200" dirty="0" err="1">
                <a:solidFill>
                  <a:srgbClr val="000000"/>
                </a:solidFill>
                <a:latin typeface="Times New Roman" pitchFamily="18" charset="0"/>
              </a:rPr>
              <a:t>center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 and variance scale </a:t>
            </a:r>
            <a:r>
              <a:rPr lang="en-GB" sz="3200" b="1" dirty="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GB" sz="2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228600" y="990600"/>
            <a:ext cx="8686800" cy="563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Some Gasoline Data: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231775" y="152400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Basic Data 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</a:rPr>
              <a:t>Pre-processing</a:t>
            </a:r>
            <a:endParaRPr lang="en-GB" sz="4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828800"/>
            <a:ext cx="4343400" cy="4343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79125" y="6324600"/>
            <a:ext cx="1697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Raw Peak Areas</a:t>
            </a:r>
            <a:endParaRPr lang="en-US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4800600" y="1828800"/>
            <a:ext cx="4267200" cy="4865132"/>
            <a:chOff x="4800600" y="1828800"/>
            <a:chExt cx="4267200" cy="486513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00600" y="1828800"/>
              <a:ext cx="4267200" cy="42672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171293" y="6324600"/>
              <a:ext cx="16011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000000"/>
                  </a:solidFill>
                  <a:latin typeface="Times New Roman" pitchFamily="18" charset="0"/>
                </a:rPr>
                <a:t>Mean Centered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79204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228600" y="990600"/>
            <a:ext cx="8686800" cy="563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Some Gasoline Data: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231775" y="152400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Basic Data 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</a:rPr>
              <a:t>Pre-processing</a:t>
            </a:r>
            <a:endParaRPr lang="en-GB" sz="4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21" name="Group 20"/>
          <p:cNvGrpSpPr/>
          <p:nvPr/>
        </p:nvGrpSpPr>
        <p:grpSpPr>
          <a:xfrm>
            <a:off x="381000" y="3135869"/>
            <a:ext cx="1697475" cy="1436131"/>
            <a:chOff x="381000" y="3135869"/>
            <a:chExt cx="1697475" cy="143613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6294" y="3505200"/>
              <a:ext cx="304801" cy="1524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381000" y="4202668"/>
              <a:ext cx="16974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000000"/>
                  </a:solidFill>
                  <a:latin typeface="Times New Roman" pitchFamily="18" charset="0"/>
                </a:rPr>
                <a:t>Raw Peak Areas</a:t>
              </a:r>
              <a:endParaRPr lang="en-US" b="1" dirty="0"/>
            </a:p>
          </p:txBody>
        </p:sp>
        <p:sp>
          <p:nvSpPr>
            <p:cNvPr id="14" name="Rectangle 13"/>
            <p:cNvSpPr/>
            <p:nvPr/>
          </p:nvSpPr>
          <p:spPr>
            <a:xfrm rot="16200000">
              <a:off x="348878" y="3400044"/>
              <a:ext cx="77457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000" dirty="0">
                  <a:solidFill>
                    <a:srgbClr val="000000"/>
                  </a:solidFill>
                  <a:latin typeface="Calibri"/>
                  <a:cs typeface="Calibri"/>
                </a:rPr>
                <a:t>Var = 0.014</a:t>
              </a:r>
              <a:endParaRPr lang="en-US" sz="1000" b="1" dirty="0">
                <a:latin typeface="Calibri"/>
                <a:cs typeface="Calibri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99104" y="3897868"/>
              <a:ext cx="77457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000" dirty="0">
                  <a:solidFill>
                    <a:srgbClr val="000000"/>
                  </a:solidFill>
                  <a:latin typeface="Calibri"/>
                  <a:cs typeface="Calibri"/>
                </a:rPr>
                <a:t>Var = 0.002</a:t>
              </a:r>
              <a:endParaRPr lang="en-US" sz="1000" b="1" dirty="0">
                <a:latin typeface="Calibri"/>
                <a:cs typeface="Calibri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624263" y="1676400"/>
            <a:ext cx="5519738" cy="4648200"/>
            <a:chOff x="3624263" y="1676400"/>
            <a:chExt cx="5519738" cy="46482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24263" y="1676400"/>
              <a:ext cx="5519738" cy="464820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 rot="16200000">
              <a:off x="3500492" y="3034252"/>
              <a:ext cx="543275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000" dirty="0">
                  <a:solidFill>
                    <a:srgbClr val="000000"/>
                  </a:solidFill>
                  <a:latin typeface="Calibri"/>
                  <a:cs typeface="Calibri"/>
                </a:rPr>
                <a:t>Var = 1</a:t>
              </a:r>
              <a:endParaRPr lang="en-US" sz="1000" b="1" dirty="0">
                <a:latin typeface="Calibri"/>
                <a:cs typeface="Calibri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477000" y="6071286"/>
              <a:ext cx="543275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000" dirty="0">
                  <a:solidFill>
                    <a:srgbClr val="000000"/>
                  </a:solidFill>
                  <a:latin typeface="Calibri"/>
                  <a:cs typeface="Calibri"/>
                </a:rPr>
                <a:t>Var = 1</a:t>
              </a:r>
              <a:endParaRPr lang="en-US" sz="1000" b="1" dirty="0">
                <a:latin typeface="Calibri"/>
                <a:cs typeface="Calibri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981200" y="3212068"/>
            <a:ext cx="1618246" cy="370920"/>
            <a:chOff x="1981200" y="3212068"/>
            <a:chExt cx="1618246" cy="370920"/>
          </a:xfrm>
        </p:grpSpPr>
        <p:sp>
          <p:nvSpPr>
            <p:cNvPr id="8" name="Rectangle 7"/>
            <p:cNvSpPr/>
            <p:nvPr/>
          </p:nvSpPr>
          <p:spPr>
            <a:xfrm>
              <a:off x="1981200" y="3212068"/>
              <a:ext cx="15495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000000"/>
                  </a:solidFill>
                  <a:latin typeface="Times New Roman" pitchFamily="18" charset="0"/>
                </a:rPr>
                <a:t>Variance Scale</a:t>
              </a:r>
              <a:endParaRPr lang="en-US" b="1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1999246" y="3581400"/>
              <a:ext cx="1600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5024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228600" y="762000"/>
            <a:ext cx="8686800" cy="541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Some Gasoline Data: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231775" y="152400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Basic Data 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</a:rPr>
              <a:t>Pre-processing</a:t>
            </a:r>
            <a:endParaRPr lang="en-GB" sz="4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676400"/>
            <a:ext cx="6972300" cy="46482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953000" y="6400800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Autoscaled</a:t>
            </a: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 rot="16200000">
            <a:off x="1985073" y="2958052"/>
            <a:ext cx="5432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000000"/>
                </a:solidFill>
                <a:latin typeface="Calibri"/>
                <a:cs typeface="Calibri"/>
              </a:rPr>
              <a:t>Var = 1</a:t>
            </a:r>
            <a:endParaRPr lang="en-US" sz="1000" b="1" dirty="0">
              <a:latin typeface="Calibri"/>
              <a:cs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23581" y="6061217"/>
            <a:ext cx="5432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000000"/>
                </a:solidFill>
                <a:latin typeface="Calibri"/>
                <a:cs typeface="Calibri"/>
              </a:rPr>
              <a:t>Var = 1</a:t>
            </a:r>
            <a:endParaRPr lang="en-US" sz="1000" b="1" dirty="0">
              <a:latin typeface="Calibri"/>
              <a:cs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7218" y="4992469"/>
            <a:ext cx="2268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>
                <a:solidFill>
                  <a:srgbClr val="000000"/>
                </a:solidFill>
                <a:latin typeface="Times New Roman" pitchFamily="18" charset="0"/>
              </a:rPr>
              <a:t>basic_preprocessing.R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1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31775" y="152400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charset="0"/>
              </a:rPr>
              <a:t>Some Important Terms</a:t>
            </a:r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381000" y="990600"/>
            <a:ext cx="8686800" cy="17809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1200" dirty="0">
              <a:solidFill>
                <a:srgbClr val="000000"/>
              </a:solidFill>
              <a:latin typeface="Times New Roman" charset="0"/>
            </a:endParaRP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600" b="1" dirty="0">
                <a:solidFill>
                  <a:srgbClr val="000000"/>
                </a:solidFill>
                <a:latin typeface="Times New Roman" charset="0"/>
              </a:rPr>
              <a:t>Latent Variable</a:t>
            </a:r>
            <a:r>
              <a:rPr lang="en-GB" sz="2600" dirty="0">
                <a:solidFill>
                  <a:srgbClr val="000000"/>
                </a:solidFill>
                <a:latin typeface="Times New Roman" charset="0"/>
              </a:rPr>
              <a:t>: weighted combination of experimental variables into a new “synthetic” variable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81000" y="2269178"/>
            <a:ext cx="8686800" cy="8778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charset="0"/>
              </a:rPr>
              <a:t>Also called: </a:t>
            </a:r>
            <a:r>
              <a:rPr lang="en-GB" sz="2400" b="1" u="sng" dirty="0">
                <a:solidFill>
                  <a:srgbClr val="000000"/>
                </a:solidFill>
                <a:latin typeface="Times New Roman" charset="0"/>
              </a:rPr>
              <a:t>scores</a:t>
            </a:r>
            <a:r>
              <a:rPr lang="en-GB" sz="2400" dirty="0">
                <a:solidFill>
                  <a:srgbClr val="000000"/>
                </a:solidFill>
                <a:latin typeface="Times New Roman" charset="0"/>
              </a:rPr>
              <a:t>, </a:t>
            </a:r>
            <a:r>
              <a:rPr lang="en-GB" sz="2400" b="1" dirty="0">
                <a:solidFill>
                  <a:srgbClr val="000000"/>
                </a:solidFill>
                <a:latin typeface="Times New Roman" charset="0"/>
              </a:rPr>
              <a:t>components</a:t>
            </a:r>
            <a:r>
              <a:rPr lang="en-GB" sz="2400" dirty="0">
                <a:solidFill>
                  <a:srgbClr val="000000"/>
                </a:solidFill>
                <a:latin typeface="Times New Roman" charset="0"/>
              </a:rPr>
              <a:t> or </a:t>
            </a:r>
            <a:r>
              <a:rPr lang="en-GB" sz="2400" b="1" dirty="0">
                <a:solidFill>
                  <a:srgbClr val="000000"/>
                </a:solidFill>
                <a:latin typeface="Times New Roman" charset="0"/>
              </a:rPr>
              <a:t>factors</a:t>
            </a:r>
            <a:r>
              <a:rPr lang="en-GB" sz="2400" dirty="0">
                <a:solidFill>
                  <a:srgbClr val="000000"/>
                </a:solidFill>
                <a:latin typeface="Times New Roman" charset="0"/>
              </a:rPr>
              <a:t>, </a:t>
            </a:r>
            <a:r>
              <a:rPr lang="en-GB" sz="2400" b="1" dirty="0">
                <a:solidFill>
                  <a:srgbClr val="000000"/>
                </a:solidFill>
                <a:latin typeface="Times New Roman" charset="0"/>
              </a:rPr>
              <a:t>z</a:t>
            </a: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charset="0"/>
              </a:rPr>
              <a:t>The </a:t>
            </a:r>
            <a:r>
              <a:rPr lang="en-GB" sz="2400" b="1" u="sng" dirty="0">
                <a:solidFill>
                  <a:srgbClr val="000000"/>
                </a:solidFill>
                <a:latin typeface="Times New Roman" charset="0"/>
              </a:rPr>
              <a:t>weights</a:t>
            </a:r>
            <a:r>
              <a:rPr lang="en-GB" sz="2400" dirty="0">
                <a:solidFill>
                  <a:srgbClr val="000000"/>
                </a:solidFill>
                <a:latin typeface="Times New Roman" charset="0"/>
              </a:rPr>
              <a:t> are sometimes called </a:t>
            </a:r>
            <a:r>
              <a:rPr lang="en-GB" sz="2400" b="1" u="sng" dirty="0">
                <a:solidFill>
                  <a:srgbClr val="000000"/>
                </a:solidFill>
                <a:latin typeface="Times New Roman" charset="0"/>
              </a:rPr>
              <a:t>loadings</a:t>
            </a:r>
            <a:r>
              <a:rPr lang="en-GB" sz="2400" baseline="30000" dirty="0">
                <a:solidFill>
                  <a:srgbClr val="000000"/>
                </a:solidFill>
                <a:latin typeface="Times New Roman" charset="0"/>
              </a:rPr>
              <a:t>*</a:t>
            </a:r>
            <a:r>
              <a:rPr lang="en-GB" sz="2400" dirty="0">
                <a:solidFill>
                  <a:srgbClr val="000000"/>
                </a:solidFill>
                <a:latin typeface="Times New Roman" charset="0"/>
              </a:rPr>
              <a:t> (</a:t>
            </a:r>
            <a:r>
              <a:rPr lang="en-GB" sz="2400" b="1" dirty="0">
                <a:solidFill>
                  <a:srgbClr val="000000"/>
                </a:solidFill>
                <a:latin typeface="Times New Roman" charset="0"/>
              </a:rPr>
              <a:t>a</a:t>
            </a:r>
            <a:r>
              <a:rPr lang="en-GB" sz="2400" i="1" baseline="-25000" dirty="0">
                <a:solidFill>
                  <a:srgbClr val="000000"/>
                </a:solidFill>
                <a:latin typeface="Times New Roman" charset="0"/>
              </a:rPr>
              <a:t>i</a:t>
            </a:r>
            <a:r>
              <a:rPr lang="en-GB" sz="2400" dirty="0">
                <a:solidFill>
                  <a:srgbClr val="000000"/>
                </a:solidFill>
                <a:latin typeface="Times New Roman" charset="0"/>
              </a:rPr>
              <a:t> or </a:t>
            </a:r>
            <a:r>
              <a:rPr lang="en-GB" sz="2400" b="1" dirty="0">
                <a:solidFill>
                  <a:srgbClr val="000000"/>
                </a:solidFill>
                <a:latin typeface="Times New Roman" charset="0"/>
              </a:rPr>
              <a:t>A</a:t>
            </a:r>
            <a:r>
              <a:rPr lang="en-GB" sz="2400" dirty="0">
                <a:solidFill>
                  <a:srgbClr val="000000"/>
                </a:solidFill>
                <a:latin typeface="Times New Roman" charset="0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751391" y="3270470"/>
            <a:ext cx="820261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600" dirty="0">
                <a:solidFill>
                  <a:srgbClr val="000000"/>
                </a:solidFill>
                <a:latin typeface="Times New Roman" charset="0"/>
              </a:rPr>
              <a:t>Most latent variables we will study are linear combinations between experimental variables and weights: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878C6B-E13E-243F-7029-395C73DC9A08}"/>
              </a:ext>
            </a:extLst>
          </p:cNvPr>
          <p:cNvSpPr/>
          <p:nvPr/>
        </p:nvSpPr>
        <p:spPr>
          <a:xfrm>
            <a:off x="484188" y="5254245"/>
            <a:ext cx="82026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charset="0"/>
              </a:rPr>
              <a:t>Thes are just dot prods. between obs. </a:t>
            </a:r>
            <a:r>
              <a:rPr lang="en-GB" sz="2400" dirty="0" err="1">
                <a:solidFill>
                  <a:srgbClr val="000000"/>
                </a:solidFill>
                <a:latin typeface="Times New Roman" charset="0"/>
              </a:rPr>
              <a:t>vect</a:t>
            </a:r>
            <a:r>
              <a:rPr lang="en-GB" sz="2400" dirty="0">
                <a:solidFill>
                  <a:srgbClr val="000000"/>
                </a:solidFill>
                <a:latin typeface="Times New Roman" charset="0"/>
              </a:rPr>
              <a:t>. and weight </a:t>
            </a:r>
            <a:r>
              <a:rPr lang="en-GB" sz="2400" dirty="0" err="1">
                <a:solidFill>
                  <a:srgbClr val="000000"/>
                </a:solidFill>
                <a:latin typeface="Times New Roman" charset="0"/>
              </a:rPr>
              <a:t>vect</a:t>
            </a:r>
            <a:r>
              <a:rPr lang="en-GB" sz="2400" dirty="0">
                <a:solidFill>
                  <a:srgbClr val="000000"/>
                </a:solidFill>
                <a:latin typeface="Times New Roman" charset="0"/>
              </a:rPr>
              <a:t>. gives to get scores: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3CE645-A698-C441-8ACB-E6AECA009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E827FF-EB2B-2BE9-404C-8BE3EBBE7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803" y="6092937"/>
            <a:ext cx="1359060" cy="3500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95C562-E759-BF93-C650-5B4C375E6B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5095" y="4248312"/>
            <a:ext cx="1813809" cy="8765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E84171-1AE4-F26A-9502-D9AFA68FE4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984" y="6255343"/>
            <a:ext cx="1701801" cy="2908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E67CD68-926E-68D3-7928-43ED1C7C2A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4368" y="6203228"/>
            <a:ext cx="1226514" cy="2397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EFE5A7C-B96D-800F-3739-9B9C6BDB7B37}"/>
              </a:ext>
            </a:extLst>
          </p:cNvPr>
          <p:cNvSpPr txBox="1"/>
          <p:nvPr/>
        </p:nvSpPr>
        <p:spPr>
          <a:xfrm>
            <a:off x="0" y="6613099"/>
            <a:ext cx="7364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*Watch out. “Loadings” may refer to a few different things depending on the method and the author</a:t>
            </a:r>
          </a:p>
        </p:txBody>
      </p:sp>
    </p:spTree>
    <p:extLst>
      <p:ext uri="{BB962C8B-B14F-4D97-AF65-F5344CB8AC3E}">
        <p14:creationId xmlns:p14="http://schemas.microsoft.com/office/powerpoint/2010/main" val="173770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5327</TotalTime>
  <Words>2360</Words>
  <Application>Microsoft Macintosh PowerPoint</Application>
  <PresentationFormat>On-screen Show (4:3)</PresentationFormat>
  <Paragraphs>793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ＭＳ ゴシック</vt:lpstr>
      <vt:lpstr>Aptos</vt:lpstr>
      <vt:lpstr>Aptos Display</vt:lpstr>
      <vt:lpstr>Arial</vt:lpstr>
      <vt:lpstr>Calibri</vt:lpstr>
      <vt:lpstr>Courier</vt:lpstr>
      <vt:lpstr>Courier New</vt:lpstr>
      <vt:lpstr>Times New Roman</vt:lpstr>
      <vt:lpstr>Verdana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Nicholas Petraco</dc:creator>
  <cp:lastModifiedBy>Nicholas Petraco</cp:lastModifiedBy>
  <cp:revision>18</cp:revision>
  <dcterms:created xsi:type="dcterms:W3CDTF">2026-05-09T20:25:37Z</dcterms:created>
  <dcterms:modified xsi:type="dcterms:W3CDTF">2026-05-13T13:13:18Z</dcterms:modified>
</cp:coreProperties>
</file>