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sldIdLst>
    <p:sldId id="258" r:id="rId2"/>
    <p:sldId id="313" r:id="rId3"/>
    <p:sldId id="267" r:id="rId4"/>
    <p:sldId id="271" r:id="rId5"/>
    <p:sldId id="273" r:id="rId6"/>
    <p:sldId id="312" r:id="rId7"/>
    <p:sldId id="256" r:id="rId8"/>
    <p:sldId id="257" r:id="rId9"/>
    <p:sldId id="259" r:id="rId10"/>
    <p:sldId id="260" r:id="rId11"/>
    <p:sldId id="261" r:id="rId12"/>
    <p:sldId id="262" r:id="rId13"/>
    <p:sldId id="272" r:id="rId14"/>
    <p:sldId id="274" r:id="rId15"/>
    <p:sldId id="319" r:id="rId16"/>
    <p:sldId id="317" r:id="rId17"/>
    <p:sldId id="314" r:id="rId18"/>
    <p:sldId id="283" r:id="rId19"/>
    <p:sldId id="370" r:id="rId20"/>
    <p:sldId id="371" r:id="rId21"/>
    <p:sldId id="372" r:id="rId22"/>
    <p:sldId id="373" r:id="rId23"/>
    <p:sldId id="374" r:id="rId24"/>
    <p:sldId id="375" r:id="rId25"/>
    <p:sldId id="377" r:id="rId26"/>
    <p:sldId id="378" r:id="rId27"/>
    <p:sldId id="379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10" r:id="rId46"/>
    <p:sldId id="354" r:id="rId47"/>
    <p:sldId id="397" r:id="rId48"/>
    <p:sldId id="398" r:id="rId49"/>
    <p:sldId id="360" r:id="rId50"/>
    <p:sldId id="362" r:id="rId51"/>
    <p:sldId id="39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/>
    <p:restoredTop sz="94752"/>
  </p:normalViewPr>
  <p:slideViewPr>
    <p:cSldViewPr snapToGrid="0">
      <p:cViewPr varScale="1">
        <p:scale>
          <a:sx n="111" d="100"/>
          <a:sy n="111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40C6-62B1-424F-8DBA-0D0A005B9C2B}" type="datetimeFigureOut">
              <a:rPr lang="en-US" smtClean="0"/>
              <a:t>5/18/26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40B6-9827-0D4C-83D4-9D5C9DFF6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640B6-9827-0D4C-83D4-9D5C9DFF69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problem to be solved and the data available there are different approaches for updating beliefs.</a:t>
            </a:r>
          </a:p>
          <a:p>
            <a:endParaRPr lang="en-US" dirty="0"/>
          </a:p>
          <a:p>
            <a:r>
              <a:rPr lang="en-US" dirty="0"/>
              <a:t>This slide shows the major approaches with some of the top developers associated with them. </a:t>
            </a:r>
          </a:p>
          <a:p>
            <a:endParaRPr lang="en-US" dirty="0"/>
          </a:p>
          <a:p>
            <a:r>
              <a:rPr lang="en-US" dirty="0"/>
              <a:t>There is software out there to work with all of these.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Unfortunately, we’d run out of time if we tried to do justice to all three of these.</a:t>
            </a:r>
          </a:p>
          <a:p>
            <a:endParaRPr lang="en-US" dirty="0"/>
          </a:p>
          <a:p>
            <a:r>
              <a:rPr lang="en-US" dirty="0"/>
              <a:t>In this course we will focus on parametric Bayesian calculations.</a:t>
            </a:r>
          </a:p>
          <a:p>
            <a:endParaRPr lang="en-US" dirty="0"/>
          </a:p>
          <a:p>
            <a:r>
              <a:rPr lang="en-US" dirty="0"/>
              <a:t>They force us to build our data analysis models very systematically and make our assumptions concrete.</a:t>
            </a:r>
          </a:p>
          <a:p>
            <a:r>
              <a:rPr lang="en-US" dirty="0"/>
              <a:t>There are well developed methods to assess and check these types of Bayesian models.</a:t>
            </a:r>
          </a:p>
          <a:p>
            <a:r>
              <a:rPr lang="en-US" dirty="0"/>
              <a:t>They are most often used in scientific data analyses and often provide a complementary approach to classical frequentist methods.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FDBA-7020-E442-843C-9E0CA2BD0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3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17C9F-8266-3D4F-9D29-27A30F1BEBEC}" type="datetimeFigureOut">
              <a:rPr lang="en-US" smtClean="0"/>
              <a:t>5/18/26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F267E-49A7-FE42-86C3-66E1AD96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7.emf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hyperlink" Target="https://nvlpubs.nist.gov/nistpubs/jres/122/jres.122.027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jres/122/jres.122.02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1608.0759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jp.gov/pdffiles1/nij/grants/22809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stor.org/stable/233568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1.png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image" Target="../media/image3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7.emf"/><Relationship Id="rId10" Type="http://schemas.openxmlformats.org/officeDocument/2006/relationships/image" Target="../media/image30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in.ernet.dli.2015.2608" TargetMode="External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bay.net/doc/852771/court-of-appeal-judgement-r-v-t-2010-ewca-crim-2439" TargetMode="External"/><Relationship Id="rId5" Type="http://schemas.openxmlformats.org/officeDocument/2006/relationships/hyperlink" Target="https://www.bailii.org/ew/cases/EWCA/Crim/2010/2439.pdf" TargetMode="External"/><Relationship Id="rId4" Type="http://schemas.openxmlformats.org/officeDocument/2006/relationships/hyperlink" Target="https://sites.stat.washington.edu/raftery/Research/PDF/kass199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F59461-ED06-D062-244F-49E76B6F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FACE968-4E66-BCB4-2E10-66A558C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3C54AD2-3D63-5AE0-5C41-600F04990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34641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Weights of Evidence and Their  Relationship to Statistical Methods</a:t>
            </a:r>
          </a:p>
        </p:txBody>
      </p:sp>
      <p:pic>
        <p:nvPicPr>
          <p:cNvPr id="15" name="Picture 14" descr="boltzman.jpg">
            <a:extLst>
              <a:ext uri="{FF2B5EF4-FFF2-40B4-BE49-F238E27FC236}">
                <a16:creationId xmlns:a16="http://schemas.microsoft.com/office/drawing/2014/main" id="{6DD0DCA7-44B2-B95C-5CE5-84B2C903B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/>
          <a:stretch/>
        </p:blipFill>
        <p:spPr>
          <a:xfrm flipH="1">
            <a:off x="5231854" y="3429001"/>
            <a:ext cx="2210573" cy="3003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79032-C2D7-42D7-1096-3F2FAB0BAC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370"/>
          <a:stretch/>
        </p:blipFill>
        <p:spPr>
          <a:xfrm>
            <a:off x="6847164" y="2170252"/>
            <a:ext cx="2210571" cy="1575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3159B7-AF3E-A46E-B20A-46B43947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274" y="2694600"/>
            <a:ext cx="3175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1AAA2-7EA0-212B-5059-F693F0FE4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363" y="3513647"/>
            <a:ext cx="2870200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79EDB5-557A-4436-215E-F480E255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370"/>
          <a:stretch/>
        </p:blipFill>
        <p:spPr>
          <a:xfrm flipH="1">
            <a:off x="141530" y="2170252"/>
            <a:ext cx="2210571" cy="1575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7C9BCB-9BC2-BF11-F347-086706C36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93" y="2691706"/>
            <a:ext cx="1247421" cy="3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5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F935BC-5A2F-D6AE-0731-5F21D309B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04D867-CC65-F23A-FA03-653392A1D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Hypothesis Models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65455-8CF2-5AC2-1FAB-D0AA9556575A}"/>
              </a:ext>
            </a:extLst>
          </p:cNvPr>
          <p:cNvSpPr txBox="1"/>
          <p:nvPr/>
        </p:nvSpPr>
        <p:spPr>
          <a:xfrm>
            <a:off x="390066" y="1297014"/>
            <a:ext cx="752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dirty="0" err="1">
                <a:latin typeface="Times New Roman"/>
                <a:cs typeface="Times New Roman"/>
              </a:rPr>
              <a:t>|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) and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dirty="0" err="1">
                <a:latin typeface="Times New Roman"/>
                <a:cs typeface="Times New Roman"/>
              </a:rPr>
              <a:t>|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) are clearly important.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2D60C-7E42-AA53-7D68-6E461E3F5875}"/>
              </a:ext>
            </a:extLst>
          </p:cNvPr>
          <p:cNvSpPr txBox="1"/>
          <p:nvPr/>
        </p:nvSpPr>
        <p:spPr>
          <a:xfrm>
            <a:off x="894917" y="2019323"/>
            <a:ext cx="4534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So how do we get them??!!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9612C-AF6B-6EFF-54BF-0C3E6625BC0F}"/>
              </a:ext>
            </a:extLst>
          </p:cNvPr>
          <p:cNvSpPr txBox="1"/>
          <p:nvPr/>
        </p:nvSpPr>
        <p:spPr>
          <a:xfrm>
            <a:off x="390065" y="2881346"/>
            <a:ext cx="794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i="1" u="sng" dirty="0">
                <a:latin typeface="Times New Roman"/>
                <a:cs typeface="Times New Roman"/>
              </a:rPr>
              <a:t>In practice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i="1" baseline="-25000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 and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 are probabilistic </a:t>
            </a:r>
            <a:r>
              <a:rPr lang="en-US" sz="2800" b="1" i="1" u="sng" dirty="0">
                <a:latin typeface="Times New Roman"/>
                <a:cs typeface="Times New Roman"/>
              </a:rPr>
              <a:t>models</a:t>
            </a:r>
            <a:r>
              <a:rPr lang="en-US" sz="2800" dirty="0">
                <a:latin typeface="Times New Roman"/>
                <a:cs typeface="Times New Roman"/>
              </a:rPr>
              <a:t> seeking to explain observed data 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 (the “evidence”)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2247C-30AD-74D9-8B82-C96EA68C5F73}"/>
              </a:ext>
            </a:extLst>
          </p:cNvPr>
          <p:cNvSpPr txBox="1"/>
          <p:nvPr/>
        </p:nvSpPr>
        <p:spPr>
          <a:xfrm>
            <a:off x="810249" y="4308218"/>
            <a:ext cx="75235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Probabilistic models are formulated in terms of probability functions (e.g. </a:t>
            </a:r>
            <a:r>
              <a:rPr lang="en-US" sz="2600" dirty="0" err="1">
                <a:latin typeface="Times New Roman"/>
                <a:cs typeface="Times New Roman"/>
              </a:rPr>
              <a:t>Pr’s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r>
              <a:rPr lang="en-US" sz="2600" dirty="0" err="1">
                <a:latin typeface="Times New Roman"/>
                <a:cs typeface="Times New Roman"/>
              </a:rPr>
              <a:t>pmf’s</a:t>
            </a:r>
            <a:r>
              <a:rPr lang="en-US" sz="2600" dirty="0">
                <a:latin typeface="Times New Roman"/>
                <a:cs typeface="Times New Roman"/>
              </a:rPr>
              <a:t>, pdf’s etc.) which have </a:t>
            </a:r>
            <a:r>
              <a:rPr lang="en-US" sz="2600" b="1" dirty="0">
                <a:latin typeface="Times New Roman"/>
                <a:cs typeface="Times New Roman"/>
              </a:rPr>
              <a:t>parameters</a:t>
            </a:r>
            <a:r>
              <a:rPr lang="en-US" sz="2600" dirty="0">
                <a:latin typeface="Times New Roman"/>
                <a:cs typeface="Times New Roman"/>
              </a:rPr>
              <a:t>, </a:t>
            </a:r>
            <a:r>
              <a:rPr lang="en-US" sz="2600" b="1" i="1" dirty="0">
                <a:latin typeface="Symbol" pitchFamily="2" charset="2"/>
                <a:cs typeface="Times New Roman"/>
              </a:rPr>
              <a:t>q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8C6EC-2652-7E9A-F50C-201BDCCBB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0" y="5999391"/>
            <a:ext cx="7772400" cy="3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DF91E01-F5DE-3082-DF78-EAE1F21A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F7AF37-0A3A-DB7B-37BE-BA63C34E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Hypothesis Models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DCF1F-61A7-B2DB-FBFA-67ACEA84B90C}"/>
              </a:ext>
            </a:extLst>
          </p:cNvPr>
          <p:cNvSpPr txBox="1"/>
          <p:nvPr/>
        </p:nvSpPr>
        <p:spPr>
          <a:xfrm>
            <a:off x="308610" y="1297014"/>
            <a:ext cx="873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Model parameters are also obtained from Bayes’ theorem: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9D840-AC78-7322-E01B-BBAE145FF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00976"/>
            <a:ext cx="7010400" cy="1092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7C04A7-FC2F-8B4C-9BF0-D22FB9B7DD16}"/>
              </a:ext>
            </a:extLst>
          </p:cNvPr>
          <p:cNvCxnSpPr>
            <a:cxnSpLocks/>
          </p:cNvCxnSpPr>
          <p:nvPr/>
        </p:nvCxnSpPr>
        <p:spPr>
          <a:xfrm flipH="1">
            <a:off x="6583664" y="4185547"/>
            <a:ext cx="731535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01279D5D-A7AE-FCBC-40FC-80565FA07915}"/>
              </a:ext>
            </a:extLst>
          </p:cNvPr>
          <p:cNvSpPr/>
          <p:nvPr/>
        </p:nvSpPr>
        <p:spPr>
          <a:xfrm rot="10800000">
            <a:off x="6989324" y="2891085"/>
            <a:ext cx="314445" cy="573740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706245-5A73-BB8E-2454-555F412828FF}"/>
              </a:ext>
            </a:extLst>
          </p:cNvPr>
          <p:cNvCxnSpPr>
            <a:cxnSpLocks/>
          </p:cNvCxnSpPr>
          <p:nvPr/>
        </p:nvCxnSpPr>
        <p:spPr>
          <a:xfrm>
            <a:off x="7307594" y="3180158"/>
            <a:ext cx="0" cy="1016819"/>
          </a:xfrm>
          <a:prstGeom prst="straightConnector1">
            <a:avLst/>
          </a:prstGeom>
          <a:ln w="3175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AC631-A9D1-0414-6087-29CB4E7DD3C0}"/>
              </a:ext>
            </a:extLst>
          </p:cNvPr>
          <p:cNvSpPr/>
          <p:nvPr/>
        </p:nvSpPr>
        <p:spPr>
          <a:xfrm>
            <a:off x="5118063" y="2879324"/>
            <a:ext cx="1717075" cy="585501"/>
          </a:xfrm>
          <a:prstGeom prst="rect">
            <a:avLst/>
          </a:prstGeom>
          <a:noFill/>
          <a:ln w="34925">
            <a:solidFill>
              <a:srgbClr val="FF00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A647F-5634-7299-59D7-BF77505A6CDB}"/>
              </a:ext>
            </a:extLst>
          </p:cNvPr>
          <p:cNvSpPr txBox="1"/>
          <p:nvPr/>
        </p:nvSpPr>
        <p:spPr>
          <a:xfrm>
            <a:off x="7334250" y="302013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our quantity of interest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6F5CB-82A2-31B9-543E-D1F6A5506F23}"/>
              </a:ext>
            </a:extLst>
          </p:cNvPr>
          <p:cNvSpPr txBox="1"/>
          <p:nvPr/>
        </p:nvSpPr>
        <p:spPr>
          <a:xfrm>
            <a:off x="507048" y="3885348"/>
            <a:ext cx="623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that we’ve gotten into some detail, we see what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really is, and it’s a problem…</a:t>
            </a:r>
          </a:p>
        </p:txBody>
      </p:sp>
    </p:spTree>
    <p:extLst>
      <p:ext uri="{BB962C8B-B14F-4D97-AF65-F5344CB8AC3E}">
        <p14:creationId xmlns:p14="http://schemas.microsoft.com/office/powerpoint/2010/main" val="29382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328A197-4CF7-CCAA-01B7-EA1FAECD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95153C-CAD0-314B-0447-46B71BED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Marginal Likelihood and Sums over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B374E-C8EF-5452-FAB9-5EEB5182E8F8}"/>
              </a:ext>
            </a:extLst>
          </p:cNvPr>
          <p:cNvSpPr txBox="1"/>
          <p:nvPr/>
        </p:nvSpPr>
        <p:spPr>
          <a:xfrm>
            <a:off x="188952" y="1266944"/>
            <a:ext cx="83096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The denominator of (any) Bayes’ theorem can be found from the law of total probability:</a:t>
            </a:r>
            <a:endParaRPr lang="en-US" sz="2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42247-F12F-96E5-68FF-548295F7A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52" y="2190644"/>
            <a:ext cx="1925883" cy="954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0ED07-153C-8FF7-4733-F7B1E0B70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1" y="2190644"/>
            <a:ext cx="4452501" cy="954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F7A44F-BB25-6597-16A1-3CF93E623B71}"/>
              </a:ext>
            </a:extLst>
          </p:cNvPr>
          <p:cNvSpPr txBox="1"/>
          <p:nvPr/>
        </p:nvSpPr>
        <p:spPr>
          <a:xfrm>
            <a:off x="5023842" y="2414004"/>
            <a:ext cx="74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with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1DCDD9-F215-8998-0C20-09693D3895A1}"/>
              </a:ext>
            </a:extLst>
          </p:cNvPr>
          <p:cNvSpPr txBox="1"/>
          <p:nvPr/>
        </p:nvSpPr>
        <p:spPr>
          <a:xfrm>
            <a:off x="483522" y="3646603"/>
            <a:ext cx="6469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In our specific case/notation, it’s written: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3723FD-AE7B-D337-859C-B88C01381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870" y="4236103"/>
            <a:ext cx="5377602" cy="715821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5CDE9594-133D-5BC2-2697-A36C0B2300ED}"/>
              </a:ext>
            </a:extLst>
          </p:cNvPr>
          <p:cNvSpPr/>
          <p:nvPr/>
        </p:nvSpPr>
        <p:spPr>
          <a:xfrm rot="16200000">
            <a:off x="3233344" y="1652469"/>
            <a:ext cx="289156" cy="329183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EA75551-B3C4-4E7C-39CC-276A10E408B3}"/>
              </a:ext>
            </a:extLst>
          </p:cNvPr>
          <p:cNvSpPr/>
          <p:nvPr/>
        </p:nvSpPr>
        <p:spPr>
          <a:xfrm rot="16200000">
            <a:off x="4612567" y="3161311"/>
            <a:ext cx="289156" cy="391668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FF8B4-D428-3D48-7ACB-125395A926D0}"/>
              </a:ext>
            </a:extLst>
          </p:cNvPr>
          <p:cNvSpPr txBox="1"/>
          <p:nvPr/>
        </p:nvSpPr>
        <p:spPr>
          <a:xfrm>
            <a:off x="838801" y="6061779"/>
            <a:ext cx="82565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 probability theory, this specific </a:t>
            </a:r>
            <a:r>
              <a:rPr lang="en-US" sz="2000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ustandssumme</a:t>
            </a:r>
            <a:r>
              <a:rPr lang="en-US" sz="2000" dirty="0">
                <a:latin typeface="Times New Roman"/>
                <a:cs typeface="Times New Roman"/>
              </a:rPr>
              <a:t> is called </a:t>
            </a:r>
            <a:r>
              <a:rPr lang="en-US" sz="2000" b="1" dirty="0">
                <a:latin typeface="Times New Roman"/>
                <a:cs typeface="Times New Roman"/>
              </a:rPr>
              <a:t>marginalization</a:t>
            </a:r>
            <a:endParaRPr lang="en-US" sz="20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2D31F7-1ED0-E2A2-E3EF-20182EA091CD}"/>
              </a:ext>
            </a:extLst>
          </p:cNvPr>
          <p:cNvCxnSpPr>
            <a:cxnSpLocks/>
          </p:cNvCxnSpPr>
          <p:nvPr/>
        </p:nvCxnSpPr>
        <p:spPr>
          <a:xfrm flipH="1">
            <a:off x="3366816" y="3454360"/>
            <a:ext cx="4232635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A32B439-33BA-6C29-BC3A-F7E49DAB5BE0}"/>
              </a:ext>
            </a:extLst>
          </p:cNvPr>
          <p:cNvCxnSpPr>
            <a:cxnSpLocks/>
          </p:cNvCxnSpPr>
          <p:nvPr/>
        </p:nvCxnSpPr>
        <p:spPr>
          <a:xfrm flipH="1">
            <a:off x="4756212" y="5260889"/>
            <a:ext cx="2854814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620F90-36B2-2662-090C-B413D0456FCE}"/>
              </a:ext>
            </a:extLst>
          </p:cNvPr>
          <p:cNvCxnSpPr>
            <a:cxnSpLocks/>
          </p:cNvCxnSpPr>
          <p:nvPr/>
        </p:nvCxnSpPr>
        <p:spPr>
          <a:xfrm>
            <a:off x="7599451" y="3448422"/>
            <a:ext cx="0" cy="182880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BFC4BC8-4BCB-FF58-B224-844AD9BBC6BE}"/>
              </a:ext>
            </a:extLst>
          </p:cNvPr>
          <p:cNvSpPr txBox="1"/>
          <p:nvPr/>
        </p:nvSpPr>
        <p:spPr>
          <a:xfrm>
            <a:off x="691872" y="5310106"/>
            <a:ext cx="80373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US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 of values </a:t>
            </a:r>
            <a:r>
              <a:rPr lang="en-US" sz="22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defined partition − </a:t>
            </a:r>
            <a:r>
              <a:rPr lang="en-US" sz="22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</a:t>
            </a:r>
            <a:r>
              <a:rPr lang="en-US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ustandssumme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B7F05E-8A77-9AEA-A19C-5E3331CF86DB}"/>
              </a:ext>
            </a:extLst>
          </p:cNvPr>
          <p:cNvSpPr txBox="1"/>
          <p:nvPr/>
        </p:nvSpPr>
        <p:spPr>
          <a:xfrm>
            <a:off x="838802" y="5702333"/>
            <a:ext cx="82565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Colloquially called a “</a:t>
            </a:r>
            <a:r>
              <a:rPr lang="en-US" sz="2000" b="1" i="1" u="sng" dirty="0">
                <a:latin typeface="Times New Roman"/>
                <a:cs typeface="Times New Roman"/>
              </a:rPr>
              <a:t>sum over states</a:t>
            </a:r>
            <a:r>
              <a:rPr lang="en-US" sz="2000" dirty="0">
                <a:latin typeface="Times New Roman"/>
                <a:cs typeface="Times New Roman"/>
              </a:rPr>
              <a:t>”</a:t>
            </a:r>
            <a:endParaRPr lang="en-US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695DC1-AAD3-16E6-2C06-B27D0F929461}"/>
              </a:ext>
            </a:extLst>
          </p:cNvPr>
          <p:cNvSpPr txBox="1"/>
          <p:nvPr/>
        </p:nvSpPr>
        <p:spPr>
          <a:xfrm>
            <a:off x="1185988" y="6461844"/>
            <a:ext cx="6827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D</a:t>
            </a:r>
            <a:r>
              <a:rPr lang="en-US" dirty="0" err="1">
                <a:latin typeface="Times New Roman"/>
                <a:cs typeface="Times New Roman"/>
              </a:rPr>
              <a:t>|</a:t>
            </a:r>
            <a:r>
              <a:rPr lang="en-US" i="1" dirty="0" err="1">
                <a:latin typeface="Times New Roman"/>
                <a:cs typeface="Times New Roman"/>
              </a:rPr>
              <a:t>H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) is called (among other thing) a </a:t>
            </a:r>
            <a:r>
              <a:rPr lang="en-US" b="1" dirty="0">
                <a:latin typeface="Times New Roman"/>
                <a:cs typeface="Times New Roman"/>
              </a:rPr>
              <a:t>marginal likelihood</a:t>
            </a:r>
            <a:endParaRPr lang="en-US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465968-C85B-A90F-1884-A3AC45DD9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343" y="2979714"/>
            <a:ext cx="2161762" cy="2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9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5A1650-DE64-2EC1-BB33-7EF4CE8AE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Marginal Likelihood and Sums over States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23C9C-ED9A-816B-0900-BD90A8BE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6" y="1269618"/>
            <a:ext cx="5377602" cy="715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1E6609-FEFD-FF37-D6D0-A8AB714201F6}"/>
              </a:ext>
            </a:extLst>
          </p:cNvPr>
          <p:cNvSpPr txBox="1"/>
          <p:nvPr/>
        </p:nvSpPr>
        <p:spPr>
          <a:xfrm>
            <a:off x="103718" y="2123262"/>
            <a:ext cx="830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Summary so far: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8826E-FBF0-33DC-2ECD-9B3D103B28C8}"/>
              </a:ext>
            </a:extLst>
          </p:cNvPr>
          <p:cNvSpPr/>
          <p:nvPr/>
        </p:nvSpPr>
        <p:spPr>
          <a:xfrm>
            <a:off x="444712" y="5064761"/>
            <a:ext cx="8309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Each term in the weight of evidence is a marginal likelihood (and thus a sum over states): </a:t>
            </a:r>
            <a:endParaRPr lang="en-US" sz="2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65CDD-B3AA-962D-D956-F1456ADBC953}"/>
              </a:ext>
            </a:extLst>
          </p:cNvPr>
          <p:cNvSpPr/>
          <p:nvPr/>
        </p:nvSpPr>
        <p:spPr>
          <a:xfrm>
            <a:off x="444712" y="2651005"/>
            <a:ext cx="8309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Marginal likelihood: likelihood of observing the data given the hypothesis (model, theory) is true</a:t>
            </a:r>
            <a:endParaRPr lang="en-US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DADB8-FF4D-014E-4BC0-439C8EBE4831}"/>
              </a:ext>
            </a:extLst>
          </p:cNvPr>
          <p:cNvSpPr txBox="1"/>
          <p:nvPr/>
        </p:nvSpPr>
        <p:spPr>
          <a:xfrm>
            <a:off x="444712" y="3462045"/>
            <a:ext cx="51672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expected likelihood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(Bayes) evidence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zustandssumme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sum over states), </a:t>
            </a:r>
            <a:r>
              <a:rPr lang="en-US" sz="2000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i="1" baseline="-25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a Bayes’ theorem normalization constant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B1CE13-F2D8-830D-FC26-F2BC722A3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44" y="5855739"/>
            <a:ext cx="5365368" cy="809512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975F17E5-7B62-73F0-504E-B3F9BFEDA8A3}"/>
              </a:ext>
            </a:extLst>
          </p:cNvPr>
          <p:cNvSpPr/>
          <p:nvPr/>
        </p:nvSpPr>
        <p:spPr>
          <a:xfrm>
            <a:off x="5358451" y="3594506"/>
            <a:ext cx="532435" cy="11909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FBCCF9-A084-7D11-4193-AE92B7060E10}"/>
              </a:ext>
            </a:extLst>
          </p:cNvPr>
          <p:cNvSpPr txBox="1"/>
          <p:nvPr/>
        </p:nvSpPr>
        <p:spPr>
          <a:xfrm>
            <a:off x="5879311" y="3866829"/>
            <a:ext cx="230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Some other names for a marginal likelihood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1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E89F-700D-C067-7978-81862908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E9C9659-DB8A-074B-AC10-1E5E154B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09B7AE-3273-3BD5-422B-0FC7CF19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Bayes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29E4B-6045-58E0-9F44-68F7432F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6" y="1188593"/>
            <a:ext cx="5377602" cy="715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F526B-A816-6AC9-BC40-B5D910C23824}"/>
              </a:ext>
            </a:extLst>
          </p:cNvPr>
          <p:cNvSpPr txBox="1"/>
          <p:nvPr/>
        </p:nvSpPr>
        <p:spPr>
          <a:xfrm>
            <a:off x="103718" y="1949637"/>
            <a:ext cx="830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More trivia: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2A5A92-1B2D-127D-630D-2E588EF79089}"/>
              </a:ext>
            </a:extLst>
          </p:cNvPr>
          <p:cNvSpPr/>
          <p:nvPr/>
        </p:nvSpPr>
        <p:spPr>
          <a:xfrm>
            <a:off x="444712" y="2396355"/>
            <a:ext cx="8309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These integrals (or sums) are often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intractable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(impossible or nearly impossible to evaluate)</a:t>
            </a:r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2DE8D-97D1-D06A-F9BD-2B1B7B15A4E4}"/>
              </a:ext>
            </a:extLst>
          </p:cNvPr>
          <p:cNvSpPr/>
          <p:nvPr/>
        </p:nvSpPr>
        <p:spPr>
          <a:xfrm>
            <a:off x="834389" y="3137787"/>
            <a:ext cx="8309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Intractability comes from the high dimensionality of the integral or a gigantic number of terms in the sums (combinatorial explosion)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74FDED-6BB2-8975-8EE1-CC5CCEEF6EFD}"/>
              </a:ext>
            </a:extLst>
          </p:cNvPr>
          <p:cNvSpPr/>
          <p:nvPr/>
        </p:nvSpPr>
        <p:spPr>
          <a:xfrm>
            <a:off x="444712" y="3887288"/>
            <a:ext cx="7806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b="1" i="1" u="sng" dirty="0">
                <a:solidFill>
                  <a:srgbClr val="000000"/>
                </a:solidFill>
                <a:latin typeface="Times New Roman" pitchFamily="18" charset="0"/>
              </a:rPr>
              <a:t>If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we can evaluate these integrals, the weight of evidence is called a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Bayes factor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(BF)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BB8CE-4797-CC81-5DB0-958D336CAACE}"/>
              </a:ext>
            </a:extLst>
          </p:cNvPr>
          <p:cNvSpPr txBox="1"/>
          <p:nvPr/>
        </p:nvSpPr>
        <p:spPr>
          <a:xfrm>
            <a:off x="834389" y="4708941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No uncertainty other than that from estimating the integral by numerical/monte 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carlo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methods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A2932-0BF2-FC8F-56B4-C6E65261EC59}"/>
              </a:ext>
            </a:extLst>
          </p:cNvPr>
          <p:cNvSpPr txBox="1"/>
          <p:nvPr/>
        </p:nvSpPr>
        <p:spPr>
          <a:xfrm>
            <a:off x="834389" y="5438744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BFs can be </a:t>
            </a:r>
            <a:r>
              <a:rPr lang="en-GB" sz="2000" b="1" i="1" u="sng" dirty="0">
                <a:solidFill>
                  <a:srgbClr val="000000"/>
                </a:solidFill>
                <a:latin typeface="Times New Roman" pitchFamily="18" charset="0"/>
              </a:rPr>
              <a:t>very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model dependent however, especially due to the prior terms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Symbol" pitchFamily="2" charset="2"/>
              </a:rPr>
              <a:t>q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000" dirty="0" err="1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000" i="1" baseline="-250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FFE7B-2B35-3EF6-107F-E4EA29FD3018}"/>
              </a:ext>
            </a:extLst>
          </p:cNvPr>
          <p:cNvSpPr txBox="1"/>
          <p:nvPr/>
        </p:nvSpPr>
        <p:spPr>
          <a:xfrm>
            <a:off x="834389" y="6190641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Computing marginal likelihood and BFs routinely is still an active area of research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4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3056-E219-EA42-D875-8D82BB6AA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6BBBABB-D963-8A23-735D-E4FE8709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B8BFC6-047F-395F-77D6-B4877143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9274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000000"/>
                </a:solidFill>
                <a:latin typeface="Times New Roman" pitchFamily="18" charset="0"/>
              </a:rPr>
              <a:t>Likelihood Ratios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0ED02-D55B-DEE9-852E-918E331A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16" y="1200168"/>
            <a:ext cx="5377602" cy="715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01B431-15F1-982C-6F5E-199E45ACA17C}"/>
              </a:ext>
            </a:extLst>
          </p:cNvPr>
          <p:cNvSpPr txBox="1"/>
          <p:nvPr/>
        </p:nvSpPr>
        <p:spPr>
          <a:xfrm>
            <a:off x="103718" y="1787587"/>
            <a:ext cx="830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More trivia: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1102E-4050-2811-113D-736B59F5A09B}"/>
              </a:ext>
            </a:extLst>
          </p:cNvPr>
          <p:cNvSpPr/>
          <p:nvPr/>
        </p:nvSpPr>
        <p:spPr>
          <a:xfrm>
            <a:off x="444712" y="2256093"/>
            <a:ext cx="78069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Usually, the integrals are replaced with formulas/parameter point estimates, in which case the weight of evidence is called a </a:t>
            </a:r>
            <a:r>
              <a:rPr lang="en-GB" sz="2200" b="1" dirty="0">
                <a:solidFill>
                  <a:srgbClr val="000000"/>
                </a:solidFill>
                <a:latin typeface="Times New Roman" pitchFamily="18" charset="0"/>
              </a:rPr>
              <a:t>likelihood ratio</a:t>
            </a:r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49127-22C5-1954-E060-428A6218DFEE}"/>
              </a:ext>
            </a:extLst>
          </p:cNvPr>
          <p:cNvSpPr txBox="1"/>
          <p:nvPr/>
        </p:nvSpPr>
        <p:spPr>
          <a:xfrm>
            <a:off x="1475771" y="4654706"/>
            <a:ext cx="7278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LRs are subject to sampling uncertainty when parameters are estimated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1CA3-AB6E-AEA2-3CC1-10D4A12A3B44}"/>
              </a:ext>
            </a:extLst>
          </p:cNvPr>
          <p:cNvSpPr txBox="1"/>
          <p:nvPr/>
        </p:nvSpPr>
        <p:spPr>
          <a:xfrm>
            <a:off x="1475771" y="5339541"/>
            <a:ext cx="72785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LRs are subject to modelling uncertainty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686D0-EC6D-A822-9C94-1F516CAC3AD3}"/>
              </a:ext>
            </a:extLst>
          </p:cNvPr>
          <p:cNvSpPr txBox="1"/>
          <p:nvPr/>
        </p:nvSpPr>
        <p:spPr>
          <a:xfrm>
            <a:off x="1475771" y="5820203"/>
            <a:ext cx="7278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LRs are by far the most common weight of evidence computed but issues of appropriateness, modelling, meaning and uncertainty are </a:t>
            </a:r>
            <a:r>
              <a:rPr lang="en-GB" sz="2000" b="1" i="1" u="sng" dirty="0">
                <a:solidFill>
                  <a:srgbClr val="000000"/>
                </a:solidFill>
                <a:latin typeface="Times New Roman" pitchFamily="18" charset="0"/>
              </a:rPr>
              <a:t>hotly </a:t>
            </a:r>
            <a:r>
              <a:rPr lang="en-GB" sz="2000" b="1" i="1" u="sng" dirty="0" err="1">
                <a:solidFill>
                  <a:srgbClr val="000000"/>
                </a:solidFill>
                <a:latin typeface="Times New Roman" pitchFamily="18" charset="0"/>
              </a:rPr>
              <a:t>debated</a:t>
            </a:r>
            <a:r>
              <a:rPr lang="en-GB" sz="2000" baseline="30000" dirty="0" err="1">
                <a:solidFill>
                  <a:srgbClr val="000000"/>
                </a:solidFill>
                <a:latin typeface="Times New Roman" pitchFamily="18" charset="0"/>
                <a:hlinkClick r:id="rId4"/>
              </a:rPr>
              <a:t>Lund</a:t>
            </a:r>
            <a:r>
              <a:rPr lang="en-GB" sz="2000" baseline="300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 and Iyer</a:t>
            </a:r>
            <a:endParaRPr lang="en-US" sz="2000" baseline="30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90D82A-4997-8748-93C4-8D066EBE0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331" y="3629520"/>
            <a:ext cx="1755494" cy="645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3504BF-A8AA-3D97-6298-3A97BA93E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6" y="3481566"/>
            <a:ext cx="5032094" cy="417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99884-DAA4-8311-B18D-F531A041E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281" y="4073090"/>
            <a:ext cx="4106922" cy="403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33E613-9E7D-446F-99C0-9219433D2D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4133" y="3599127"/>
            <a:ext cx="1109379" cy="7059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355DF9-D6F2-811A-96FA-60C7F23B2DCB}"/>
              </a:ext>
            </a:extLst>
          </p:cNvPr>
          <p:cNvSpPr txBox="1"/>
          <p:nvPr/>
        </p:nvSpPr>
        <p:spPr>
          <a:xfrm>
            <a:off x="7477046" y="369892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7389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  <p:bldP spid="10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47C3-CBD4-49B2-E4B8-D7796B56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8707C5-6456-FF0A-E35A-406F402F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19F890-F554-DF29-DE68-1C586BAC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51142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Properly Evaluating Marginal Likelihoods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37C0D7B-D6FF-3A43-BB3A-E9355514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19" y="2248355"/>
            <a:ext cx="8258281" cy="118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Known in physics for over a hundred years (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cf.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Boltzmann papers)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Most techniques to compute these originally came from physics and made their way into general statistics: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FDCC36-C5D2-603F-0180-D4F09B290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64" y="3672822"/>
            <a:ext cx="3638062" cy="2855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Umbrella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Annealed importance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Bridge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Thermodynamic integration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Nested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Wang-Landau sampling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Belief propagation</a:t>
            </a:r>
            <a:r>
              <a:rPr lang="en-GB" sz="2000" baseline="30000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15996D2-1B80-CA99-2B6E-E03F7A89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09534"/>
            <a:ext cx="8686800" cy="83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Properly computing marginal likelihoods are exceptionally difficult to compute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EF349-2421-EC89-0A75-EA9F736CD1CF}"/>
              </a:ext>
            </a:extLst>
          </p:cNvPr>
          <p:cNvSpPr txBox="1"/>
          <p:nvPr/>
        </p:nvSpPr>
        <p:spPr>
          <a:xfrm>
            <a:off x="4572000" y="3974845"/>
            <a:ext cx="45635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Some modern methods for approximating marginal likelihoods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Most based on fancy random sampling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None are easy to implement for production (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i.e.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not black box buttons)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None universally applicable</a:t>
            </a:r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DD0C94C-0B33-8C64-6733-A04FB347F3A2}"/>
              </a:ext>
            </a:extLst>
          </p:cNvPr>
          <p:cNvSpPr/>
          <p:nvPr/>
        </p:nvSpPr>
        <p:spPr>
          <a:xfrm>
            <a:off x="4236331" y="3692332"/>
            <a:ext cx="567162" cy="28552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563" y="220591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Actually Computing Bayes Factors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and Likelihood Ratios…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6337" y="1426119"/>
            <a:ext cx="8634039" cy="1639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Regardless of philosophies about BFs/LRs: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…try to compute and work with them for practical situations of interest.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Do they deliver any value to you; helping to get closer to the “truth” or discern a clearer “scientific story”?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056" y="3008356"/>
            <a:ext cx="8634039" cy="73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b="1" i="1" u="sng" dirty="0">
                <a:solidFill>
                  <a:srgbClr val="000000"/>
                </a:solidFill>
                <a:latin typeface="Times New Roman" pitchFamily="18" charset="0"/>
              </a:rPr>
              <a:t>Note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: Always be cognizant and “up-front” about the assumptions, strengths and weaknesses of your calculations.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056" y="5856194"/>
            <a:ext cx="9160486" cy="833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LRs are typically easier to compute than BFs but are far more arbitrary/uncertain for assorted reasons…(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cf.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Lund and Iyer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  <a:hlinkClick r:id="rId4"/>
              </a:rPr>
              <a:t>arXiv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 ver.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337" y="4074327"/>
            <a:ext cx="8634039" cy="1636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Until recently (~1995, early 2000s??) BFs are almost all impossible to compute for realistic models of practical interest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This is probably the reason why they are not actually applied widely in the Bayesian community despite their pedigree as “logical”</a:t>
            </a:r>
          </a:p>
        </p:txBody>
      </p:sp>
    </p:spTree>
    <p:extLst>
      <p:ext uri="{BB962C8B-B14F-4D97-AF65-F5344CB8AC3E}">
        <p14:creationId xmlns:p14="http://schemas.microsoft.com/office/powerpoint/2010/main" val="10077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46496"/>
            <a:ext cx="8686800" cy="9700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There are different “practical” approaches to dealing with </a:t>
            </a:r>
            <a:r>
              <a:rPr lang="en-GB" sz="26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600" i="1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600" dirty="0" err="1">
                <a:solidFill>
                  <a:srgbClr val="000000"/>
                </a:solidFill>
                <a:latin typeface="Times New Roman" pitchFamily="18" charset="0"/>
              </a:rPr>
              <a:t>|</a:t>
            </a:r>
            <a:r>
              <a:rPr lang="en-GB" sz="26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600" i="1" baseline="-250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) and thus BFs/LRs:</a:t>
            </a:r>
          </a:p>
        </p:txBody>
      </p:sp>
      <p:sp>
        <p:nvSpPr>
          <p:cNvPr id="2" name="Donut 1"/>
          <p:cNvSpPr/>
          <p:nvPr/>
        </p:nvSpPr>
        <p:spPr>
          <a:xfrm>
            <a:off x="431275" y="2454173"/>
            <a:ext cx="4595444" cy="1891853"/>
          </a:xfrm>
          <a:prstGeom prst="donut">
            <a:avLst>
              <a:gd name="adj" fmla="val 2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018520" y="2538165"/>
            <a:ext cx="2739087" cy="1642456"/>
          </a:xfrm>
          <a:prstGeom prst="donut">
            <a:avLst>
              <a:gd name="adj" fmla="val 21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235020" y="4714768"/>
            <a:ext cx="3161542" cy="1799253"/>
          </a:xfrm>
          <a:prstGeom prst="donut">
            <a:avLst>
              <a:gd name="adj" fmla="val 2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520" y="2643793"/>
            <a:ext cx="40318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Parametric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MCMC (Markov-Chain Monte Carlo)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BUGS (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ayesian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sing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ibbs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ampling)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Andrew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Gelman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(Columbia)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David </a:t>
            </a:r>
            <a:r>
              <a:rPr lang="en-US" dirty="0" err="1">
                <a:latin typeface="Times New Roman"/>
                <a:cs typeface="Times New Roman"/>
              </a:rPr>
              <a:t>Speigelhalter</a:t>
            </a:r>
            <a:r>
              <a:rPr lang="en-US" dirty="0">
                <a:latin typeface="Times New Roman"/>
                <a:cs typeface="Times New Roman"/>
              </a:rPr>
              <a:t> (Cambridge)</a:t>
            </a:r>
            <a:endParaRPr lang="en-GB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3064" y="2725340"/>
            <a:ext cx="26672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Bayes Nets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Graphical Models</a:t>
            </a:r>
          </a:p>
          <a:p>
            <a:pPr algn="ctr"/>
            <a:r>
              <a:rPr lang="en-US" dirty="0" err="1">
                <a:latin typeface="Times New Roman"/>
                <a:cs typeface="Times New Roman"/>
              </a:rPr>
              <a:t>Steffan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Lauritzen</a:t>
            </a:r>
            <a:r>
              <a:rPr lang="en-US" dirty="0">
                <a:latin typeface="Times New Roman"/>
                <a:cs typeface="Times New Roman"/>
              </a:rPr>
              <a:t> (Oxford)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Judea Pearl (UCLA)</a:t>
            </a:r>
            <a:endParaRPr lang="en-GB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0305" y="5130377"/>
            <a:ext cx="2223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Empirical Bayes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Data-driven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Brad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Efron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(Stanford)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CF62A1-612B-8FD6-5640-BFACE7D8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3" y="220591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Actually Computing Bayes Factors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and Likelihood Ratios…</a:t>
            </a: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1910B66E-65EA-6254-3138-FE6EF51716DD}"/>
              </a:ext>
            </a:extLst>
          </p:cNvPr>
          <p:cNvSpPr/>
          <p:nvPr/>
        </p:nvSpPr>
        <p:spPr>
          <a:xfrm>
            <a:off x="996850" y="5014629"/>
            <a:ext cx="2946995" cy="1499392"/>
          </a:xfrm>
          <a:prstGeom prst="donut">
            <a:avLst>
              <a:gd name="adj" fmla="val 30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8772C7-F40E-8C6B-D059-7A00133F613B}"/>
              </a:ext>
            </a:extLst>
          </p:cNvPr>
          <p:cNvSpPr/>
          <p:nvPr/>
        </p:nvSpPr>
        <p:spPr>
          <a:xfrm>
            <a:off x="1008426" y="5036693"/>
            <a:ext cx="293541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Postulate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Make up equations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/>
              </a:rPr>
              <a:t>non-parametric/fit histograms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/>
              </a:rPr>
              <a:t>plug-ins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/>
              </a:rPr>
              <a:t>etc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/>
              </a:rPr>
              <a:t>… </a:t>
            </a:r>
            <a:endParaRPr lang="en-GB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1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/>
      <p:bldP spid="10" grpId="0"/>
      <p:bldP spid="11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44174"/>
            <a:ext cx="8686800" cy="5156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An I.D. is output for each questioned toolmark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This is a computer “match”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What’s the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probability it is truly not a “match”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Similar problem in genomics for detecting disease from microarray data</a:t>
            </a:r>
          </a:p>
          <a:p>
            <a:pPr marL="1801813" lvl="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They use </a:t>
            </a:r>
            <a:r>
              <a:rPr lang="en-US" sz="2800" i="1" u="sng" dirty="0">
                <a:solidFill>
                  <a:srgbClr val="000000"/>
                </a:solidFill>
                <a:latin typeface="Times New Roman"/>
                <a:cs typeface="Times New Roman"/>
              </a:rPr>
              <a:t>data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i="1" u="sng" dirty="0">
                <a:solidFill>
                  <a:srgbClr val="000000"/>
                </a:solidFill>
                <a:latin typeface="Times New Roman"/>
                <a:cs typeface="Times New Roman"/>
              </a:rPr>
              <a:t>Bayes’ theorem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to get an estimate</a:t>
            </a:r>
          </a:p>
          <a:p>
            <a:pPr marL="2259013" lvl="4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556" y="6090887"/>
            <a:ext cx="845216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No disease</a:t>
            </a:r>
            <a:r>
              <a: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genomics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 = Not a true “match”</a:t>
            </a:r>
            <a:r>
              <a: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toolmarks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5468" y="409572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How good of a “match” is it?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Efron Empirical Bayes’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48FBC1E-C817-A480-8949-AACE6AEB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94" y="84667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10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79D1-C100-007A-C3DE-37187B338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72AF17-F7AF-AE35-8B60-EC98D883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AE8F1-7FAE-C02C-CD32-A98790A2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Background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710FB8-69E2-41DF-D4EB-87CD21EC8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15025"/>
            <a:ext cx="8686800" cy="1755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In 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2009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 a report was released by the National Academy of Science which outlined</a:t>
            </a:r>
            <a:r>
              <a:rPr lang="en-GB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hallenges facing the forensic science community” and outlined pathways for advancement</a:t>
            </a:r>
            <a:endParaRPr lang="en-GB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534463-FA66-B6B2-9C92-86E57B3E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3097524"/>
            <a:ext cx="8686800" cy="13253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One suggestion that arose in several areas was the application of more statistical analyses to the subdisciplines of forensic science.</a:t>
            </a:r>
            <a:endParaRPr lang="en-GB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9B9CA-45A6-2813-65A0-44A53C70C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57" y="4454556"/>
            <a:ext cx="7982243" cy="2327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 copious literature existed at that point (starting from about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1977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which advocated for computing the statistical “weight of evidence” in case work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Dubbed “the Bayesian Framework” or later “the Logical Framework”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has a deep connection to statistical physics</a:t>
            </a:r>
          </a:p>
        </p:txBody>
      </p:sp>
    </p:spTree>
    <p:extLst>
      <p:ext uri="{BB962C8B-B14F-4D97-AF65-F5344CB8AC3E}">
        <p14:creationId xmlns:p14="http://schemas.microsoft.com/office/powerpoint/2010/main" val="8001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94" y="84667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Empirical Bayes’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6858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We use Efron’s machinery for “empirical Bayes’ two-groups model”</a:t>
            </a:r>
            <a:r>
              <a:rPr lang="en-US" sz="32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Efron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193177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lvl="2" indent="-3238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Surprisingly simple!</a:t>
            </a:r>
          </a:p>
          <a:p>
            <a:pPr marL="1801813" lvl="3" indent="-3238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Use binned data to do a Poisson regression</a:t>
            </a:r>
          </a:p>
          <a:p>
            <a:pPr marL="1344613" lvl="2" indent="-3238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Some notation: </a:t>
            </a:r>
          </a:p>
          <a:p>
            <a:pPr marL="1801813" lvl="3" indent="-3238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, truly no association, Null hypothesis </a:t>
            </a:r>
          </a:p>
          <a:p>
            <a:pPr marL="1801813" lvl="3" indent="-3238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, truly an association, Non-null hypothesis</a:t>
            </a:r>
          </a:p>
          <a:p>
            <a:pPr marL="1801813" lvl="3" indent="-3238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, a score derived from a machine learning task to I.D. an unknown pattern with a group</a:t>
            </a:r>
          </a:p>
          <a:p>
            <a:pPr marL="2259013" lvl="4" indent="-323850">
              <a:spcBef>
                <a:spcPts val="800"/>
              </a:spcBef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US" sz="2600" dirty="0">
                <a:solidFill>
                  <a:srgbClr val="000000"/>
                </a:solidFill>
                <a:latin typeface="Times New Roman"/>
                <a:cs typeface="Times New Roman"/>
              </a:rPr>
              <a:t> is a </a:t>
            </a:r>
            <a:r>
              <a:rPr lang="en-US" sz="2600" i="1" u="sng" dirty="0">
                <a:solidFill>
                  <a:srgbClr val="000000"/>
                </a:solidFill>
                <a:latin typeface="Times New Roman"/>
                <a:cs typeface="Times New Roman"/>
              </a:rPr>
              <a:t>Gaussian random variate</a:t>
            </a:r>
            <a:r>
              <a:rPr lang="en-US" sz="2600" dirty="0">
                <a:solidFill>
                  <a:srgbClr val="000000"/>
                </a:solidFill>
                <a:latin typeface="Times New Roman"/>
                <a:cs typeface="Times New Roman"/>
              </a:rPr>
              <a:t> for the Null</a:t>
            </a:r>
          </a:p>
        </p:txBody>
      </p:sp>
    </p:spTree>
    <p:extLst>
      <p:ext uri="{BB962C8B-B14F-4D97-AF65-F5344CB8AC3E}">
        <p14:creationId xmlns:p14="http://schemas.microsoft.com/office/powerpoint/2010/main" val="284243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468" y="324935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Empirical Bayes’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39563"/>
            <a:ext cx="8686800" cy="3354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From Bayes’ Theorem we can get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Efron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77449" y="2176077"/>
            <a:ext cx="7810500" cy="1251519"/>
            <a:chOff x="533400" y="3874682"/>
            <a:chExt cx="7810500" cy="1251519"/>
          </a:xfrm>
        </p:grpSpPr>
        <p:graphicFrame>
          <p:nvGraphicFramePr>
            <p:cNvPr id="440324" name="Object 4"/>
            <p:cNvGraphicFramePr>
              <a:graphicFrameLocks noChangeAspect="1"/>
            </p:cNvGraphicFramePr>
            <p:nvPr/>
          </p:nvGraphicFramePr>
          <p:xfrm>
            <a:off x="5041900" y="3874682"/>
            <a:ext cx="3302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651000" imgH="508000" progId="Equation.DSMT4">
                    <p:embed/>
                  </p:oleObj>
                </mc:Choice>
                <mc:Fallback>
                  <p:oleObj name="Equation" r:id="rId2" imgW="1651000" imgH="508000" progId="Equation.DSMT4">
                    <p:embed/>
                    <p:pic>
                      <p:nvPicPr>
                        <p:cNvPr id="440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900" y="3874682"/>
                          <a:ext cx="3302000" cy="101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533400" y="3925872"/>
              <a:ext cx="3505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Estimated probability of not a true “match” given the algorithms' output </a:t>
              </a:r>
              <a:r>
                <a:rPr lang="en-US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z</a:t>
              </a: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-score associated with its “match”</a:t>
              </a: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998782" y="4427495"/>
              <a:ext cx="99060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969634" y="3423518"/>
            <a:ext cx="700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Names: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Posterior error probability (PEP)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Kall</a:t>
            </a:r>
            <a:endParaRPr lang="en-US" sz="28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1473855" y="3833348"/>
            <a:ext cx="700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Local false discovery rate (lfdr)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Efron</a:t>
            </a:r>
            <a:endParaRPr lang="en-US" sz="2800" baseline="300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35468" y="4181558"/>
            <a:ext cx="8686800" cy="1249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Suggested interpretation for casework: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We agree with Gelaman and Shalizi</a:t>
            </a:r>
            <a:r>
              <a:rPr lang="en-US" sz="24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Gelman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231548" y="6160829"/>
          <a:ext cx="154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266700" progId="Equation.3">
                  <p:embed/>
                </p:oleObj>
              </mc:Choice>
              <mc:Fallback>
                <p:oleObj name="Equation" r:id="rId4" imgW="774700" imgH="2667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48" y="6160829"/>
                        <a:ext cx="1549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625642" y="6147783"/>
            <a:ext cx="71994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dirty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Estimated “</a:t>
            </a:r>
            <a:r>
              <a:rPr lang="en-US" sz="2400" b="1" i="1" u="sng" dirty="0">
                <a:solidFill>
                  <a:srgbClr val="000000"/>
                </a:solidFill>
                <a:latin typeface="Times New Roman"/>
                <a:cs typeface="Times New Roman"/>
              </a:rPr>
              <a:t>believability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” of machine made association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3058" y="5422904"/>
            <a:ext cx="8395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“…posterior model probabilities …[are]… useful as tools for prediction and for understanding structure in data, as long as these probabilities are not taken too seriously.”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0A23F-4DB9-EB3C-03C0-9BC8F7AE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48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5468" y="127572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Empirical Bayes’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761998"/>
            <a:ext cx="8686800" cy="230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Bootstrap procedure to get estimate of the KNM distribution of “Platt-scores”</a:t>
            </a:r>
            <a:r>
              <a:rPr lang="en-US" sz="24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Platt,e1071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Use a “Training” set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Use this to get 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-values/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-values on a “Validation” set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Inspired by Storey and Tibshirani’s Null estimation method</a:t>
            </a:r>
            <a:r>
              <a:rPr lang="en-US" sz="22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Storey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4056" y="6488668"/>
            <a:ext cx="859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-score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2958" y="3754381"/>
            <a:ext cx="4166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From fit histogram by Efron’s method get: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>
            <a:off x="4245786" y="4135806"/>
            <a:ext cx="2230488" cy="378091"/>
            <a:chOff x="4142814" y="3947024"/>
            <a:chExt cx="2230488" cy="378091"/>
          </a:xfrm>
        </p:grpSpPr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4142814" y="3949837"/>
            <a:ext cx="487862" cy="375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0200" imgH="254000" progId="Equation.DSMT4">
                    <p:embed/>
                  </p:oleObj>
                </mc:Choice>
                <mc:Fallback>
                  <p:oleObj name="Equation" r:id="rId2" imgW="330200" imgH="254000" progId="Equation.DSMT4">
                    <p:embed/>
                    <p:pic>
                      <p:nvPicPr>
                        <p:cNvPr id="2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2814" y="3949837"/>
                          <a:ext cx="487862" cy="375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4534337" y="3947024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“mixture” density </a:t>
              </a:r>
              <a:endParaRPr lang="en-US" dirty="0"/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5363054" y="5926813"/>
            <a:ext cx="2736626" cy="826818"/>
            <a:chOff x="5260082" y="5798098"/>
            <a:chExt cx="2736626" cy="826818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60082" y="5798098"/>
              <a:ext cx="2736626" cy="800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marL="430213" indent="-323850">
                <a:spcBef>
                  <a:spcPts val="800"/>
                </a:spcBef>
                <a:buClr>
                  <a:srgbClr val="000000"/>
                </a:buClr>
                <a:buSzPct val="100000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US" sz="2200" i="1" u="sng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We can </a:t>
              </a:r>
              <a:r>
                <a:rPr lang="en-US" sz="2200" b="1" i="1" u="sng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test</a:t>
              </a:r>
              <a:r>
                <a:rPr lang="en-US" sz="2200" i="1" u="sng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the fits to           </a:t>
              </a:r>
            </a:p>
            <a:p>
              <a:pPr marL="430213" indent="-323850">
                <a:spcBef>
                  <a:spcPts val="800"/>
                </a:spcBef>
                <a:buClr>
                  <a:srgbClr val="000000"/>
                </a:buClr>
                <a:buSzPct val="100000"/>
                <a:tabLst>
                  <a:tab pos="430213" algn="l"/>
                  <a:tab pos="1344613" algn="l"/>
                  <a:tab pos="2259013" algn="l"/>
                  <a:tab pos="3173413" algn="l"/>
                  <a:tab pos="4087813" algn="l"/>
                  <a:tab pos="5002213" algn="l"/>
                  <a:tab pos="5916613" algn="l"/>
                  <a:tab pos="6831013" algn="l"/>
                  <a:tab pos="7745413" algn="l"/>
                  <a:tab pos="8659813" algn="l"/>
                  <a:tab pos="9574213" algn="l"/>
                  <a:tab pos="10488613" algn="l"/>
                </a:tabLst>
              </a:pPr>
              <a:r>
                <a:rPr lang="en-US" sz="22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       </a:t>
              </a:r>
              <a:r>
                <a:rPr lang="en-US" sz="2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and </a:t>
              </a:r>
              <a:r>
                <a:rPr lang="en-US" sz="22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           </a:t>
              </a:r>
              <a:r>
                <a:rPr lang="en-US" sz="2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!</a:t>
              </a:r>
            </a:p>
          </p:txBody>
        </p:sp>
        <p:graphicFrame>
          <p:nvGraphicFramePr>
            <p:cNvPr id="181255" name="Object 7"/>
            <p:cNvGraphicFramePr>
              <a:graphicFrameLocks noChangeAspect="1"/>
            </p:cNvGraphicFramePr>
            <p:nvPr/>
          </p:nvGraphicFramePr>
          <p:xfrm>
            <a:off x="5373533" y="6232392"/>
            <a:ext cx="487363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30200" imgH="254000" progId="Equation.DSMT4">
                    <p:embed/>
                  </p:oleObj>
                </mc:Choice>
                <mc:Fallback>
                  <p:oleObj name="Equation" r:id="rId4" imgW="330200" imgH="254000" progId="Equation.DSMT4">
                    <p:embed/>
                    <p:pic>
                      <p:nvPicPr>
                        <p:cNvPr id="18125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3533" y="6232392"/>
                          <a:ext cx="487363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256" name="Object 8"/>
            <p:cNvGraphicFramePr>
              <a:graphicFrameLocks noChangeAspect="1"/>
            </p:cNvGraphicFramePr>
            <p:nvPr/>
          </p:nvGraphicFramePr>
          <p:xfrm>
            <a:off x="6366341" y="6193116"/>
            <a:ext cx="8842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46100" imgH="266700" progId="Equation.DSMT4">
                    <p:embed/>
                  </p:oleObj>
                </mc:Choice>
                <mc:Fallback>
                  <p:oleObj name="Equation" r:id="rId6" imgW="546100" imgH="266700" progId="Equation.DSMT4">
                    <p:embed/>
                    <p:pic>
                      <p:nvPicPr>
                        <p:cNvPr id="18125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6341" y="6193116"/>
                          <a:ext cx="884238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4880215" y="5095570"/>
            <a:ext cx="4572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What’s the point??</a:t>
            </a:r>
            <a:endParaRPr lang="en-US" dirty="0"/>
          </a:p>
        </p:txBody>
      </p:sp>
      <p:pic>
        <p:nvPicPr>
          <p:cNvPr id="28" name="Picture 27" descr="canonical-fdr-fit_df10.pdf"/>
          <p:cNvPicPr>
            <a:picLocks noChangeAspect="1"/>
          </p:cNvPicPr>
          <p:nvPr/>
        </p:nvPicPr>
        <p:blipFill>
          <a:blip r:embed="rId8"/>
          <a:srcRect t="13152" b="10715"/>
          <a:stretch>
            <a:fillRect/>
          </a:stretch>
        </p:blipFill>
        <p:spPr>
          <a:xfrm>
            <a:off x="431921" y="4148112"/>
            <a:ext cx="3863571" cy="239028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921769" y="4576732"/>
            <a:ext cx="5341664" cy="434359"/>
            <a:chOff x="3818797" y="4387950"/>
            <a:chExt cx="5341664" cy="434359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3818797" y="4390303"/>
            <a:ext cx="884583" cy="432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46100" imgH="266700" progId="Equation.DSMT4">
                    <p:embed/>
                  </p:oleObj>
                </mc:Choice>
                <mc:Fallback>
                  <p:oleObj name="Equation" r:id="rId9" imgW="546100" imgH="266700" progId="Equation.DSMT4">
                    <p:embed/>
                    <p:pic>
                      <p:nvPicPr>
                        <p:cNvPr id="3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797" y="4390303"/>
                          <a:ext cx="884583" cy="4320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4630676" y="4387950"/>
              <a:ext cx="4529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z</a:t>
              </a: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-density given KNM =&gt; </a:t>
              </a:r>
              <a:r>
                <a:rPr lang="en-US" b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Should be Gaussian</a:t>
              </a:r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endParaRPr lang="en-US" dirty="0"/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4204043" y="5062933"/>
            <a:ext cx="3388880" cy="447754"/>
            <a:chOff x="4101071" y="4874151"/>
            <a:chExt cx="3388880" cy="447754"/>
          </a:xfrm>
        </p:grpSpPr>
        <p:graphicFrame>
          <p:nvGraphicFramePr>
            <p:cNvPr id="33" name="Object 4"/>
            <p:cNvGraphicFramePr>
              <a:graphicFrameLocks noChangeAspect="1"/>
            </p:cNvGraphicFramePr>
            <p:nvPr/>
          </p:nvGraphicFramePr>
          <p:xfrm>
            <a:off x="4101071" y="4874151"/>
            <a:ext cx="724935" cy="447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31800" imgH="266700" progId="Equation.3">
                    <p:embed/>
                  </p:oleObj>
                </mc:Choice>
                <mc:Fallback>
                  <p:oleObj name="Equation" r:id="rId11" imgW="431800" imgH="266700" progId="Equation.3">
                    <p:embed/>
                    <p:pic>
                      <p:nvPicPr>
                        <p:cNvPr id="3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1071" y="4874151"/>
                          <a:ext cx="724935" cy="4477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4817425" y="4900962"/>
              <a:ext cx="2672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Estimate of prior for KNM</a:t>
              </a:r>
              <a:endParaRPr lang="en-US" dirty="0"/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2400" y="2932992"/>
            <a:ext cx="8686800" cy="1039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Use SVM to get KM and KNM “Platt-score” distributions</a:t>
            </a:r>
          </a:p>
          <a:p>
            <a:pPr marL="1344613" lvl="2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Use a “Validation” set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8B3CF9-DDC8-44F2-764C-F8577BF7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0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7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4102" y="710201"/>
            <a:ext cx="794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Posterior Association Probability: Believability Curve</a:t>
            </a:r>
          </a:p>
        </p:txBody>
      </p:sp>
      <p:pic>
        <p:nvPicPr>
          <p:cNvPr id="22" name="Picture 21" descr="believability-curve-canonical-efron-d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4" y="1233420"/>
            <a:ext cx="8491854" cy="56245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92658" y="2771040"/>
            <a:ext cx="285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12D PCA-SVM locfdr fit for </a:t>
            </a:r>
          </a:p>
          <a:p>
            <a:r>
              <a:rPr lang="en-US" dirty="0">
                <a:latin typeface="Times"/>
                <a:cs typeface="Times"/>
              </a:rPr>
              <a:t>Glock primer shear patterns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41117" y="4375706"/>
            <a:ext cx="206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+/- 2 standard errors</a:t>
            </a:r>
          </a:p>
        </p:txBody>
      </p:sp>
      <p:sp>
        <p:nvSpPr>
          <p:cNvPr id="25" name="Curved Down Arrow 24"/>
          <p:cNvSpPr/>
          <p:nvPr/>
        </p:nvSpPr>
        <p:spPr>
          <a:xfrm rot="20556756">
            <a:off x="5028391" y="3861234"/>
            <a:ext cx="1784823" cy="32569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1381589" flipV="1">
            <a:off x="4999336" y="4953705"/>
            <a:ext cx="1357788" cy="29851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ACB6A6-C379-608B-ADE2-F95CD19F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710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GS-opois-tdr-fit_df10-test.set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62" y="3406515"/>
            <a:ext cx="3684426" cy="3008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174" y="6494774"/>
            <a:ext cx="4326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Bayesian over-dispersed Poisson with intercept on test set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618" y="6494774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Bayesian Poisson with intercept on test 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329" y="2977485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Poisson (Efron) on test set</a:t>
            </a:r>
          </a:p>
        </p:txBody>
      </p:sp>
      <p:pic>
        <p:nvPicPr>
          <p:cNvPr id="8" name="Picture 7" descr="Efron-tdr-fit_df10-test.set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1" y="80089"/>
            <a:ext cx="3611312" cy="2948882"/>
          </a:xfrm>
          <a:prstGeom prst="rect">
            <a:avLst/>
          </a:prstGeom>
        </p:spPr>
      </p:pic>
      <p:pic>
        <p:nvPicPr>
          <p:cNvPr id="9" name="Picture 8" descr="JAGS-pois-tdr-fit_df10-test.set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87" y="3398303"/>
            <a:ext cx="3684426" cy="3008585"/>
          </a:xfrm>
          <a:prstGeom prst="rect">
            <a:avLst/>
          </a:prstGeom>
        </p:spPr>
      </p:pic>
      <p:pic>
        <p:nvPicPr>
          <p:cNvPr id="10" name="Picture 9" descr="JAGS-nointercept-pois-tdr-fit_df10-test.set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71" y="80090"/>
            <a:ext cx="3611312" cy="2948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6152" y="2987185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Bayesian Poisson on test set</a:t>
            </a:r>
          </a:p>
        </p:txBody>
      </p:sp>
    </p:spTree>
    <p:extLst>
      <p:ext uri="{BB962C8B-B14F-4D97-AF65-F5344CB8AC3E}">
        <p14:creationId xmlns:p14="http://schemas.microsoft.com/office/powerpoint/2010/main" val="206587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9660" y="575046"/>
            <a:ext cx="623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/>
                <a:cs typeface="Times New Roman"/>
              </a:rPr>
              <a:t>Bayes</a:t>
            </a:r>
            <a:r>
              <a:rPr lang="en-US" sz="3600" dirty="0">
                <a:latin typeface="Times New Roman"/>
                <a:cs typeface="Times New Roman"/>
              </a:rPr>
              <a:t> Factors/Likelihood Ratios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139563"/>
            <a:ext cx="8686800" cy="3119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Once the “fits” for the Empirical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Bayes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method are obtained, it is easy to compute the corresponding likelihood ratios.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dirty="0">
                <a:solidFill>
                  <a:srgbClr val="000000"/>
                </a:solidFill>
                <a:latin typeface="Times New Roman"/>
                <a:cs typeface="Times New Roman"/>
              </a:rPr>
              <a:t>Using the identity:</a:t>
            </a: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87413" lvl="1" indent="-323850">
              <a:spcBef>
                <a:spcPts val="800"/>
              </a:spcBef>
              <a:buClr>
                <a:srgbClr val="000000"/>
              </a:buClr>
              <a:buSzPct val="100000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600" dirty="0">
                <a:solidFill>
                  <a:srgbClr val="000000"/>
                </a:solidFill>
                <a:latin typeface="Times New Roman"/>
                <a:cs typeface="Times New Roman"/>
              </a:rPr>
              <a:t>the likelihood ratio can be computed as: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1DA9C2-22C9-358D-DD32-649A350C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D05F4-60AD-F179-3CE2-0C7F2BC3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160" y="3275415"/>
            <a:ext cx="3571272" cy="399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B1D-FB12-B684-6EBD-F9D35655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5" y="5250687"/>
            <a:ext cx="2386405" cy="920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FEDE1-44F2-D281-3F8D-C5DACD676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214" y="5043990"/>
            <a:ext cx="1634782" cy="1334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307F4-8565-DE1E-A9E0-DD75247F6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036" y="5053385"/>
            <a:ext cx="1907245" cy="1315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E693-2C83-7972-8A48-FE94006EC2D5}"/>
              </a:ext>
            </a:extLst>
          </p:cNvPr>
          <p:cNvSpPr txBox="1"/>
          <p:nvPr/>
        </p:nvSpPr>
        <p:spPr>
          <a:xfrm>
            <a:off x="5621036" y="4480190"/>
            <a:ext cx="1438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posterior odds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83743-2216-DDD1-83BA-22B871E5FF0D}"/>
              </a:ext>
            </a:extLst>
          </p:cNvPr>
          <p:cNvSpPr txBox="1"/>
          <p:nvPr/>
        </p:nvSpPr>
        <p:spPr>
          <a:xfrm>
            <a:off x="5621036" y="6519446"/>
            <a:ext cx="1438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prior odds</a:t>
            </a:r>
            <a:endParaRPr lang="en-US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BEA6D9-3E40-B3AB-46D9-485A3773FA94}"/>
              </a:ext>
            </a:extLst>
          </p:cNvPr>
          <p:cNvCxnSpPr/>
          <p:nvPr/>
        </p:nvCxnSpPr>
        <p:spPr>
          <a:xfrm flipH="1">
            <a:off x="5506996" y="4818744"/>
            <a:ext cx="326645" cy="431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B754BA-FA3C-8F78-A3B0-7D1231364CC9}"/>
              </a:ext>
            </a:extLst>
          </p:cNvPr>
          <p:cNvCxnSpPr>
            <a:cxnSpLocks/>
          </p:cNvCxnSpPr>
          <p:nvPr/>
        </p:nvCxnSpPr>
        <p:spPr>
          <a:xfrm flipH="1" flipV="1">
            <a:off x="5420953" y="6047238"/>
            <a:ext cx="412688" cy="481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3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9660" y="575046"/>
            <a:ext cx="623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/>
                <a:cs typeface="Times New Roman"/>
              </a:rPr>
              <a:t>Bayes</a:t>
            </a:r>
            <a:r>
              <a:rPr lang="en-US" sz="3600" dirty="0">
                <a:latin typeface="Times New Roman"/>
                <a:cs typeface="Times New Roman"/>
              </a:rPr>
              <a:t> Factors/Likelihood Ratios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1139563"/>
            <a:ext cx="8686800" cy="3354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Using the fit posteriors and priors we can obtain the likelihood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ratios</a:t>
            </a:r>
            <a:r>
              <a:rPr lang="en-US" sz="2000" baseline="30000" dirty="0" err="1">
                <a:solidFill>
                  <a:srgbClr val="000000"/>
                </a:solidFill>
                <a:latin typeface="Times New Roman"/>
                <a:cs typeface="Times New Roman"/>
              </a:rPr>
              <a:t>Tippett</a:t>
            </a:r>
            <a:r>
              <a:rPr lang="en-US" sz="20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, Ramos</a:t>
            </a:r>
          </a:p>
        </p:txBody>
      </p:sp>
      <p:pic>
        <p:nvPicPr>
          <p:cNvPr id="6" name="Picture 5" descr="tippett_12D_cartrige_va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60" y="1850542"/>
            <a:ext cx="6540500" cy="48387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0475" y="3174802"/>
            <a:ext cx="1021127" cy="197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337817" y="4968134"/>
            <a:ext cx="671362" cy="317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6330" y="3294925"/>
            <a:ext cx="223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Known match LR values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9683" y="4629580"/>
            <a:ext cx="258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Known non-match LR values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387E57-B9D3-E047-D24E-97FEF6A27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057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4049" y="676473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Empirical Bayes’: Some Things That Bother Me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774853"/>
            <a:ext cx="8686800" cy="47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chemeClr val="tx1"/>
                </a:solidFill>
                <a:latin typeface="Times New Roman" charset="0"/>
              </a:rPr>
              <a:t>Need a lot of </a:t>
            </a:r>
            <a:r>
              <a:rPr lang="en-GB" sz="2800" i="1" dirty="0">
                <a:solidFill>
                  <a:schemeClr val="tx1"/>
                </a:solidFill>
                <a:latin typeface="Times New Roman" charset="0"/>
              </a:rPr>
              <a:t>z</a:t>
            </a:r>
            <a:r>
              <a:rPr lang="en-GB" sz="2800" dirty="0">
                <a:latin typeface="Times New Roman" charset="0"/>
              </a:rPr>
              <a:t>-scores</a:t>
            </a:r>
          </a:p>
          <a:p>
            <a:pPr marL="1198563" lvl="2" indent="-28416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>
                <a:latin typeface="Times New Roman" charset="0"/>
              </a:rPr>
              <a:t>Big data sets in forensic science largely don’t exist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i="1" dirty="0">
                <a:latin typeface="Times New Roman" charset="0"/>
              </a:rPr>
              <a:t>z</a:t>
            </a:r>
            <a:r>
              <a:rPr lang="en-GB" sz="2800" dirty="0">
                <a:latin typeface="Times New Roman" charset="0"/>
              </a:rPr>
              <a:t>-scores should be fairly independent</a:t>
            </a:r>
          </a:p>
          <a:p>
            <a:pPr marL="1198563" lvl="2" indent="-28416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>
                <a:latin typeface="Times New Roman" charset="0"/>
              </a:rPr>
              <a:t>Especially necessary for interval estimates around lfdr</a:t>
            </a:r>
            <a:r>
              <a:rPr lang="en-GB" sz="2600" baseline="30000" dirty="0">
                <a:latin typeface="Times New Roman" charset="0"/>
              </a:rPr>
              <a:t>Efron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Times New Roman" charset="0"/>
              </a:rPr>
              <a:t>Requires “binning” in arbitrary number of intervals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Times New Roman" charset="0"/>
              </a:rPr>
              <a:t>Also suffers from the “Open-set” problem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Times New Roman" charset="0"/>
              </a:rPr>
              <a:t>Interpretation of the prior probability for this application</a:t>
            </a:r>
          </a:p>
          <a:p>
            <a:pPr marL="1198563" lvl="2" indent="-28416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>
                <a:latin typeface="Times New Roman" charset="0"/>
              </a:rPr>
              <a:t>Should Pr(S</a:t>
            </a:r>
            <a:r>
              <a:rPr lang="en-GB" sz="2600" baseline="30000" dirty="0">
                <a:latin typeface="Times New Roman" charset="0"/>
              </a:rPr>
              <a:t>-</a:t>
            </a:r>
            <a:r>
              <a:rPr lang="en-GB" sz="2600" dirty="0">
                <a:latin typeface="Times New Roman" charset="0"/>
              </a:rPr>
              <a:t>) be 1 or very close to it? How close?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B277F6D-9B60-740E-725C-84B1BAC9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811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99508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Graphical Models in Brief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16" y="6467034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initial_ne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" y="2408376"/>
            <a:ext cx="9144000" cy="24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9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99508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Directed Graphs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013246" y="1608513"/>
            <a:ext cx="1015481" cy="1026200"/>
            <a:chOff x="2228901" y="1365407"/>
            <a:chExt cx="1015481" cy="1026200"/>
          </a:xfrm>
        </p:grpSpPr>
        <p:sp>
          <p:nvSpPr>
            <p:cNvPr id="7" name="Oval 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36583" y="1597976"/>
            <a:ext cx="1029382" cy="1026200"/>
            <a:chOff x="2228901" y="1365407"/>
            <a:chExt cx="1029382" cy="1026200"/>
          </a:xfrm>
        </p:grpSpPr>
        <p:sp>
          <p:nvSpPr>
            <p:cNvPr id="10" name="Oval 9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3927646" y="2160110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523" y="3122868"/>
            <a:ext cx="707116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Word equivalents: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The outcome of A influences the outcome of B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 influences B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 “causes” B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 effects B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Knowledge of A is relevant for my belief about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072" y="5854845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Called a </a:t>
            </a:r>
            <a:r>
              <a:rPr lang="en-US" sz="2800" b="1" dirty="0">
                <a:latin typeface="Times New Roman"/>
                <a:cs typeface="Times New Roman"/>
              </a:rPr>
              <a:t>Bayesian Network</a:t>
            </a:r>
          </a:p>
        </p:txBody>
      </p:sp>
    </p:spTree>
    <p:extLst>
      <p:ext uri="{BB962C8B-B14F-4D97-AF65-F5344CB8AC3E}">
        <p14:creationId xmlns:p14="http://schemas.microsoft.com/office/powerpoint/2010/main" val="17225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15025"/>
            <a:ext cx="86868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Notation now common in forensic science </a:t>
            </a:r>
            <a:r>
              <a:rPr lang="en-GB" sz="2600" baseline="30000" dirty="0">
                <a:solidFill>
                  <a:srgbClr val="000000"/>
                </a:solidFill>
                <a:latin typeface="Times New Roman" pitchFamily="18" charset="0"/>
              </a:rPr>
              <a:t>Aitken, </a:t>
            </a:r>
            <a:r>
              <a:rPr lang="en-GB" sz="2600" baseline="30000" dirty="0" err="1">
                <a:solidFill>
                  <a:srgbClr val="000000"/>
                </a:solidFill>
                <a:latin typeface="Times New Roman" pitchFamily="18" charset="0"/>
              </a:rPr>
              <a:t>Taroni</a:t>
            </a: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the prosecution’s hypothesis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the defences’ hypothesis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any evidence (we’ll use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for data later)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= any background information</a:t>
            </a:r>
          </a:p>
          <a:p>
            <a:pPr marL="887413" lvl="1" indent="-323850">
              <a:lnSpc>
                <a:spcPct val="100000"/>
              </a:lnSpc>
              <a:spcBef>
                <a:spcPts val="800"/>
              </a:spcBef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28A7A01-0F3E-D23D-5078-D47DB251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42479"/>
            <a:ext cx="8686800" cy="488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Odd’s form of Bayes’ Rule: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79D63-BF69-C313-B9C8-44BA8008F11B}"/>
              </a:ext>
            </a:extLst>
          </p:cNvPr>
          <p:cNvSpPr/>
          <p:nvPr/>
        </p:nvSpPr>
        <p:spPr>
          <a:xfrm>
            <a:off x="811094" y="5993634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Posterior odds in favour of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prosecution’s hypothesis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1980B-076E-CF03-5F64-876C891E5A91}"/>
              </a:ext>
            </a:extLst>
          </p:cNvPr>
          <p:cNvSpPr/>
          <p:nvPr/>
        </p:nvSpPr>
        <p:spPr>
          <a:xfrm>
            <a:off x="4001937" y="6034888"/>
            <a:ext cx="1755609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Likelihood Ratio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1B32F-3D47-07D3-D3BD-8F4FFBF289CE}"/>
              </a:ext>
            </a:extLst>
          </p:cNvPr>
          <p:cNvSpPr/>
          <p:nvPr/>
        </p:nvSpPr>
        <p:spPr>
          <a:xfrm>
            <a:off x="6163471" y="6077793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Prior odds in favour of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prosecution’s hypothesis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F7488-5257-744D-2460-772E13A3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4452194"/>
            <a:ext cx="7594600" cy="1092200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DD63BF9C-0043-9CF5-E489-67B65358DB32}"/>
              </a:ext>
            </a:extLst>
          </p:cNvPr>
          <p:cNvSpPr/>
          <p:nvPr/>
        </p:nvSpPr>
        <p:spPr>
          <a:xfrm rot="5400000">
            <a:off x="1688286" y="4570391"/>
            <a:ext cx="488564" cy="2431487"/>
          </a:xfrm>
          <a:prstGeom prst="righ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0264454-5054-AA15-73A4-D12DC145AEDB}"/>
              </a:ext>
            </a:extLst>
          </p:cNvPr>
          <p:cNvSpPr/>
          <p:nvPr/>
        </p:nvSpPr>
        <p:spPr>
          <a:xfrm rot="5400000">
            <a:off x="4772897" y="4581967"/>
            <a:ext cx="488563" cy="2431487"/>
          </a:xfrm>
          <a:prstGeom prst="righ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75369D1-5A43-DE03-3C53-0B5BBBC3647B}"/>
              </a:ext>
            </a:extLst>
          </p:cNvPr>
          <p:cNvSpPr/>
          <p:nvPr/>
        </p:nvSpPr>
        <p:spPr>
          <a:xfrm rot="5400000">
            <a:off x="7163729" y="4836424"/>
            <a:ext cx="502606" cy="1908536"/>
          </a:xfrm>
          <a:prstGeom prst="righ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584467" y="1523324"/>
            <a:ext cx="1015481" cy="1026200"/>
            <a:chOff x="2228901" y="1365407"/>
            <a:chExt cx="1015481" cy="1026200"/>
          </a:xfrm>
        </p:grpSpPr>
        <p:sp>
          <p:nvSpPr>
            <p:cNvPr id="2" name="Oval 1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908" y="492402"/>
            <a:ext cx="86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PMF Equivalents and Common Graph Motifs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698" y="1856888"/>
            <a:ext cx="1143000" cy="469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01317" y="1742012"/>
            <a:ext cx="13466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“node”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001" y="1792098"/>
            <a:ext cx="331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The probability of </a:t>
            </a:r>
            <a:r>
              <a:rPr lang="en-US" sz="2800" i="1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0781" y="3166644"/>
            <a:ext cx="555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A node represents a probability table: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39970" y="4461685"/>
            <a:ext cx="1015481" cy="1026200"/>
            <a:chOff x="2228901" y="1365407"/>
            <a:chExt cx="1015481" cy="1026200"/>
          </a:xfrm>
        </p:grpSpPr>
        <p:sp>
          <p:nvSpPr>
            <p:cNvPr id="33" name="Oval 32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465362" y="4081083"/>
          <a:ext cx="2959046" cy="1757680"/>
        </p:xfrm>
        <a:graphic>
          <a:graphicData uri="http://schemas.openxmlformats.org/drawingml/2006/table">
            <a:tbl>
              <a:tblPr/>
              <a:tblGrid>
                <a:gridCol w="88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(A)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A: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maybe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91423" y="4656888"/>
            <a:ext cx="54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 Times New Roman"/>
                <a:cs typeface=" Times New Roman"/>
              </a:rPr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82211" y="6092791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 prior (unconditional) “node”</a:t>
            </a:r>
          </a:p>
        </p:txBody>
      </p:sp>
    </p:spTree>
    <p:extLst>
      <p:ext uri="{BB962C8B-B14F-4D97-AF65-F5344CB8AC3E}">
        <p14:creationId xmlns:p14="http://schemas.microsoft.com/office/powerpoint/2010/main" val="8343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21" grpId="0"/>
      <p:bldP spid="22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776521" y="1447696"/>
            <a:ext cx="1015481" cy="1026200"/>
            <a:chOff x="2228901" y="1365407"/>
            <a:chExt cx="1015481" cy="1026200"/>
          </a:xfrm>
        </p:grpSpPr>
        <p:sp>
          <p:nvSpPr>
            <p:cNvPr id="7" name="Oval 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99858" y="1437159"/>
            <a:ext cx="1029382" cy="1026200"/>
            <a:chOff x="2228901" y="1365407"/>
            <a:chExt cx="1029382" cy="1026200"/>
          </a:xfrm>
        </p:grpSpPr>
        <p:sp>
          <p:nvSpPr>
            <p:cNvPr id="10" name="Oval 9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690921" y="1999293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908" y="492402"/>
            <a:ext cx="86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PMF Equivalents and Common Graph Motifs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5" y="1784625"/>
            <a:ext cx="5257800" cy="4699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03329" y="2639073"/>
            <a:ext cx="552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Graph defines two probability tables: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84188" y="3492137"/>
            <a:ext cx="1015481" cy="1026200"/>
            <a:chOff x="2228901" y="1365407"/>
            <a:chExt cx="1015481" cy="1026200"/>
          </a:xfrm>
        </p:grpSpPr>
        <p:sp>
          <p:nvSpPr>
            <p:cNvPr id="39" name="Oval 38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765516" y="3215199"/>
          <a:ext cx="1817068" cy="1270000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(A)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A: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maybe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74732" y="3648466"/>
            <a:ext cx="54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 Times New Roman"/>
                <a:cs typeface=" Times New Roman"/>
              </a:rPr>
              <a:t>=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22111" y="5432737"/>
            <a:ext cx="1029382" cy="1026200"/>
            <a:chOff x="2228901" y="1365407"/>
            <a:chExt cx="1029382" cy="1026200"/>
          </a:xfrm>
        </p:grpSpPr>
        <p:sp>
          <p:nvSpPr>
            <p:cNvPr id="44" name="Oval 43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412655" y="5589066"/>
            <a:ext cx="54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 Times New Roman"/>
                <a:cs typeface=" Times New Roman"/>
              </a:rPr>
              <a:t>=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50190"/>
              </p:ext>
            </p:extLst>
          </p:nvPr>
        </p:nvGraphicFramePr>
        <p:xfrm>
          <a:off x="1943835" y="5010741"/>
          <a:ext cx="3676099" cy="1770380"/>
        </p:xfrm>
        <a:graphic>
          <a:graphicData uri="http://schemas.openxmlformats.org/drawingml/2006/table">
            <a:tbl>
              <a:tblPr/>
              <a:tblGrid>
                <a:gridCol w="78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(B|A)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maybe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medium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high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976492" y="1679399"/>
            <a:ext cx="1015481" cy="1026200"/>
            <a:chOff x="2228901" y="1365407"/>
            <a:chExt cx="1015481" cy="1026200"/>
          </a:xfrm>
        </p:grpSpPr>
        <p:sp>
          <p:nvSpPr>
            <p:cNvPr id="13" name="Oval 12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5747" y="1668862"/>
            <a:ext cx="1029382" cy="1026200"/>
            <a:chOff x="2228901" y="1365407"/>
            <a:chExt cx="1029382" cy="1026200"/>
          </a:xfrm>
        </p:grpSpPr>
        <p:sp>
          <p:nvSpPr>
            <p:cNvPr id="16" name="Oval 15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84127" y="1658325"/>
            <a:ext cx="1007793" cy="1026200"/>
            <a:chOff x="2228901" y="1365407"/>
            <a:chExt cx="1007793" cy="1026200"/>
          </a:xfrm>
        </p:grpSpPr>
        <p:sp>
          <p:nvSpPr>
            <p:cNvPr id="19" name="Oval 18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0732" y="1365407"/>
              <a:ext cx="9559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C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4847429" y="2243954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89049" y="2243954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908" y="492402"/>
            <a:ext cx="86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PMF Equivalents and Common Graph Motifs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78" y="3471070"/>
            <a:ext cx="7581900" cy="469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1942" y="4634600"/>
            <a:ext cx="796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How many table do we need to represent </a:t>
            </a:r>
            <a:r>
              <a:rPr lang="en-US" sz="2800" dirty="0" err="1">
                <a:latin typeface="Times New Roman"/>
                <a:cs typeface="Times New Roman"/>
              </a:rPr>
              <a:t>Pr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A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B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cs typeface="Times New Roman"/>
              </a:rPr>
              <a:t>C</a:t>
            </a:r>
            <a:r>
              <a:rPr lang="en-US" sz="2800" dirty="0">
                <a:latin typeface="Times New Roman"/>
                <a:cs typeface="Times New Roman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6399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701093" y="2191624"/>
            <a:ext cx="1015481" cy="1026200"/>
            <a:chOff x="2228901" y="1365407"/>
            <a:chExt cx="1015481" cy="1026200"/>
          </a:xfrm>
        </p:grpSpPr>
        <p:sp>
          <p:nvSpPr>
            <p:cNvPr id="7" name="Oval 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4430" y="2181087"/>
            <a:ext cx="1029382" cy="1026200"/>
            <a:chOff x="2228901" y="1365407"/>
            <a:chExt cx="1029382" cy="1026200"/>
          </a:xfrm>
        </p:grpSpPr>
        <p:sp>
          <p:nvSpPr>
            <p:cNvPr id="10" name="Oval 9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615493" y="2743221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908" y="492402"/>
            <a:ext cx="86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PMF Equivalents and Common Graph Motifs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7" y="2528553"/>
            <a:ext cx="5257800" cy="4699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700010" y="3895311"/>
            <a:ext cx="1015481" cy="1026200"/>
            <a:chOff x="2228901" y="1365407"/>
            <a:chExt cx="1015481" cy="1026200"/>
          </a:xfrm>
        </p:grpSpPr>
        <p:sp>
          <p:nvSpPr>
            <p:cNvPr id="32" name="Oval 31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3347" y="3884774"/>
            <a:ext cx="1029382" cy="1026200"/>
            <a:chOff x="2228901" y="1365407"/>
            <a:chExt cx="1029382" cy="1026200"/>
          </a:xfrm>
        </p:grpSpPr>
        <p:sp>
          <p:nvSpPr>
            <p:cNvPr id="37" name="Oval 3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6614410" y="4446908"/>
            <a:ext cx="1036698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4211958"/>
            <a:ext cx="5283200" cy="4699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6707" y="1461781"/>
            <a:ext cx="11091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Note: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696719" y="5480355"/>
            <a:ext cx="73148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The “causal” direction is not uniquely defined.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We can choose it to be intuitive or convenient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9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236187" y="1254401"/>
            <a:ext cx="1015481" cy="1026200"/>
            <a:chOff x="2228901" y="1365407"/>
            <a:chExt cx="1015481" cy="1026200"/>
          </a:xfrm>
        </p:grpSpPr>
        <p:sp>
          <p:nvSpPr>
            <p:cNvPr id="7" name="Oval 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4694" y="2399624"/>
            <a:ext cx="1029382" cy="1026200"/>
            <a:chOff x="2228901" y="1365407"/>
            <a:chExt cx="1029382" cy="1026200"/>
          </a:xfrm>
        </p:grpSpPr>
        <p:sp>
          <p:nvSpPr>
            <p:cNvPr id="10" name="Oval 9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77382" y="1244382"/>
            <a:ext cx="1007793" cy="1026200"/>
            <a:chOff x="2228901" y="1365407"/>
            <a:chExt cx="1007793" cy="1026200"/>
          </a:xfrm>
        </p:grpSpPr>
        <p:sp>
          <p:nvSpPr>
            <p:cNvPr id="29" name="Oval 28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0732" y="1365407"/>
              <a:ext cx="9559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C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6043468" y="2136314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57905" y="2136314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211023" y="5242359"/>
            <a:ext cx="1015481" cy="1026200"/>
            <a:chOff x="2228901" y="1365407"/>
            <a:chExt cx="1015481" cy="1026200"/>
          </a:xfrm>
        </p:grpSpPr>
        <p:sp>
          <p:nvSpPr>
            <p:cNvPr id="34" name="Oval 33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72858" y="4068106"/>
            <a:ext cx="1029382" cy="1026200"/>
            <a:chOff x="2228901" y="1365407"/>
            <a:chExt cx="1029382" cy="1026200"/>
          </a:xfrm>
        </p:grpSpPr>
        <p:sp>
          <p:nvSpPr>
            <p:cNvPr id="37" name="Oval 3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45527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52218" y="5232340"/>
            <a:ext cx="1007793" cy="1026200"/>
            <a:chOff x="2228901" y="1365407"/>
            <a:chExt cx="1007793" cy="1026200"/>
          </a:xfrm>
        </p:grpSpPr>
        <p:sp>
          <p:nvSpPr>
            <p:cNvPr id="40" name="Oval 39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80732" y="1365407"/>
              <a:ext cx="9559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C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7047722" y="4976853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985152" y="5008229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5949" y="492402"/>
            <a:ext cx="86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PMF Equivalents and Common Graph Motifs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8" y="2761968"/>
            <a:ext cx="5859914" cy="3595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8" y="4459996"/>
            <a:ext cx="5859914" cy="3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236187" y="1072989"/>
            <a:ext cx="1015481" cy="1026200"/>
            <a:chOff x="2228901" y="1365407"/>
            <a:chExt cx="1015481" cy="1026200"/>
          </a:xfrm>
        </p:grpSpPr>
        <p:sp>
          <p:nvSpPr>
            <p:cNvPr id="7" name="Oval 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4694" y="2218212"/>
            <a:ext cx="1033711" cy="1026200"/>
            <a:chOff x="2228901" y="1365407"/>
            <a:chExt cx="1033711" cy="1026200"/>
          </a:xfrm>
        </p:grpSpPr>
        <p:sp>
          <p:nvSpPr>
            <p:cNvPr id="10" name="Oval 9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6650" y="1365407"/>
              <a:ext cx="9559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77382" y="1062970"/>
            <a:ext cx="1016423" cy="1026200"/>
            <a:chOff x="2228901" y="1365407"/>
            <a:chExt cx="1016423" cy="1026200"/>
          </a:xfrm>
        </p:grpSpPr>
        <p:sp>
          <p:nvSpPr>
            <p:cNvPr id="29" name="Oval 28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2568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6043468" y="1954902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57905" y="1954902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160955" y="1658569"/>
            <a:ext cx="1215164" cy="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388587" y="4270510"/>
            <a:ext cx="1015481" cy="1026200"/>
            <a:chOff x="2228901" y="1365407"/>
            <a:chExt cx="1015481" cy="1026200"/>
          </a:xfrm>
        </p:grpSpPr>
        <p:sp>
          <p:nvSpPr>
            <p:cNvPr id="44" name="Oval 43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45527" y="1365407"/>
              <a:ext cx="89885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77094" y="5415733"/>
            <a:ext cx="1033711" cy="1026200"/>
            <a:chOff x="2228901" y="1365407"/>
            <a:chExt cx="1033711" cy="1026200"/>
          </a:xfrm>
        </p:grpSpPr>
        <p:sp>
          <p:nvSpPr>
            <p:cNvPr id="47" name="Oval 46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06650" y="1365407"/>
              <a:ext cx="9559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29782" y="4260491"/>
            <a:ext cx="1016423" cy="1026200"/>
            <a:chOff x="2228901" y="1365407"/>
            <a:chExt cx="1016423" cy="1026200"/>
          </a:xfrm>
        </p:grpSpPr>
        <p:sp>
          <p:nvSpPr>
            <p:cNvPr id="50" name="Oval 49"/>
            <p:cNvSpPr/>
            <p:nvPr/>
          </p:nvSpPr>
          <p:spPr>
            <a:xfrm>
              <a:off x="2228901" y="1477207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32568" y="1365407"/>
              <a:ext cx="9127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latin typeface="Times New Roman"/>
                  <a:cs typeface="Times New Roman"/>
                </a:rPr>
                <a:t>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6169950" y="5178339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210305" y="5152423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313355" y="4856090"/>
            <a:ext cx="1215164" cy="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236187" y="3592536"/>
            <a:ext cx="3356310" cy="311977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1"/>
            <a:endCxn id="5" idx="5"/>
          </p:cNvCxnSpPr>
          <p:nvPr/>
        </p:nvCxnSpPr>
        <p:spPr>
          <a:xfrm>
            <a:off x="5727707" y="4049416"/>
            <a:ext cx="2373270" cy="220601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9" y="2034045"/>
            <a:ext cx="4859522" cy="2809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6221" y="4830957"/>
            <a:ext cx="4668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Cycles NOT ALLOWED!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498" y="492402"/>
            <a:ext cx="863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PMF Equivalents and Common Graph Motifs</a:t>
            </a:r>
          </a:p>
        </p:txBody>
      </p:sp>
    </p:spTree>
    <p:extLst>
      <p:ext uri="{BB962C8B-B14F-4D97-AF65-F5344CB8AC3E}">
        <p14:creationId xmlns:p14="http://schemas.microsoft.com/office/powerpoint/2010/main" val="30969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458" y="353978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Directed Graphs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8943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706308" y="2957974"/>
            <a:ext cx="1569660" cy="914400"/>
            <a:chOff x="1617974" y="1477207"/>
            <a:chExt cx="1569660" cy="914400"/>
          </a:xfrm>
        </p:grpSpPr>
        <p:sp>
          <p:nvSpPr>
            <p:cNvPr id="7" name="Oval 6"/>
            <p:cNvSpPr/>
            <p:nvPr/>
          </p:nvSpPr>
          <p:spPr>
            <a:xfrm>
              <a:off x="1636417" y="1477207"/>
              <a:ext cx="15068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7974" y="1656058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Hypothesis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40571" y="2947437"/>
            <a:ext cx="1518783" cy="914400"/>
            <a:chOff x="2228900" y="1477207"/>
            <a:chExt cx="1518783" cy="914400"/>
          </a:xfrm>
        </p:grpSpPr>
        <p:sp>
          <p:nvSpPr>
            <p:cNvPr id="10" name="Oval 9"/>
            <p:cNvSpPr/>
            <p:nvPr/>
          </p:nvSpPr>
          <p:spPr>
            <a:xfrm>
              <a:off x="2228900" y="1477207"/>
              <a:ext cx="15187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74075" y="1657018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Data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231635" y="3397771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95322" y="4314287"/>
            <a:ext cx="1569660" cy="914400"/>
            <a:chOff x="1617974" y="1477207"/>
            <a:chExt cx="1569660" cy="914400"/>
          </a:xfrm>
        </p:grpSpPr>
        <p:sp>
          <p:nvSpPr>
            <p:cNvPr id="14" name="Oval 13"/>
            <p:cNvSpPr/>
            <p:nvPr/>
          </p:nvSpPr>
          <p:spPr>
            <a:xfrm>
              <a:off x="1636417" y="1477207"/>
              <a:ext cx="15068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7974" y="1656058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Hypothesis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9585" y="4303750"/>
            <a:ext cx="1570907" cy="914400"/>
            <a:chOff x="2228900" y="1477207"/>
            <a:chExt cx="1570907" cy="914400"/>
          </a:xfrm>
        </p:grpSpPr>
        <p:sp>
          <p:nvSpPr>
            <p:cNvPr id="17" name="Oval 16"/>
            <p:cNvSpPr/>
            <p:nvPr/>
          </p:nvSpPr>
          <p:spPr>
            <a:xfrm>
              <a:off x="2228900" y="1477207"/>
              <a:ext cx="15187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30147" y="1657018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Hypothesis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220649" y="4754084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26993" y="5697059"/>
            <a:ext cx="1569660" cy="914400"/>
            <a:chOff x="1617974" y="1477207"/>
            <a:chExt cx="1569660" cy="914400"/>
          </a:xfrm>
        </p:grpSpPr>
        <p:sp>
          <p:nvSpPr>
            <p:cNvPr id="21" name="Oval 20"/>
            <p:cNvSpPr/>
            <p:nvPr/>
          </p:nvSpPr>
          <p:spPr>
            <a:xfrm>
              <a:off x="1636417" y="1477207"/>
              <a:ext cx="15068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7974" y="1656058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Hypothesis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61256" y="5686522"/>
            <a:ext cx="1518783" cy="914400"/>
            <a:chOff x="2228900" y="1477207"/>
            <a:chExt cx="1518783" cy="914400"/>
          </a:xfrm>
        </p:grpSpPr>
        <p:sp>
          <p:nvSpPr>
            <p:cNvPr id="24" name="Oval 23"/>
            <p:cNvSpPr/>
            <p:nvPr/>
          </p:nvSpPr>
          <p:spPr>
            <a:xfrm>
              <a:off x="2228900" y="1477207"/>
              <a:ext cx="15187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74075" y="1657018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Data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2252320" y="6136856"/>
            <a:ext cx="1036698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3758" y="1291452"/>
            <a:ext cx="717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Hypothesis</a:t>
            </a:r>
            <a:r>
              <a:rPr lang="en-US" sz="2400" dirty="0">
                <a:latin typeface="Times New Roman"/>
                <a:cs typeface="Times New Roman"/>
              </a:rPr>
              <a:t>: not directly observable or only observable at high cost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Data</a:t>
            </a:r>
            <a:r>
              <a:rPr lang="en-US" sz="2400" dirty="0">
                <a:latin typeface="Times New Roman"/>
                <a:cs typeface="Times New Roman"/>
              </a:rPr>
              <a:t>: information that reveals something about the state of a hypothesis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07184" y="3013714"/>
            <a:ext cx="14093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Typical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07184" y="4440218"/>
            <a:ext cx="14093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Typical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7184" y="5839873"/>
            <a:ext cx="21329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Not Typical</a:t>
            </a:r>
          </a:p>
        </p:txBody>
      </p:sp>
    </p:spTree>
    <p:extLst>
      <p:ext uri="{BB962C8B-B14F-4D97-AF65-F5344CB8AC3E}">
        <p14:creationId xmlns:p14="http://schemas.microsoft.com/office/powerpoint/2010/main" val="18058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458" y="512738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Directed Graphs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8943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455495" y="3160095"/>
            <a:ext cx="1506883" cy="914400"/>
            <a:chOff x="1636417" y="1477207"/>
            <a:chExt cx="1506883" cy="914400"/>
          </a:xfrm>
        </p:grpSpPr>
        <p:sp>
          <p:nvSpPr>
            <p:cNvPr id="7" name="Oval 6"/>
            <p:cNvSpPr/>
            <p:nvPr/>
          </p:nvSpPr>
          <p:spPr>
            <a:xfrm>
              <a:off x="1636417" y="1477207"/>
              <a:ext cx="15068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03166" y="1656058"/>
              <a:ext cx="1141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Disease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71315" y="3149558"/>
            <a:ext cx="1529345" cy="914400"/>
            <a:chOff x="2228900" y="1477207"/>
            <a:chExt cx="1529345" cy="914400"/>
          </a:xfrm>
        </p:grpSpPr>
        <p:sp>
          <p:nvSpPr>
            <p:cNvPr id="10" name="Oval 9"/>
            <p:cNvSpPr/>
            <p:nvPr/>
          </p:nvSpPr>
          <p:spPr>
            <a:xfrm>
              <a:off x="2228900" y="1477207"/>
              <a:ext cx="1518783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6662" y="1657018"/>
              <a:ext cx="15015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/>
                  <a:cs typeface="Times New Roman"/>
                </a:rPr>
                <a:t>Symptoms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962379" y="3599892"/>
            <a:ext cx="1036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3758" y="1754495"/>
            <a:ext cx="71744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It helps me to remember: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3994" y="3230557"/>
            <a:ext cx="14093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Typical</a:t>
            </a:r>
          </a:p>
        </p:txBody>
      </p:sp>
    </p:spTree>
    <p:extLst>
      <p:ext uri="{BB962C8B-B14F-4D97-AF65-F5344CB8AC3E}">
        <p14:creationId xmlns:p14="http://schemas.microsoft.com/office/powerpoint/2010/main" val="151690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511822" y="568583"/>
            <a:ext cx="589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Example: Monty Hall 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133" y="1443841"/>
            <a:ext cx="864346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In the “Let’s Make a Deal” game show, a version of the Choose a Door game is (Monty himself pointed out that there are many variations depending on what his mood was):</a:t>
            </a:r>
          </a:p>
          <a:p>
            <a:r>
              <a:rPr lang="en-US" sz="2400" dirty="0">
                <a:latin typeface="Times New Roman"/>
                <a:cs typeface="Times New Roman"/>
              </a:rPr>
              <a:t> 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You are given the choice of three doors: 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Behind one door the real prize,  a car.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Behind the others, goats or other gag prizes. 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 </a:t>
            </a:r>
          </a:p>
          <a:p>
            <a:r>
              <a:rPr lang="en-US" sz="2400" dirty="0">
                <a:latin typeface="Times New Roman"/>
                <a:cs typeface="Times New Roman"/>
              </a:rPr>
              <a:t>You pick a door, say No. 1. The host (who knows what's behind the doors) opens another door, say No. 3, which has a goat. He then says to you, “Do you want to switch to door No. 2?”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236" y="6040822"/>
            <a:ext cx="8643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/>
                <a:cs typeface="Times New Roman"/>
              </a:rPr>
              <a:t>Question</a:t>
            </a:r>
            <a:r>
              <a:rPr lang="en-US" sz="2400" dirty="0">
                <a:latin typeface="Times New Roman"/>
                <a:cs typeface="Times New Roman"/>
              </a:rPr>
              <a:t>: Is it to your advantage to switch your choice?</a:t>
            </a:r>
          </a:p>
        </p:txBody>
      </p:sp>
    </p:spTree>
    <p:extLst>
      <p:ext uri="{BB962C8B-B14F-4D97-AF65-F5344CB8AC3E}">
        <p14:creationId xmlns:p14="http://schemas.microsoft.com/office/powerpoint/2010/main" val="19616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511822" y="568583"/>
            <a:ext cx="589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Example: Monty Hall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5393" y="2155341"/>
            <a:ext cx="883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rize is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Behind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45487" y="230774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Your </a:t>
            </a:r>
            <a:r>
              <a:rPr lang="en-US" b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hoice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of Door #:</a:t>
            </a:r>
          </a:p>
        </p:txBody>
      </p:sp>
      <p:sp>
        <p:nvSpPr>
          <p:cNvPr id="35" name="Oval 34"/>
          <p:cNvSpPr/>
          <p:nvPr/>
        </p:nvSpPr>
        <p:spPr>
          <a:xfrm>
            <a:off x="7280692" y="2012802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98571" y="2051676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25059" y="3981384"/>
            <a:ext cx="126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onty Hall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Chooses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#:</a:t>
            </a:r>
          </a:p>
        </p:txBody>
      </p:sp>
      <p:sp>
        <p:nvSpPr>
          <p:cNvPr id="38" name="Oval 37"/>
          <p:cNvSpPr/>
          <p:nvPr/>
        </p:nvSpPr>
        <p:spPr>
          <a:xfrm>
            <a:off x="6425006" y="3828984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47252" y="3161116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59158" y="3148158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2049" y="1667037"/>
            <a:ext cx="4802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Nodes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P</a:t>
            </a:r>
            <a:r>
              <a:rPr lang="en-US" sz="2400" dirty="0">
                <a:latin typeface="Times New Roman"/>
                <a:cs typeface="Times New Roman"/>
              </a:rPr>
              <a:t> = Prize is behind door #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 = Your choice of door #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 = Monty’s choice of door #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2049" y="3585193"/>
            <a:ext cx="480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Joint PMF for the scenario: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r="68802"/>
          <a:stretch/>
        </p:blipFill>
        <p:spPr>
          <a:xfrm>
            <a:off x="1062130" y="4172315"/>
            <a:ext cx="1732645" cy="3341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2049" y="4910940"/>
            <a:ext cx="6135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What are the dependencies between the nodes?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2048" y="5390386"/>
            <a:ext cx="8807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Your choice of door affects Monty’s choice of door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The door the prize is behind affects Monty’s choice of door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Your choice of door is not affected by anything in this scenario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The door the prize is behind is not affected by anything in this scenario</a:t>
            </a:r>
          </a:p>
        </p:txBody>
      </p:sp>
    </p:spTree>
    <p:extLst>
      <p:ext uri="{BB962C8B-B14F-4D97-AF65-F5344CB8AC3E}">
        <p14:creationId xmlns:p14="http://schemas.microsoft.com/office/powerpoint/2010/main" val="27308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 animBg="1"/>
      <p:bldP spid="36" grpId="0" animBg="1"/>
      <p:bldP spid="37" grpId="0"/>
      <p:bldP spid="38" grpId="0" animBg="1"/>
      <p:bldP spid="43" grpId="0"/>
      <p:bldP spid="20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323375"/>
            <a:ext cx="8686800" cy="1106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 likelihood ratio has largely come to be the main quantity of interest in their literature: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77784" y="4448380"/>
            <a:ext cx="7648648" cy="2126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measure of how much “weight” or “support” the “evidence” gives to one hypothesis relative to the other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Here, 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2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relative to </a:t>
            </a:r>
            <a:r>
              <a:rPr lang="en-GB" sz="22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2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GB" sz="2200" i="1" baseline="-25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Major Players: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Evett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Aitken,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Taroni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Champod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Buckelton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Influenced by Dennis Lindley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9FD78D-6050-3E0F-CC07-87A1938D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1FF8B-0D4C-FA4A-F320-792F87BD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29" y="2684570"/>
            <a:ext cx="3644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02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511822" y="568583"/>
            <a:ext cx="589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Example: Monty Hall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5393" y="2155341"/>
            <a:ext cx="883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rize is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Behind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45487" y="230774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Your </a:t>
            </a:r>
            <a:r>
              <a:rPr lang="en-US" b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hoice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of Door #:</a:t>
            </a:r>
          </a:p>
        </p:txBody>
      </p:sp>
      <p:sp>
        <p:nvSpPr>
          <p:cNvPr id="35" name="Oval 34"/>
          <p:cNvSpPr/>
          <p:nvPr/>
        </p:nvSpPr>
        <p:spPr>
          <a:xfrm>
            <a:off x="7280692" y="2012802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98571" y="2051676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25059" y="3981384"/>
            <a:ext cx="126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onty Hall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Chooses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#:</a:t>
            </a:r>
          </a:p>
        </p:txBody>
      </p:sp>
      <p:sp>
        <p:nvSpPr>
          <p:cNvPr id="38" name="Oval 37"/>
          <p:cNvSpPr/>
          <p:nvPr/>
        </p:nvSpPr>
        <p:spPr>
          <a:xfrm>
            <a:off x="6425006" y="3828984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47252" y="3161116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59158" y="3148158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2139" y="1609574"/>
            <a:ext cx="50539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Task: </a:t>
            </a:r>
            <a:r>
              <a:rPr lang="en-US" sz="2800" b="1" dirty="0">
                <a:latin typeface="Times New Roman"/>
                <a:cs typeface="Times New Roman"/>
              </a:rPr>
              <a:t>Marginalize nodes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Knowing the probability table of each node, compute all marginal probabilities: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Marginals</a:t>
            </a:r>
            <a:r>
              <a:rPr lang="en-US" sz="2000" dirty="0">
                <a:latin typeface="Times New Roman"/>
                <a:cs typeface="Times New Roman"/>
              </a:rPr>
              <a:t> of prior nodes are just their tables.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16" y="1596616"/>
            <a:ext cx="4065585" cy="244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221" y="6053859"/>
            <a:ext cx="3695992" cy="5190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7515" y="4394216"/>
            <a:ext cx="505390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Marginals</a:t>
            </a:r>
            <a:r>
              <a:rPr lang="en-US" sz="2000" dirty="0">
                <a:latin typeface="Times New Roman"/>
                <a:cs typeface="Times New Roman"/>
              </a:rPr>
              <a:t> of conditional nodes generally requires software: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Graph theoretic operations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Some form of Pearl’s “Message Passing Algorithm”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972" y="3880816"/>
            <a:ext cx="1522233" cy="2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1822" y="568583"/>
            <a:ext cx="589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Example: Monty Hall Problem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5657769"/>
          <a:ext cx="8229598" cy="920195"/>
        </p:xfrm>
        <a:graphic>
          <a:graphicData uri="http://schemas.openxmlformats.org/drawingml/2006/table">
            <a:tbl>
              <a:tblPr/>
              <a:tblGrid>
                <a:gridCol w="174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1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0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2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Pr(M|P,C)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rize is Behind Door #: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3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Your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hoice of Door #: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onty Hall Chooses Door #: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  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1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  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1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  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909" y="1572539"/>
          <a:ext cx="3060700" cy="79756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rize is Behind Door #: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40571" y="1577165"/>
          <a:ext cx="3086100" cy="79756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Pr(C)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Your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hoice of Door #: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97915" y="2540985"/>
            <a:ext cx="883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rize is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Behind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8009" y="269338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Your </a:t>
            </a:r>
            <a:r>
              <a:rPr lang="en-US" b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hoice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of Door #:</a:t>
            </a:r>
          </a:p>
        </p:txBody>
      </p:sp>
      <p:sp>
        <p:nvSpPr>
          <p:cNvPr id="11" name="Oval 10"/>
          <p:cNvSpPr/>
          <p:nvPr/>
        </p:nvSpPr>
        <p:spPr>
          <a:xfrm>
            <a:off x="5233214" y="2398446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1093" y="2437320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77581" y="4367028"/>
            <a:ext cx="126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onty Hall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Chooses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#:</a:t>
            </a:r>
          </a:p>
        </p:txBody>
      </p:sp>
      <p:sp>
        <p:nvSpPr>
          <p:cNvPr id="14" name="Oval 13"/>
          <p:cNvSpPr/>
          <p:nvPr/>
        </p:nvSpPr>
        <p:spPr>
          <a:xfrm>
            <a:off x="4377528" y="4214628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99774" y="3546760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11680" y="3533802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1822" y="568583"/>
            <a:ext cx="589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Example: Monty Hall Problem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5657769"/>
          <a:ext cx="8229598" cy="920195"/>
        </p:xfrm>
        <a:graphic>
          <a:graphicData uri="http://schemas.openxmlformats.org/drawingml/2006/table">
            <a:tbl>
              <a:tblPr/>
              <a:tblGrid>
                <a:gridCol w="1743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7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1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0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2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Pr(M|P,C)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rize is Behind Door #: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3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Your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hoice of Door #: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onty Hall Chooses Door #: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  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1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  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1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  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1858" marR="11858" marT="11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909" y="1572539"/>
          <a:ext cx="3060700" cy="79756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rize is Behind Door #: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40571" y="1577165"/>
          <a:ext cx="3086100" cy="797560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Pr(C)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Your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hoice of Door #: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door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97915" y="2540985"/>
            <a:ext cx="883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rize is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Behind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8009" y="269338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Your </a:t>
            </a:r>
            <a:r>
              <a:rPr lang="en-US" b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hoice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of Door #: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7581" y="4367028"/>
            <a:ext cx="126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onty Hall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Chooses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#:</a:t>
            </a:r>
          </a:p>
        </p:txBody>
      </p:sp>
      <p:sp>
        <p:nvSpPr>
          <p:cNvPr id="14" name="Oval 13"/>
          <p:cNvSpPr/>
          <p:nvPr/>
        </p:nvSpPr>
        <p:spPr>
          <a:xfrm>
            <a:off x="4377528" y="4214628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99774" y="3546760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411680" y="3533802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528"/>
          <a:stretch/>
        </p:blipFill>
        <p:spPr>
          <a:xfrm>
            <a:off x="1949048" y="2563803"/>
            <a:ext cx="5829300" cy="29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8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511822" y="568583"/>
            <a:ext cx="589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Example: Monty Hall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5393" y="2155341"/>
            <a:ext cx="883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rize is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Behind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45487" y="230774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Your </a:t>
            </a:r>
            <a:r>
              <a:rPr lang="en-US" b="1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hoice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of Door #:</a:t>
            </a:r>
          </a:p>
        </p:txBody>
      </p:sp>
      <p:sp>
        <p:nvSpPr>
          <p:cNvPr id="35" name="Oval 34"/>
          <p:cNvSpPr/>
          <p:nvPr/>
        </p:nvSpPr>
        <p:spPr>
          <a:xfrm>
            <a:off x="7280692" y="2012802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98571" y="2051676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25059" y="3981384"/>
            <a:ext cx="126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onty Hall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Chooses 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Door #:</a:t>
            </a:r>
          </a:p>
        </p:txBody>
      </p:sp>
      <p:sp>
        <p:nvSpPr>
          <p:cNvPr id="38" name="Oval 37"/>
          <p:cNvSpPr/>
          <p:nvPr/>
        </p:nvSpPr>
        <p:spPr>
          <a:xfrm>
            <a:off x="6425006" y="3828984"/>
            <a:ext cx="1434084" cy="11353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47252" y="3161116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59158" y="3148158"/>
            <a:ext cx="472444" cy="745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2139" y="1609574"/>
            <a:ext cx="505390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Task: </a:t>
            </a:r>
            <a:r>
              <a:rPr lang="en-US" sz="2800" b="1" dirty="0">
                <a:latin typeface="Times New Roman"/>
                <a:cs typeface="Times New Roman"/>
              </a:rPr>
              <a:t>Update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marginals</a:t>
            </a:r>
            <a:r>
              <a:rPr lang="en-US" sz="2800" dirty="0">
                <a:latin typeface="Times New Roman"/>
                <a:cs typeface="Times New Roman"/>
              </a:rPr>
              <a:t> of nodes after data is collected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After introducing “evidence” or “observations” how are our beliefs about the states of the other nodes changed?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5251" y="3206157"/>
            <a:ext cx="91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door #1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0487" y="4847718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door #3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8280625" y="3005903"/>
            <a:ext cx="281636" cy="2520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7720280" y="4687347"/>
            <a:ext cx="281636" cy="2520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02" y="5765287"/>
            <a:ext cx="7162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1822" y="568583"/>
            <a:ext cx="589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Example: Monty Hall Problem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55800"/>
            <a:ext cx="4876800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6943" y="2639201"/>
            <a:ext cx="91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door #1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5300" y="4834760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door #3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728764" y="2558823"/>
            <a:ext cx="281636" cy="2520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015093" y="4674389"/>
            <a:ext cx="281636" cy="2520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85904" y="2532907"/>
            <a:ext cx="872584" cy="80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85904" y="2613285"/>
            <a:ext cx="872584" cy="171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5" y="2035821"/>
            <a:ext cx="2086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Updated beliefs about which door to pick</a:t>
            </a:r>
          </a:p>
        </p:txBody>
      </p:sp>
    </p:spTree>
    <p:extLst>
      <p:ext uri="{BB962C8B-B14F-4D97-AF65-F5344CB8AC3E}">
        <p14:creationId xmlns:p14="http://schemas.microsoft.com/office/powerpoint/2010/main" val="35699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P_plot_15D-PCA-SV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75" y="545901"/>
            <a:ext cx="8168600" cy="631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63" y="233971"/>
            <a:ext cx="88487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20D PCA-SVM Empirical Bayes Model on Dust Trace Evidence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998" y="86084"/>
            <a:ext cx="7516813" cy="21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079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2" y="2702108"/>
            <a:ext cx="8341323" cy="38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87606" y="685800"/>
            <a:ext cx="3916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>
                <a:solidFill>
                  <a:srgbClr val="000000"/>
                </a:solidFill>
                <a:latin typeface="Times New Roman"/>
                <a:cs typeface="Times New Roman"/>
              </a:rPr>
              <a:t>Ballantyne</a:t>
            </a:r>
            <a:r>
              <a:rPr lang="en-GB" sz="3600" dirty="0">
                <a:solidFill>
                  <a:srgbClr val="000000"/>
                </a:solidFill>
                <a:latin typeface="Times New Roman"/>
                <a:cs typeface="Times New Roman"/>
              </a:rPr>
              <a:t>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663" y="1755748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Combine dust ID results (trace) with DNA results: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AFAC3F-B95C-BAC1-6EE1-04BEFDCD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39239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256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850155"/>
            <a:ext cx="6273800" cy="5562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C1285C1-3688-6A0C-28F4-9AC21DC0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335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nter.network_with_evidence_enter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2" y="1233106"/>
            <a:ext cx="8923922" cy="5588031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11559" y="586775"/>
            <a:ext cx="8071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Bayes Net in Painting Authentication Case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DCE4E1-EDA2-D9AD-7F83-94561618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786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E1255-BED5-4E0A-AC7A-F4795688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373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WTC dust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(prototype) probability network: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F1F07-4622-49FA-ADD9-6EB93E29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1681" r="23335" b="15388"/>
          <a:stretch>
            <a:fillRect/>
          </a:stretch>
        </p:blipFill>
        <p:spPr bwMode="auto">
          <a:xfrm>
            <a:off x="4267200" y="990600"/>
            <a:ext cx="47244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8763A5B-CE96-4641-A71A-CAC904BA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941513"/>
            <a:ext cx="37988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B6A01-410E-4D4A-A7C5-6C690E12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011738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LR: Probability that all these components came together given they are from the WTC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 chance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8F02DD-D444-4FDA-A7F8-F5A21BC7D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03900"/>
            <a:ext cx="13672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~ 1</a:t>
            </a:r>
            <a:r>
              <a:rPr lang="en-US" altLang="en-US" sz="4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B519E-95FD-4827-B7AB-2CE2FC16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6096000"/>
            <a:ext cx="2898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Decisive (Jeffreys)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652F-33FD-2EFA-A164-75407B543302}"/>
              </a:ext>
            </a:extLst>
          </p:cNvPr>
          <p:cNvSpPr txBox="1"/>
          <p:nvPr/>
        </p:nvSpPr>
        <p:spPr>
          <a:xfrm flipH="1">
            <a:off x="941066" y="398618"/>
            <a:ext cx="726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Probabilities From Spin Physics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E135C2-98E6-67E0-83DD-2CEE9620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151103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0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415623"/>
            <a:ext cx="8686800" cy="61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Likelihood ratio ranges from 0 to infinity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8667" y="3085694"/>
            <a:ext cx="7648648" cy="1522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Points of interest on the LR scale: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 = 0 means evidence TOTALLY </a:t>
            </a:r>
            <a:r>
              <a:rPr lang="en-GB" sz="2400" u="sng" dirty="0">
                <a:solidFill>
                  <a:srgbClr val="000000"/>
                </a:solidFill>
                <a:latin typeface="Times New Roman" pitchFamily="18" charset="0"/>
              </a:rPr>
              <a:t>DOES NOT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SUPPORT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favour of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015" y="4625098"/>
            <a:ext cx="7959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 = 1 means evidence does not support either hypothesis more strongly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856" y="5620494"/>
            <a:ext cx="8086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LR = ∞ means evidence TOTALLY SUPPORTS </a:t>
            </a:r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in favour of </a:t>
            </a:r>
            <a:r>
              <a:rPr lang="en-GB" sz="24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400" i="1" baseline="-25000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8CF44-16A5-EA61-8B5E-2501E78F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2A106-A2BB-9D74-80DB-65C577ED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843" y="1234619"/>
            <a:ext cx="2990798" cy="8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56448-1FDC-3D2A-B978-A04D0583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4341"/>
            <a:ext cx="7772400" cy="519540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711FE3E-41EE-F897-5405-A32A3C35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39239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DEE89BB8-0A59-30FF-5E7A-DA2515AE9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457894"/>
            <a:ext cx="8607425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charset="0"/>
              </a:rPr>
              <a:t>Aggregate Dust Evidence Dependencies</a:t>
            </a:r>
            <a:endParaRPr lang="en-GB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05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E1E1F40-D033-5DEB-0166-B880D2D2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70" y="334184"/>
            <a:ext cx="58150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Another Art Project: This Time Using Parametric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16E9B-DC7C-1B47-5B07-A784E6BA8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18C17-A83C-56A6-2952-C6E1D0851953}"/>
              </a:ext>
            </a:extLst>
          </p:cNvPr>
          <p:cNvSpPr txBox="1"/>
          <p:nvPr/>
        </p:nvSpPr>
        <p:spPr>
          <a:xfrm>
            <a:off x="188973" y="1314182"/>
            <a:ext cx="8523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proper Bayes Factors for Artist attribution, use parametric Bayes models for artist did/didn’t make works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36238E-8AE2-164E-52BB-0E9F417ED5A7}"/>
              </a:ext>
            </a:extLst>
          </p:cNvPr>
          <p:cNvGrpSpPr/>
          <p:nvPr/>
        </p:nvGrpSpPr>
        <p:grpSpPr>
          <a:xfrm>
            <a:off x="1650412" y="3948296"/>
            <a:ext cx="484053" cy="557325"/>
            <a:chOff x="4687610" y="2064390"/>
            <a:chExt cx="484053" cy="55732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CB1A3B-1078-01A8-6FB3-A25AE3680E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7610" y="2164514"/>
              <a:ext cx="484053" cy="457201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323DDC-ABFB-6ADF-2272-C68E44EE3E8B}"/>
                </a:ext>
              </a:extLst>
            </p:cNvPr>
            <p:cNvSpPr txBox="1"/>
            <p:nvPr/>
          </p:nvSpPr>
          <p:spPr>
            <a:xfrm>
              <a:off x="4753729" y="206439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7A07C3-740A-BD68-5235-8FCA28827B35}"/>
              </a:ext>
            </a:extLst>
          </p:cNvPr>
          <p:cNvGrpSpPr/>
          <p:nvPr/>
        </p:nvGrpSpPr>
        <p:grpSpPr>
          <a:xfrm>
            <a:off x="1658366" y="3073981"/>
            <a:ext cx="484053" cy="523220"/>
            <a:chOff x="4687610" y="2100332"/>
            <a:chExt cx="484053" cy="5232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4147A78-161A-3017-77C4-51BF83337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7610" y="2164514"/>
              <a:ext cx="484053" cy="457201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029D46-FF7F-E730-1753-646A1D98BB96}"/>
                </a:ext>
              </a:extLst>
            </p:cNvPr>
            <p:cNvSpPr txBox="1"/>
            <p:nvPr/>
          </p:nvSpPr>
          <p:spPr>
            <a:xfrm>
              <a:off x="4725246" y="2100332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Symbol" pitchFamily="2" charset="2"/>
                  <a:cs typeface="Times New Roman" panose="02020603050405020304" pitchFamily="18" charset="0"/>
                </a:rPr>
                <a:t>l</a:t>
              </a:r>
              <a:endParaRPr lang="en-US" i="1" dirty="0">
                <a:latin typeface="Symbol" pitchFamily="2" charset="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C24F89-70C3-741A-5D9A-26D666130CE4}"/>
              </a:ext>
            </a:extLst>
          </p:cNvPr>
          <p:cNvCxnSpPr>
            <a:cxnSpLocks/>
          </p:cNvCxnSpPr>
          <p:nvPr/>
        </p:nvCxnSpPr>
        <p:spPr>
          <a:xfrm>
            <a:off x="1907303" y="3618752"/>
            <a:ext cx="0" cy="414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C30CA3-FDD0-1E79-B28F-5FAE092D7EC2}"/>
              </a:ext>
            </a:extLst>
          </p:cNvPr>
          <p:cNvCxnSpPr>
            <a:cxnSpLocks/>
          </p:cNvCxnSpPr>
          <p:nvPr/>
        </p:nvCxnSpPr>
        <p:spPr>
          <a:xfrm>
            <a:off x="1911967" y="2765689"/>
            <a:ext cx="636" cy="359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F37F9D-9A19-7A98-34FC-F005ABA9EEEC}"/>
              </a:ext>
            </a:extLst>
          </p:cNvPr>
          <p:cNvGrpSpPr/>
          <p:nvPr/>
        </p:nvGrpSpPr>
        <p:grpSpPr>
          <a:xfrm>
            <a:off x="1180961" y="2153145"/>
            <a:ext cx="1508276" cy="646331"/>
            <a:chOff x="5463905" y="2481433"/>
            <a:chExt cx="1508276" cy="6463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76E3E4-51F5-7540-E4D6-7BBA411D273F}"/>
                </a:ext>
              </a:extLst>
            </p:cNvPr>
            <p:cNvSpPr>
              <a:spLocks/>
            </p:cNvSpPr>
            <p:nvPr/>
          </p:nvSpPr>
          <p:spPr>
            <a:xfrm>
              <a:off x="5787294" y="2485553"/>
              <a:ext cx="844952" cy="642211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52AF0C-BE22-1CDD-4C39-C45CDB7A8F6B}"/>
                </a:ext>
              </a:extLst>
            </p:cNvPr>
            <p:cNvSpPr txBox="1"/>
            <p:nvPr/>
          </p:nvSpPr>
          <p:spPr>
            <a:xfrm>
              <a:off x="5463905" y="2481433"/>
              <a:ext cx="1508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hyper-params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4634B8-510E-B78D-0BD2-47DA65C5E147}"/>
              </a:ext>
            </a:extLst>
          </p:cNvPr>
          <p:cNvSpPr txBox="1"/>
          <p:nvPr/>
        </p:nvSpPr>
        <p:spPr>
          <a:xfrm>
            <a:off x="6578577" y="444400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1:200+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17691E-6FDE-B8AC-364F-D0DE6EC558F7}"/>
              </a:ext>
            </a:extLst>
          </p:cNvPr>
          <p:cNvGrpSpPr/>
          <p:nvPr/>
        </p:nvGrpSpPr>
        <p:grpSpPr>
          <a:xfrm>
            <a:off x="6855431" y="3876370"/>
            <a:ext cx="484053" cy="581075"/>
            <a:chOff x="4687610" y="2040640"/>
            <a:chExt cx="484053" cy="58107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2D7558E-D82E-73AE-9BAB-DD75FB3BC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7610" y="2164514"/>
              <a:ext cx="484053" cy="457201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B8F8B8-1F8C-3EDC-35E3-7DFA30B9B1E1}"/>
                </a:ext>
              </a:extLst>
            </p:cNvPr>
            <p:cNvSpPr txBox="1"/>
            <p:nvPr/>
          </p:nvSpPr>
          <p:spPr>
            <a:xfrm>
              <a:off x="4694354" y="204064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471959-DECF-DBAF-3B15-39CE16B1ACFD}"/>
              </a:ext>
            </a:extLst>
          </p:cNvPr>
          <p:cNvGrpSpPr/>
          <p:nvPr/>
        </p:nvGrpSpPr>
        <p:grpSpPr>
          <a:xfrm>
            <a:off x="6875260" y="3013929"/>
            <a:ext cx="484053" cy="545133"/>
            <a:chOff x="4687610" y="2076582"/>
            <a:chExt cx="484053" cy="54513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B646E2-0465-4C5B-A154-741099F04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7610" y="2164514"/>
              <a:ext cx="484053" cy="457201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A30903-66B5-6DE4-4C5F-C3287E989AEF}"/>
                </a:ext>
              </a:extLst>
            </p:cNvPr>
            <p:cNvSpPr txBox="1"/>
            <p:nvPr/>
          </p:nvSpPr>
          <p:spPr>
            <a:xfrm>
              <a:off x="4713371" y="2076582"/>
              <a:ext cx="4475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Symbol" pitchFamily="2" charset="2"/>
                  <a:cs typeface="Times New Roman" panose="02020603050405020304" pitchFamily="18" charset="0"/>
                </a:rPr>
                <a:t>l</a:t>
              </a:r>
              <a:r>
                <a:rPr 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F7BF75E-E629-42A2-D49B-6FEC66E09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94" y="4856402"/>
            <a:ext cx="1872508" cy="27713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4DB1B0B-D0AF-E8AD-757B-DB03B258AA37}"/>
              </a:ext>
            </a:extLst>
          </p:cNvPr>
          <p:cNvSpPr/>
          <p:nvPr/>
        </p:nvSpPr>
        <p:spPr>
          <a:xfrm>
            <a:off x="1230771" y="3888244"/>
            <a:ext cx="1316736" cy="886638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2517C3-958E-1506-D932-E47C1D47D350}"/>
              </a:ext>
            </a:extLst>
          </p:cNvPr>
          <p:cNvSpPr txBox="1"/>
          <p:nvPr/>
        </p:nvSpPr>
        <p:spPr>
          <a:xfrm>
            <a:off x="1257814" y="445602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1:200+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1A421E-0B72-440F-0AF7-D69AB775B776}"/>
              </a:ext>
            </a:extLst>
          </p:cNvPr>
          <p:cNvSpPr/>
          <p:nvPr/>
        </p:nvSpPr>
        <p:spPr>
          <a:xfrm>
            <a:off x="6435790" y="2931966"/>
            <a:ext cx="1533439" cy="183757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375EE0-21DF-DA5F-F364-4D6173EE9342}"/>
              </a:ext>
            </a:extLst>
          </p:cNvPr>
          <p:cNvCxnSpPr>
            <a:cxnSpLocks/>
          </p:cNvCxnSpPr>
          <p:nvPr/>
        </p:nvCxnSpPr>
        <p:spPr>
          <a:xfrm>
            <a:off x="7107163" y="3569274"/>
            <a:ext cx="0" cy="414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6E49625-BB10-F0D6-E116-153965B0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066" y="5360239"/>
            <a:ext cx="3099909" cy="2445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6C524F-F55C-3FFF-9CDF-56135DBC8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236" y="6284092"/>
            <a:ext cx="3985597" cy="2445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BCA26EF-0CBC-D999-8776-5C540055D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236" y="5813688"/>
            <a:ext cx="3707993" cy="24455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1CA16FB-E4D5-652B-77D3-F75FE92D6AC3}"/>
              </a:ext>
            </a:extLst>
          </p:cNvPr>
          <p:cNvSpPr txBox="1"/>
          <p:nvPr/>
        </p:nvSpPr>
        <p:spPr>
          <a:xfrm>
            <a:off x="8241176" y="528224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060960-FF54-19D2-C064-457B8E691F5D}"/>
              </a:ext>
            </a:extLst>
          </p:cNvPr>
          <p:cNvSpPr txBox="1"/>
          <p:nvPr/>
        </p:nvSpPr>
        <p:spPr>
          <a:xfrm>
            <a:off x="8002602" y="5701186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make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4399FE-81EC-CC94-0093-5C3FBCB85BDB}"/>
              </a:ext>
            </a:extLst>
          </p:cNvPr>
          <p:cNvSpPr txBox="1"/>
          <p:nvPr/>
        </p:nvSpPr>
        <p:spPr>
          <a:xfrm>
            <a:off x="8004527" y="618925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make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6E2A906-AAE6-7163-434B-386C64CDC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278" y="4888886"/>
            <a:ext cx="1870128" cy="26410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BDBC022-CB5E-131A-D082-D4FD90CFAF07}"/>
              </a:ext>
            </a:extLst>
          </p:cNvPr>
          <p:cNvSpPr txBox="1"/>
          <p:nvPr/>
        </p:nvSpPr>
        <p:spPr>
          <a:xfrm>
            <a:off x="4560425" y="3426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2944B2-A874-D179-9347-D14960EE5E27}"/>
              </a:ext>
            </a:extLst>
          </p:cNvPr>
          <p:cNvCxnSpPr>
            <a:cxnSpLocks/>
          </p:cNvCxnSpPr>
          <p:nvPr/>
        </p:nvCxnSpPr>
        <p:spPr>
          <a:xfrm>
            <a:off x="7122504" y="2732893"/>
            <a:ext cx="636" cy="359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95924C8-DF3E-F06C-29EB-3B5D7E9413D5}"/>
              </a:ext>
            </a:extLst>
          </p:cNvPr>
          <p:cNvGrpSpPr/>
          <p:nvPr/>
        </p:nvGrpSpPr>
        <p:grpSpPr>
          <a:xfrm>
            <a:off x="6391498" y="2120349"/>
            <a:ext cx="1508276" cy="646331"/>
            <a:chOff x="5463905" y="2481433"/>
            <a:chExt cx="1508276" cy="64633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195D40-B722-90D2-D45D-EA378A245FF5}"/>
                </a:ext>
              </a:extLst>
            </p:cNvPr>
            <p:cNvSpPr>
              <a:spLocks/>
            </p:cNvSpPr>
            <p:nvPr/>
          </p:nvSpPr>
          <p:spPr>
            <a:xfrm>
              <a:off x="5787294" y="2485553"/>
              <a:ext cx="844952" cy="642211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6B876B-52D5-EF9B-D723-C3AD745B4A45}"/>
                </a:ext>
              </a:extLst>
            </p:cNvPr>
            <p:cNvSpPr txBox="1"/>
            <p:nvPr/>
          </p:nvSpPr>
          <p:spPr>
            <a:xfrm>
              <a:off x="5463905" y="2481433"/>
              <a:ext cx="1508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hyper-params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F4664C3-8FBE-C038-ECCA-0DC5060E7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89" y="5592102"/>
            <a:ext cx="2273551" cy="2330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CACE37E-A0E4-82F2-09D8-E10163383F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89" y="6088637"/>
            <a:ext cx="3114589" cy="24415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53E2716-0268-B122-4E02-ACEBFA2B9B0C}"/>
              </a:ext>
            </a:extLst>
          </p:cNvPr>
          <p:cNvSpPr txBox="1"/>
          <p:nvPr/>
        </p:nvSpPr>
        <p:spPr>
          <a:xfrm>
            <a:off x="955132" y="6465935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make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47204E1-823A-B02D-4CB6-38D94880167D}"/>
              </a:ext>
            </a:extLst>
          </p:cNvPr>
          <p:cNvSpPr txBox="1"/>
          <p:nvPr/>
        </p:nvSpPr>
        <p:spPr>
          <a:xfrm>
            <a:off x="3515254" y="3138163"/>
            <a:ext cx="1870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BFs &gt; 1000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7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 animBg="1"/>
      <p:bldP spid="38" grpId="0"/>
      <p:bldP spid="39" grpId="0" animBg="1"/>
      <p:bldP spid="46" grpId="0"/>
      <p:bldP spid="47" grpId="0"/>
      <p:bldP spid="49" grpId="0"/>
      <p:bldP spid="60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4188" y="2917372"/>
            <a:ext cx="7793421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 standard verbal scale of LR “weight of evidence”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IS IN NO WAY, SHAPE OR FORM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 SETTLED IN THE STATISTICS LITERATURE!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 popular verbal scale is due to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Jefferys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pp.432 (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in here too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) but there are others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READ British R v. T footwear case!,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5"/>
              </a:rPr>
              <a:t>Ref. 1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hlinkClick r:id="rId6"/>
              </a:rPr>
              <a:t>Ref. 2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58498-C900-B0BA-9223-CF6806C2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The “Logical (Bayesian) Framework” in F.S.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AD6BC-452F-E644-8D95-C1140B78D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430" y="1404669"/>
            <a:ext cx="3334854" cy="9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45D7FCA-6542-0EAA-144D-C4C733AB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8E1F85-74D1-E541-FF85-07BA7199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6988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Preliminaries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BF47A-2832-9705-CEFF-1583BDA41591}"/>
              </a:ext>
            </a:extLst>
          </p:cNvPr>
          <p:cNvSpPr txBox="1"/>
          <p:nvPr/>
        </p:nvSpPr>
        <p:spPr>
          <a:xfrm>
            <a:off x="344346" y="1308048"/>
            <a:ext cx="811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In science, hypotheses are formed to explain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E2281-AB9B-A928-7C1C-995D8F19F80B}"/>
              </a:ext>
            </a:extLst>
          </p:cNvPr>
          <p:cNvSpPr txBox="1"/>
          <p:nvPr/>
        </p:nvSpPr>
        <p:spPr>
          <a:xfrm>
            <a:off x="778686" y="2014457"/>
            <a:ext cx="811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 formal relationship between data (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) and a hypothesis (</a:t>
            </a:r>
            <a:r>
              <a:rPr lang="en-US" sz="2400" i="1" dirty="0">
                <a:latin typeface="Times New Roman"/>
                <a:cs typeface="Times New Roman"/>
              </a:rPr>
              <a:t>H</a:t>
            </a:r>
            <a:r>
              <a:rPr lang="en-US" sz="2400" dirty="0">
                <a:latin typeface="Times New Roman"/>
                <a:cs typeface="Times New Roman"/>
              </a:rPr>
              <a:t>) that (potentially) explains the data can be formulated through Bayes’ Theorem: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6B7EE-C5CE-B6B7-4DF4-539D620E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3804739"/>
            <a:ext cx="5283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844CD1-A815-85A4-E05F-A5743AFD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916F58-E867-585F-8FFC-F21DBA138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6988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Preliminaries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1879E-F8CA-0F25-2BBB-F15556C8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36" y="3109012"/>
            <a:ext cx="5803900" cy="109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1C0B6-A216-7565-E024-22427790DD9A}"/>
              </a:ext>
            </a:extLst>
          </p:cNvPr>
          <p:cNvSpPr txBox="1"/>
          <p:nvPr/>
        </p:nvSpPr>
        <p:spPr>
          <a:xfrm>
            <a:off x="344346" y="1308048"/>
            <a:ext cx="8117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Let’s say we have two competing hypotheses (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i="1" baseline="-25000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 err="1">
                <a:latin typeface="Times New Roman"/>
                <a:cs typeface="Times New Roman"/>
              </a:rPr>
              <a:t>H</a:t>
            </a:r>
            <a:r>
              <a:rPr lang="en-US" sz="2800" i="1" baseline="-25000" dirty="0" err="1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) that can explain some observed data: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EA91E0-F036-37A7-DC74-C9AD96A88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6" y="5003852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47B9-4709-2D8A-3EFE-475E05603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250ED47-5BB6-5C1D-3A48-571702D1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F65C5B-3982-EAB9-5E75-5220C6C91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8" y="169889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Preliminaries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F5258-1261-5BD0-825C-BFF9C9CB0238}"/>
              </a:ext>
            </a:extLst>
          </p:cNvPr>
          <p:cNvSpPr txBox="1"/>
          <p:nvPr/>
        </p:nvSpPr>
        <p:spPr>
          <a:xfrm>
            <a:off x="344346" y="1308048"/>
            <a:ext cx="8117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Which hypothesis is more probable given the observed data?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9A95C-260B-5279-40B3-4A61163873C9}"/>
              </a:ext>
            </a:extLst>
          </p:cNvPr>
          <p:cNvSpPr txBox="1"/>
          <p:nvPr/>
        </p:nvSpPr>
        <p:spPr>
          <a:xfrm>
            <a:off x="938706" y="2360593"/>
            <a:ext cx="752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To answer this, take the ratio of the two Bayes’ theorems: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06C64-70A4-EF47-DE78-177F0D7F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879" y="3484424"/>
            <a:ext cx="5112139" cy="919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6B6C8-8BCE-0385-36AB-8F05F05CF880}"/>
              </a:ext>
            </a:extLst>
          </p:cNvPr>
          <p:cNvSpPr txBox="1"/>
          <p:nvPr/>
        </p:nvSpPr>
        <p:spPr>
          <a:xfrm>
            <a:off x="820468" y="5349788"/>
            <a:ext cx="7891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Weight of evidence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A measure of how much “weight” or “support” observed data (</a:t>
            </a:r>
            <a:r>
              <a:rPr lang="en-GB" sz="2200" i="1" dirty="0">
                <a:solidFill>
                  <a:srgbClr val="000000"/>
                </a:solidFill>
                <a:latin typeface="Times New Roman" pitchFamily="18" charset="0"/>
              </a:rPr>
              <a:t>i.e.</a:t>
            </a:r>
            <a:r>
              <a:rPr lang="en-GB" sz="2200" dirty="0">
                <a:solidFill>
                  <a:srgbClr val="000000"/>
                </a:solidFill>
                <a:latin typeface="Times New Roman" pitchFamily="18" charset="0"/>
              </a:rPr>
              <a:t> “evidence”) gives to one hypothesis relative to the </a:t>
            </a:r>
            <a:r>
              <a:rPr lang="en-GB" sz="2200" dirty="0" err="1">
                <a:solidFill>
                  <a:srgbClr val="000000"/>
                </a:solidFill>
                <a:latin typeface="Times New Roman" pitchFamily="18" charset="0"/>
              </a:rPr>
              <a:t>other</a:t>
            </a:r>
            <a:r>
              <a:rPr lang="en-GB" sz="2200" baseline="30000" dirty="0" err="1">
                <a:solidFill>
                  <a:srgbClr val="000000"/>
                </a:solidFill>
                <a:latin typeface="Times New Roman" pitchFamily="18" charset="0"/>
              </a:rPr>
              <a:t>Jeffereys</a:t>
            </a:r>
            <a:r>
              <a:rPr lang="en-GB" sz="2200" baseline="30000" dirty="0">
                <a:solidFill>
                  <a:srgbClr val="000000"/>
                </a:solidFill>
                <a:latin typeface="Times New Roman" pitchFamily="18" charset="0"/>
              </a:rPr>
              <a:t>, Turing, Good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EA7E3-0E93-BC9D-6D33-DAA2B81409AF}"/>
              </a:ext>
            </a:extLst>
          </p:cNvPr>
          <p:cNvCxnSpPr/>
          <p:nvPr/>
        </p:nvCxnSpPr>
        <p:spPr>
          <a:xfrm flipH="1" flipV="1">
            <a:off x="4776356" y="4981985"/>
            <a:ext cx="12829" cy="459243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4C37570F-5991-1309-732F-4E168B582FB8}"/>
              </a:ext>
            </a:extLst>
          </p:cNvPr>
          <p:cNvSpPr/>
          <p:nvPr/>
        </p:nvSpPr>
        <p:spPr>
          <a:xfrm rot="16200000">
            <a:off x="4582601" y="3838156"/>
            <a:ext cx="390278" cy="17373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5F063-4C70-A9B8-772E-32A9A8D58CE3}"/>
              </a:ext>
            </a:extLst>
          </p:cNvPr>
          <p:cNvSpPr/>
          <p:nvPr/>
        </p:nvSpPr>
        <p:spPr>
          <a:xfrm>
            <a:off x="3997924" y="3373576"/>
            <a:ext cx="1557056" cy="1190794"/>
          </a:xfrm>
          <a:prstGeom prst="rect">
            <a:avLst/>
          </a:prstGeom>
          <a:noFill/>
          <a:ln w="60325">
            <a:solidFill>
              <a:srgbClr val="FF00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5556</TotalTime>
  <Words>3063</Words>
  <Application>Microsoft Macintosh PowerPoint</Application>
  <PresentationFormat>On-screen Show (4:3)</PresentationFormat>
  <Paragraphs>572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 Times New Roman</vt:lpstr>
      <vt:lpstr>Aptos</vt:lpstr>
      <vt:lpstr>Aptos Display</vt:lpstr>
      <vt:lpstr>Arial</vt:lpstr>
      <vt:lpstr>Calibri</vt:lpstr>
      <vt:lpstr>Courier New</vt:lpstr>
      <vt:lpstr>Symbol</vt:lpstr>
      <vt:lpstr>Times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Nicholas Petraco</dc:creator>
  <cp:lastModifiedBy>Nicholas Petraco</cp:lastModifiedBy>
  <cp:revision>67</cp:revision>
  <cp:lastPrinted>2025-05-12T03:36:25Z</cp:lastPrinted>
  <dcterms:created xsi:type="dcterms:W3CDTF">2025-05-09T13:57:47Z</dcterms:created>
  <dcterms:modified xsi:type="dcterms:W3CDTF">2026-05-18T16:27:58Z</dcterms:modified>
</cp:coreProperties>
</file>