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8"/>
  </p:notesMasterIdLst>
  <p:sldIdLst>
    <p:sldId id="257" r:id="rId2"/>
    <p:sldId id="382" r:id="rId3"/>
    <p:sldId id="383" r:id="rId4"/>
    <p:sldId id="296" r:id="rId5"/>
    <p:sldId id="277" r:id="rId6"/>
    <p:sldId id="298" r:id="rId7"/>
    <p:sldId id="299" r:id="rId8"/>
    <p:sldId id="275" r:id="rId9"/>
    <p:sldId id="304" r:id="rId10"/>
    <p:sldId id="306" r:id="rId11"/>
    <p:sldId id="307" r:id="rId12"/>
    <p:sldId id="322" r:id="rId13"/>
    <p:sldId id="324" r:id="rId14"/>
    <p:sldId id="328" r:id="rId15"/>
    <p:sldId id="330" r:id="rId16"/>
    <p:sldId id="333" r:id="rId17"/>
    <p:sldId id="376" r:id="rId18"/>
    <p:sldId id="341" r:id="rId19"/>
    <p:sldId id="342" r:id="rId20"/>
    <p:sldId id="368" r:id="rId21"/>
    <p:sldId id="343" r:id="rId22"/>
    <p:sldId id="375" r:id="rId23"/>
    <p:sldId id="369" r:id="rId24"/>
    <p:sldId id="372" r:id="rId25"/>
    <p:sldId id="373" r:id="rId26"/>
    <p:sldId id="374" r:id="rId27"/>
    <p:sldId id="358" r:id="rId28"/>
    <p:sldId id="348" r:id="rId29"/>
    <p:sldId id="359" r:id="rId30"/>
    <p:sldId id="355" r:id="rId31"/>
    <p:sldId id="364" r:id="rId32"/>
    <p:sldId id="352" r:id="rId33"/>
    <p:sldId id="361" r:id="rId34"/>
    <p:sldId id="377" r:id="rId35"/>
    <p:sldId id="378" r:id="rId36"/>
    <p:sldId id="379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C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445"/>
    <p:restoredTop sz="96154"/>
  </p:normalViewPr>
  <p:slideViewPr>
    <p:cSldViewPr snapToGrid="0">
      <p:cViewPr varScale="1">
        <p:scale>
          <a:sx n="87" d="100"/>
          <a:sy n="87" d="100"/>
        </p:scale>
        <p:origin x="200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B4E7F-53FF-E442-B187-FC7C51BE233E}" type="datetimeFigureOut">
              <a:rPr lang="en-US" smtClean="0"/>
              <a:t>2/13/26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24928-AF98-8D48-8222-2D83BDFDD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13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F405B-904A-C54E-9EF3-A2D88CF2B1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81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F405B-904A-C54E-9EF3-A2D88CF2B1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81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F405B-904A-C54E-9EF3-A2D88CF2B17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8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F405B-904A-C54E-9EF3-A2D88CF2B17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81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98949-F66E-36C8-5EDE-073323335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637D40-6A83-2779-E008-49A3BCF62D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0FDB81-9856-7BFE-1C9F-7FEA870AF5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7DFF8-0A5E-0CA5-D37D-9DF6A18A5D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F405B-904A-C54E-9EF3-A2D88CF2B17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96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4D0DB6-DE9D-4435-B172-176C803F0473}" type="slidenum">
              <a:rPr lang="en-US"/>
              <a:pPr/>
              <a:t>8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90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4" y="4343401"/>
            <a:ext cx="5032375" cy="4113213"/>
          </a:xfrm>
        </p:spPr>
        <p:txBody>
          <a:bodyPr lIns="91416" tIns="45709" rIns="91416" bIns="45709"/>
          <a:lstStyle/>
          <a:p>
            <a:r>
              <a:rPr lang="el-GR" b="1" dirty="0">
                <a:solidFill>
                  <a:srgbClr val="00FFFF"/>
                </a:solidFill>
                <a:cs typeface="Arial" charset="0"/>
              </a:rPr>
              <a:t>Figure 4.2</a:t>
            </a:r>
          </a:p>
          <a:p>
            <a:r>
              <a:rPr lang="el-GR" i="1" dirty="0">
                <a:solidFill>
                  <a:srgbClr val="00FFFF"/>
                </a:solidFill>
                <a:cs typeface="Arial" charset="0"/>
              </a:rPr>
              <a:t>P</a:t>
            </a:r>
            <a:r>
              <a:rPr lang="en-US" i="1" dirty="0">
                <a:solidFill>
                  <a:srgbClr val="00FFFF"/>
                </a:solidFill>
                <a:cs typeface="Arial" charset="0"/>
              </a:rPr>
              <a:t> </a:t>
            </a:r>
            <a:r>
              <a:rPr lang="el-GR" dirty="0">
                <a:solidFill>
                  <a:srgbClr val="00FFFF"/>
                </a:solidFill>
                <a:cs typeface="Arial" charset="0"/>
              </a:rPr>
              <a:t>(</a:t>
            </a:r>
            <a:r>
              <a:rPr lang="el-GR" i="1" dirty="0">
                <a:solidFill>
                  <a:srgbClr val="00FFFF"/>
                </a:solidFill>
                <a:cs typeface="Arial" charset="0"/>
              </a:rPr>
              <a:t>a </a:t>
            </a:r>
            <a:r>
              <a:rPr lang="en-US" dirty="0">
                <a:solidFill>
                  <a:srgbClr val="00FFFF"/>
                </a:solidFill>
                <a:cs typeface="Arial" charset="0"/>
              </a:rPr>
              <a:t>≤</a:t>
            </a:r>
            <a:r>
              <a:rPr lang="el-GR" i="1" dirty="0">
                <a:solidFill>
                  <a:srgbClr val="00FFFF"/>
                </a:solidFill>
                <a:cs typeface="Arial" charset="0"/>
              </a:rPr>
              <a:t> X </a:t>
            </a:r>
            <a:r>
              <a:rPr lang="en-US" dirty="0">
                <a:solidFill>
                  <a:srgbClr val="00FFFF"/>
                </a:solidFill>
                <a:cs typeface="Arial" charset="0"/>
              </a:rPr>
              <a:t>≤</a:t>
            </a:r>
            <a:r>
              <a:rPr lang="el-GR" i="1" dirty="0">
                <a:solidFill>
                  <a:srgbClr val="00FFFF"/>
                </a:solidFill>
                <a:cs typeface="Arial" charset="0"/>
              </a:rPr>
              <a:t> b</a:t>
            </a:r>
            <a:r>
              <a:rPr lang="el-GR" dirty="0">
                <a:solidFill>
                  <a:srgbClr val="00FFFF"/>
                </a:solidFill>
                <a:cs typeface="Arial" charset="0"/>
              </a:rPr>
              <a:t>) </a:t>
            </a:r>
            <a:r>
              <a:rPr lang="en-US" dirty="0">
                <a:solidFill>
                  <a:srgbClr val="00FFFF"/>
                </a:solidFill>
                <a:cs typeface="Arial" charset="0"/>
              </a:rPr>
              <a:t>= </a:t>
            </a:r>
            <a:r>
              <a:rPr lang="el-GR" dirty="0">
                <a:solidFill>
                  <a:srgbClr val="00FFFF"/>
                </a:solidFill>
                <a:cs typeface="Arial" charset="0"/>
              </a:rPr>
              <a:t>the area under the density curve between </a:t>
            </a:r>
            <a:r>
              <a:rPr lang="el-GR" i="1" dirty="0">
                <a:solidFill>
                  <a:srgbClr val="00FFFF"/>
                </a:solidFill>
                <a:cs typeface="Arial" charset="0"/>
              </a:rPr>
              <a:t>a </a:t>
            </a:r>
            <a:r>
              <a:rPr lang="el-GR" dirty="0">
                <a:solidFill>
                  <a:srgbClr val="00FFFF"/>
                </a:solidFill>
                <a:cs typeface="Arial" charset="0"/>
              </a:rPr>
              <a:t>and </a:t>
            </a:r>
            <a:r>
              <a:rPr lang="el-GR" i="1" dirty="0">
                <a:solidFill>
                  <a:srgbClr val="00FFFF"/>
                </a:solidFill>
                <a:cs typeface="Arial" charset="0"/>
              </a:rPr>
              <a:t>b.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F405B-904A-C54E-9EF3-A2D88CF2B1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81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F405B-904A-C54E-9EF3-A2D88CF2B1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81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F405B-904A-C54E-9EF3-A2D88CF2B1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81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F405B-904A-C54E-9EF3-A2D88CF2B1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81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F405B-904A-C54E-9EF3-A2D88CF2B17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81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F405B-904A-C54E-9EF3-A2D88CF2B17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81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F405B-904A-C54E-9EF3-A2D88CF2B17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81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F0DC-04EE-9049-B425-ED487A403D83}" type="datetimeFigureOut">
              <a:rPr lang="en-US" smtClean="0"/>
              <a:t>2/13/26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04E2-B4DA-7F43-91DF-ABC996A2F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83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F0DC-04EE-9049-B425-ED487A403D83}" type="datetimeFigureOut">
              <a:rPr lang="en-US" smtClean="0"/>
              <a:t>2/13/26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04E2-B4DA-7F43-91DF-ABC996A2F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6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F0DC-04EE-9049-B425-ED487A403D83}" type="datetimeFigureOut">
              <a:rPr lang="en-US" smtClean="0"/>
              <a:t>2/13/26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04E2-B4DA-7F43-91DF-ABC996A2F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1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F0DC-04EE-9049-B425-ED487A403D83}" type="datetimeFigureOut">
              <a:rPr lang="en-US" smtClean="0"/>
              <a:t>2/13/26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04E2-B4DA-7F43-91DF-ABC996A2F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60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F0DC-04EE-9049-B425-ED487A403D83}" type="datetimeFigureOut">
              <a:rPr lang="en-US" smtClean="0"/>
              <a:t>2/13/26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04E2-B4DA-7F43-91DF-ABC996A2F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03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F0DC-04EE-9049-B425-ED487A403D83}" type="datetimeFigureOut">
              <a:rPr lang="en-US" smtClean="0"/>
              <a:t>2/13/26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04E2-B4DA-7F43-91DF-ABC996A2F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75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F0DC-04EE-9049-B425-ED487A403D83}" type="datetimeFigureOut">
              <a:rPr lang="en-US" smtClean="0"/>
              <a:t>2/13/26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04E2-B4DA-7F43-91DF-ABC996A2F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F0DC-04EE-9049-B425-ED487A403D83}" type="datetimeFigureOut">
              <a:rPr lang="en-US" smtClean="0"/>
              <a:t>2/13/26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04E2-B4DA-7F43-91DF-ABC996A2F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41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F0DC-04EE-9049-B425-ED487A403D83}" type="datetimeFigureOut">
              <a:rPr lang="en-US" smtClean="0"/>
              <a:t>2/13/26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04E2-B4DA-7F43-91DF-ABC996A2F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84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F0DC-04EE-9049-B425-ED487A403D83}" type="datetimeFigureOut">
              <a:rPr lang="en-US" smtClean="0"/>
              <a:t>2/13/26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04E2-B4DA-7F43-91DF-ABC996A2F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6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F0DC-04EE-9049-B425-ED487A403D83}" type="datetimeFigureOut">
              <a:rPr lang="en-US" smtClean="0"/>
              <a:t>2/13/26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04E2-B4DA-7F43-91DF-ABC996A2F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24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7F0DC-04EE-9049-B425-ED487A403D83}" type="datetimeFigureOut">
              <a:rPr lang="en-US" smtClean="0"/>
              <a:t>2/13/26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F04E2-B4DA-7F43-91DF-ABC996A2F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0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1.png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hyperlink" Target="https://github.com/npetraco/709/blob/main/R/script_bucket/standardize.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image" Target="../media/image47.png"/><Relationship Id="rId7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emf"/><Relationship Id="rId4" Type="http://schemas.openxmlformats.org/officeDocument/2006/relationships/image" Target="../media/image5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emf"/><Relationship Id="rId4" Type="http://schemas.openxmlformats.org/officeDocument/2006/relationships/image" Target="../media/image5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emf"/><Relationship Id="rId5" Type="http://schemas.openxmlformats.org/officeDocument/2006/relationships/image" Target="../media/image67.emf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npetraco/709/blob/main/R/script_bucket/ecdf.R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npetraco/709/blob/main/R/script_bucket/distributions.R" TargetMode="External"/><Relationship Id="rId5" Type="http://schemas.openxmlformats.org/officeDocument/2006/relationships/image" Target="../media/image75.png"/><Relationship Id="rId4" Type="http://schemas.openxmlformats.org/officeDocument/2006/relationships/image" Target="../media/image7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emf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emf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npetraco/709/blob/main/R/script_bucket/ecdf.R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hyperlink" Target="https://github.com/npetraco/709/blob/main/R/script_bucket/pmf2pdf.R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emf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688" y="5639898"/>
            <a:ext cx="9104312" cy="871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Working with 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Probability Distributions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943" y="6553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1943100" y="1016273"/>
            <a:ext cx="5483835" cy="4471225"/>
            <a:chOff x="3544996" y="1632761"/>
            <a:chExt cx="2444458" cy="2338959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212"/>
            <a:stretch>
              <a:fillRect/>
            </a:stretch>
          </p:blipFill>
          <p:spPr bwMode="auto">
            <a:xfrm flipH="1">
              <a:off x="3544996" y="1632761"/>
              <a:ext cx="2444458" cy="2338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971" y="2230212"/>
              <a:ext cx="955848" cy="6136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206343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279102"/>
            <a:ext cx="9104312" cy="871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Moments and Expectation Values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0" y="1785707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1</a:t>
            </a:r>
            <a:r>
              <a:rPr lang="en-US" sz="2800" baseline="30000" dirty="0">
                <a:latin typeface="Times New Roman"/>
                <a:cs typeface="Times New Roman"/>
              </a:rPr>
              <a:t>st</a:t>
            </a:r>
            <a:r>
              <a:rPr lang="en-US" sz="2800" dirty="0">
                <a:latin typeface="Times New Roman"/>
                <a:cs typeface="Times New Roman"/>
              </a:rPr>
              <a:t>-order moment for </a:t>
            </a:r>
            <a:r>
              <a:rPr lang="en-US" sz="2800" i="1" dirty="0">
                <a:latin typeface="Times New Roman"/>
                <a:cs typeface="Times New Roman"/>
              </a:rPr>
              <a:t>X,</a:t>
            </a:r>
            <a:r>
              <a:rPr lang="en-US" sz="2800" dirty="0">
                <a:latin typeface="Times New Roman"/>
                <a:cs typeface="Times New Roman"/>
              </a:rPr>
              <a:t> i.e. the </a:t>
            </a:r>
            <a:r>
              <a:rPr lang="en-US" sz="2800" b="1" dirty="0">
                <a:latin typeface="Times New Roman"/>
                <a:cs typeface="Times New Roman"/>
              </a:rPr>
              <a:t>expectation value of X</a:t>
            </a:r>
            <a:r>
              <a:rPr lang="en-US" sz="2800" dirty="0">
                <a:latin typeface="Times New Roman"/>
                <a:cs typeface="Times New Roman"/>
              </a:rPr>
              <a:t>: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883400" y="3348425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40998" y="370505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mean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8600" y="2980125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/>
                <a:cs typeface="Times New Roman"/>
              </a:rPr>
              <a:t>location descriptor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3676" y="2639650"/>
            <a:ext cx="4699000" cy="1320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27E2CDD-98F3-771C-74A5-FE5CAE3B8083}"/>
              </a:ext>
            </a:extLst>
          </p:cNvPr>
          <p:cNvSpPr/>
          <p:nvPr/>
        </p:nvSpPr>
        <p:spPr>
          <a:xfrm>
            <a:off x="417747" y="4681301"/>
            <a:ext cx="84908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Take-home message: Expectations are “average values”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80D246-C000-E51F-7BF5-DD8284C2755F}"/>
              </a:ext>
            </a:extLst>
          </p:cNvPr>
          <p:cNvSpPr txBox="1"/>
          <p:nvPr/>
        </p:nvSpPr>
        <p:spPr>
          <a:xfrm>
            <a:off x="566060" y="5485772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Sample mean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EDF1F0-D883-E9C1-4BCA-699973103FEE}"/>
              </a:ext>
            </a:extLst>
          </p:cNvPr>
          <p:cNvSpPr txBox="1"/>
          <p:nvPr/>
        </p:nvSpPr>
        <p:spPr>
          <a:xfrm>
            <a:off x="566060" y="5933985"/>
            <a:ext cx="2340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This is the formula we usually use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3E6087-E8C6-FF91-E914-0797826D55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1507" y="5485852"/>
            <a:ext cx="2074636" cy="106419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DE6DE65-8E6A-5732-3ACC-1C06E39EEBDB}"/>
              </a:ext>
            </a:extLst>
          </p:cNvPr>
          <p:cNvSpPr/>
          <p:nvPr/>
        </p:nvSpPr>
        <p:spPr>
          <a:xfrm>
            <a:off x="2999476" y="5244353"/>
            <a:ext cx="3216267" cy="1551464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279102"/>
            <a:ext cx="9104312" cy="871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Moments and Expectation Values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0" y="123974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Important 2</a:t>
            </a:r>
            <a:r>
              <a:rPr lang="en-US" sz="2800" baseline="30000" dirty="0">
                <a:latin typeface="Times New Roman"/>
                <a:cs typeface="Times New Roman"/>
              </a:rPr>
              <a:t>nd</a:t>
            </a:r>
            <a:r>
              <a:rPr lang="en-US" sz="2800" dirty="0">
                <a:latin typeface="Times New Roman"/>
                <a:cs typeface="Times New Roman"/>
              </a:rPr>
              <a:t>-order moments: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r="54922"/>
          <a:stretch/>
        </p:blipFill>
        <p:spPr>
          <a:xfrm>
            <a:off x="560594" y="2105302"/>
            <a:ext cx="2641600" cy="42903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14400" y="2791102"/>
            <a:ext cx="191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/>
                <a:cs typeface="Times New Roman"/>
              </a:rPr>
              <a:t>Second order central moment.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45078" b="-31707"/>
          <a:stretch/>
        </p:blipFill>
        <p:spPr>
          <a:xfrm>
            <a:off x="3202194" y="2105302"/>
            <a:ext cx="3218449" cy="56507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806032" y="2708478"/>
            <a:ext cx="213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It can be shown that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0200" y="2156102"/>
            <a:ext cx="1569656" cy="3871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244" y="3813032"/>
            <a:ext cx="7518400" cy="5715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55588" y="4593566"/>
            <a:ext cx="3016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Population standard deviation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52331" y="452423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/>
                <a:cs typeface="Times New Roman"/>
              </a:rPr>
              <a:t>spread descriptor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412525-B9B5-0235-766D-C528F468FB7E}"/>
              </a:ext>
            </a:extLst>
          </p:cNvPr>
          <p:cNvSpPr/>
          <p:nvPr/>
        </p:nvSpPr>
        <p:spPr>
          <a:xfrm>
            <a:off x="2682015" y="5230336"/>
            <a:ext cx="5791200" cy="1551464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E693AA-DEFC-0FF8-8087-3D9AE81F9E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1896" y="5388495"/>
            <a:ext cx="3781445" cy="12351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288178-14C4-F160-583E-73E0ABD186E1}"/>
              </a:ext>
            </a:extLst>
          </p:cNvPr>
          <p:cNvSpPr txBox="1"/>
          <p:nvPr/>
        </p:nvSpPr>
        <p:spPr>
          <a:xfrm>
            <a:off x="32658" y="5496658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Sample standard deviation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624FE-2415-3F27-00A4-DB707C6214A7}"/>
              </a:ext>
            </a:extLst>
          </p:cNvPr>
          <p:cNvSpPr txBox="1"/>
          <p:nvPr/>
        </p:nvSpPr>
        <p:spPr>
          <a:xfrm>
            <a:off x="32658" y="5944871"/>
            <a:ext cx="2340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This is the formula we usually use</a:t>
            </a:r>
          </a:p>
        </p:txBody>
      </p:sp>
    </p:spTree>
    <p:extLst>
      <p:ext uri="{BB962C8B-B14F-4D97-AF65-F5344CB8AC3E}">
        <p14:creationId xmlns:p14="http://schemas.microsoft.com/office/powerpoint/2010/main" val="63434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5" grpId="0"/>
      <p:bldP spid="26" grpId="0"/>
      <p:bldP spid="2" grpId="0" animBg="1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279102"/>
            <a:ext cx="9104312" cy="871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Uniform Distribution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0" y="134558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Uniform PDF: Same “likelihood” for all </a:t>
            </a:r>
            <a:r>
              <a:rPr lang="en-US" sz="2800" i="1" dirty="0">
                <a:latin typeface="Times New Roman"/>
                <a:cs typeface="Times New Roman"/>
              </a:rPr>
              <a:t>x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2400" y="4991568"/>
            <a:ext cx="88164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/>
              <a:buChar char="•"/>
            </a:pPr>
            <a:r>
              <a:rPr lang="en-US" sz="2800" i="1" dirty="0">
                <a:latin typeface="Times New Roman"/>
                <a:cs typeface="Times New Roman"/>
              </a:rPr>
              <a:t>a</a:t>
            </a:r>
            <a:r>
              <a:rPr lang="en-US" sz="2800" dirty="0">
                <a:latin typeface="Times New Roman"/>
                <a:cs typeface="Times New Roman"/>
              </a:rPr>
              <a:t> left bound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i="1" dirty="0">
                <a:latin typeface="Times New Roman"/>
                <a:cs typeface="Times New Roman"/>
              </a:rPr>
              <a:t>b </a:t>
            </a:r>
            <a:r>
              <a:rPr lang="en-US" sz="2800" dirty="0">
                <a:latin typeface="Times New Roman"/>
                <a:cs typeface="Times New Roman"/>
              </a:rPr>
              <a:t>right bound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4474283"/>
            <a:ext cx="8816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Parameters: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000" y="2489200"/>
            <a:ext cx="2527300" cy="939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01395" y="2263341"/>
            <a:ext cx="3045405" cy="1394259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2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241002"/>
            <a:ext cx="9104312" cy="871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Uniform Distribution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9488" y="1176071"/>
            <a:ext cx="3954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Mean: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9488" y="2128619"/>
            <a:ext cx="3954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Variance: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7238" y="1024282"/>
            <a:ext cx="2218962" cy="7297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5800" y="2006600"/>
            <a:ext cx="2552700" cy="7321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000" y="2984500"/>
            <a:ext cx="4089400" cy="33797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8200" y="2959100"/>
            <a:ext cx="4089400" cy="337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61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279102"/>
            <a:ext cx="9104312" cy="871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Normal Distribution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0" y="134558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Normal PDF: The “bell cure”. Also called Gaussian dist.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2400" y="4991568"/>
            <a:ext cx="88164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/>
              <a:buChar char="•"/>
            </a:pPr>
            <a:r>
              <a:rPr lang="en-US" sz="2800" dirty="0">
                <a:latin typeface="Symbol" charset="2"/>
                <a:cs typeface="Symbol" charset="2"/>
              </a:rPr>
              <a:t>m</a:t>
            </a:r>
            <a:r>
              <a:rPr lang="en-US" sz="2800" dirty="0">
                <a:latin typeface="Times New Roman"/>
                <a:cs typeface="Times New Roman"/>
              </a:rPr>
              <a:t> mean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>
                <a:latin typeface="Symbol" charset="2"/>
                <a:cs typeface="Symbol" charset="2"/>
              </a:rPr>
              <a:t>s</a:t>
            </a:r>
            <a:r>
              <a:rPr lang="en-US" sz="2800" i="1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standard deviation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4474283"/>
            <a:ext cx="8816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Parameters: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0" y="2387600"/>
            <a:ext cx="4051300" cy="1041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77495" y="2199841"/>
            <a:ext cx="4366205" cy="1394259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241002"/>
            <a:ext cx="9104312" cy="871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Normal Distribution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9488" y="1099871"/>
            <a:ext cx="3954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Mean: </a:t>
            </a:r>
            <a:r>
              <a:rPr lang="en-US" sz="2400" dirty="0" err="1">
                <a:latin typeface="Symbol" charset="2"/>
                <a:cs typeface="Symbol" charset="2"/>
              </a:rPr>
              <a:t>m</a:t>
            </a:r>
            <a:r>
              <a:rPr lang="en-US" sz="2400" i="1" baseline="-25000" dirty="0" err="1">
                <a:latin typeface="Times New Roman"/>
                <a:cs typeface="Times New Roman"/>
              </a:rPr>
              <a:t>X</a:t>
            </a:r>
            <a:r>
              <a:rPr lang="en-US" sz="2400" dirty="0">
                <a:latin typeface="Symbol" charset="2"/>
                <a:cs typeface="Symbol" charset="2"/>
              </a:rPr>
              <a:t> = m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9488" y="1646019"/>
            <a:ext cx="3954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Variance: </a:t>
            </a:r>
            <a:r>
              <a:rPr lang="en-US" sz="2400" dirty="0">
                <a:latin typeface="Symbol" charset="2"/>
                <a:cs typeface="Symbol" charset="2"/>
              </a:rPr>
              <a:t>s</a:t>
            </a:r>
            <a:r>
              <a:rPr lang="en-US" sz="2400" baseline="30000" dirty="0">
                <a:latin typeface="Symbol" charset="2"/>
                <a:cs typeface="Symbol" charset="2"/>
              </a:rPr>
              <a:t>2</a:t>
            </a:r>
            <a:r>
              <a:rPr lang="en-US" sz="2400" i="1" baseline="-25000" dirty="0">
                <a:latin typeface="Times New Roman"/>
                <a:cs typeface="Times New Roman"/>
              </a:rPr>
              <a:t>X</a:t>
            </a:r>
            <a:r>
              <a:rPr lang="en-US" sz="2400" dirty="0">
                <a:latin typeface="Symbol" charset="2"/>
                <a:cs typeface="Symbol" charset="2"/>
              </a:rPr>
              <a:t> = s</a:t>
            </a:r>
            <a:r>
              <a:rPr lang="en-US" sz="2400" baseline="30000" dirty="0">
                <a:latin typeface="Symbol" charset="2"/>
                <a:cs typeface="Symbol" charset="2"/>
              </a:rPr>
              <a:t>2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081196"/>
            <a:ext cx="4216400" cy="34847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00" y="2902763"/>
            <a:ext cx="4432300" cy="366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65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279102"/>
            <a:ext cx="9104312" cy="871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Normal Distribution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0" y="108059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 Points of interest for the Normal distribution: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8188" y="1683638"/>
            <a:ext cx="79486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If </a:t>
            </a:r>
            <a:r>
              <a:rPr lang="en-US" sz="2400" i="1" dirty="0">
                <a:latin typeface="Times New Roman"/>
                <a:cs typeface="Times New Roman"/>
              </a:rPr>
              <a:t>X</a:t>
            </a:r>
            <a:r>
              <a:rPr lang="en-US" sz="2400" dirty="0">
                <a:latin typeface="Times New Roman"/>
                <a:cs typeface="Times New Roman"/>
              </a:rPr>
              <a:t> ~ </a:t>
            </a:r>
            <a:r>
              <a:rPr lang="en-US" sz="2400" i="1" dirty="0">
                <a:latin typeface="Times New Roman"/>
                <a:cs typeface="Times New Roman"/>
              </a:rPr>
              <a:t>N</a:t>
            </a:r>
            <a:r>
              <a:rPr lang="en-US" sz="2400" dirty="0">
                <a:latin typeface="Times New Roman"/>
                <a:cs typeface="Times New Roman"/>
              </a:rPr>
              <a:t>(</a:t>
            </a:r>
            <a:r>
              <a:rPr lang="en-US" sz="2400" dirty="0">
                <a:latin typeface="Symbol" charset="2"/>
                <a:cs typeface="Symbol" charset="2"/>
              </a:rPr>
              <a:t>m</a:t>
            </a:r>
            <a:r>
              <a:rPr lang="en-US" sz="2400" dirty="0">
                <a:latin typeface="Times New Roman"/>
                <a:cs typeface="Times New Roman"/>
              </a:rPr>
              <a:t>, </a:t>
            </a:r>
            <a:r>
              <a:rPr lang="en-US" sz="2400" dirty="0">
                <a:latin typeface="Symbol" charset="2"/>
                <a:cs typeface="Symbol" charset="2"/>
              </a:rPr>
              <a:t>s</a:t>
            </a:r>
            <a:r>
              <a:rPr lang="en-US" sz="2400" dirty="0">
                <a:latin typeface="Times New Roman"/>
                <a:cs typeface="Times New Roman"/>
              </a:rPr>
              <a:t>) we can “standardize” (transform) to the z-scale: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100" y="2514635"/>
            <a:ext cx="1689100" cy="7197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2200" y="2692400"/>
            <a:ext cx="1854200" cy="37489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68800" y="3111500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Standard normal distribution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b="19328"/>
          <a:stretch/>
        </p:blipFill>
        <p:spPr>
          <a:xfrm>
            <a:off x="2442176" y="3759200"/>
            <a:ext cx="4000500" cy="24384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868244" y="4648200"/>
            <a:ext cx="1027306" cy="1304775"/>
            <a:chOff x="3868244" y="4724400"/>
            <a:chExt cx="1027306" cy="1304775"/>
          </a:xfrm>
        </p:grpSpPr>
        <p:cxnSp>
          <p:nvCxnSpPr>
            <p:cNvPr id="16" name="Straight Connector 15"/>
            <p:cNvCxnSpPr/>
            <p:nvPr/>
          </p:nvCxnSpPr>
          <p:spPr>
            <a:xfrm rot="5400000" flipH="1" flipV="1">
              <a:off x="3221338" y="5380681"/>
              <a:ext cx="1295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 flipV="1">
              <a:off x="4247056" y="5379887"/>
              <a:ext cx="1295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3959767" y="4724400"/>
              <a:ext cx="790376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  <a:latin typeface="Times New Roman" pitchFamily="18" charset="0"/>
                </a:rPr>
                <a:t>~ 68%</a:t>
              </a:r>
            </a:p>
            <a:p>
              <a:pPr algn="ctr"/>
              <a:r>
                <a:rPr lang="en-US" dirty="0"/>
                <a:t>±</a:t>
              </a:r>
              <a:r>
                <a:rPr lang="en-US" dirty="0">
                  <a:latin typeface="Times New Roman"/>
                  <a:cs typeface="Times New Roman"/>
                </a:rPr>
                <a:t>1</a:t>
              </a:r>
              <a:r>
                <a:rPr lang="en-US" dirty="0">
                  <a:latin typeface="Symbol" charset="2"/>
                  <a:cs typeface="Symbol" charset="2"/>
                </a:rPr>
                <a:t>s</a:t>
              </a:r>
            </a:p>
            <a:p>
              <a:pPr algn="ctr"/>
              <a:endParaRPr lang="en-US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352006" y="4995664"/>
            <a:ext cx="2059782" cy="965098"/>
            <a:chOff x="3352006" y="5071864"/>
            <a:chExt cx="2059782" cy="965098"/>
          </a:xfrm>
        </p:grpSpPr>
        <p:cxnSp>
          <p:nvCxnSpPr>
            <p:cNvPr id="21" name="Straight Connector 20"/>
            <p:cNvCxnSpPr/>
            <p:nvPr/>
          </p:nvCxnSpPr>
          <p:spPr>
            <a:xfrm rot="5400000" flipH="1" flipV="1">
              <a:off x="3200400" y="5875981"/>
              <a:ext cx="304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 flipH="1" flipV="1">
              <a:off x="5258594" y="5883768"/>
              <a:ext cx="304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3999814" y="5071864"/>
              <a:ext cx="790376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  <a:latin typeface="Times New Roman" pitchFamily="18" charset="0"/>
                </a:rPr>
                <a:t>~ 95%</a:t>
              </a:r>
            </a:p>
            <a:p>
              <a:pPr algn="ctr"/>
              <a:r>
                <a:rPr lang="en-US" dirty="0"/>
                <a:t>±</a:t>
              </a:r>
              <a:r>
                <a:rPr lang="en-US" dirty="0">
                  <a:latin typeface="Times New Roman"/>
                  <a:cs typeface="Times New Roman"/>
                </a:rPr>
                <a:t>2</a:t>
              </a:r>
              <a:r>
                <a:rPr lang="en-US" dirty="0">
                  <a:latin typeface="Symbol" charset="2"/>
                  <a:cs typeface="Symbol" charset="2"/>
                </a:rPr>
                <a:t>s</a:t>
              </a:r>
            </a:p>
            <a:p>
              <a:pPr algn="ctr"/>
              <a:endParaRPr lang="en-US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840522" y="5003457"/>
            <a:ext cx="3120240" cy="948724"/>
            <a:chOff x="2840522" y="5096819"/>
            <a:chExt cx="3120240" cy="948724"/>
          </a:xfrm>
        </p:grpSpPr>
        <p:cxnSp>
          <p:nvCxnSpPr>
            <p:cNvPr id="25" name="Straight Connector 24"/>
            <p:cNvCxnSpPr/>
            <p:nvPr/>
          </p:nvCxnSpPr>
          <p:spPr>
            <a:xfrm rot="5400000" flipH="1" flipV="1">
              <a:off x="2765116" y="5960762"/>
              <a:ext cx="152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 flipH="1" flipV="1">
              <a:off x="5883768" y="5968549"/>
              <a:ext cx="152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3995695" y="5096819"/>
              <a:ext cx="790376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endParaRPr lang="en-GB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/>
              <a:r>
                <a:rPr lang="en-GB" dirty="0">
                  <a:solidFill>
                    <a:srgbClr val="000000"/>
                  </a:solidFill>
                  <a:latin typeface="Times New Roman" pitchFamily="18" charset="0"/>
                </a:rPr>
                <a:t>~ 99%</a:t>
              </a:r>
            </a:p>
            <a:p>
              <a:pPr algn="ctr"/>
              <a:r>
                <a:rPr lang="en-US" dirty="0"/>
                <a:t>±</a:t>
              </a:r>
              <a:r>
                <a:rPr lang="en-US" dirty="0">
                  <a:latin typeface="Times New Roman"/>
                  <a:cs typeface="Times New Roman"/>
                </a:rPr>
                <a:t>3</a:t>
              </a:r>
              <a:r>
                <a:rPr lang="en-US" dirty="0">
                  <a:latin typeface="Symbol" charset="2"/>
                  <a:cs typeface="Symbol" charset="2"/>
                </a:rPr>
                <a:t>s</a:t>
              </a: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5200" y="6286535"/>
            <a:ext cx="1701800" cy="4374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088" y="3944727"/>
            <a:ext cx="2170112" cy="37105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49288" y="4426295"/>
            <a:ext cx="1677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Handy equation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108201" y="2364941"/>
            <a:ext cx="1891614" cy="975159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15900" y="3685398"/>
            <a:ext cx="2636688" cy="1148329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1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3DD30FFD-0ECF-C236-2074-7DBDE82DC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9102"/>
            <a:ext cx="9104312" cy="871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Aside: Standardization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6B9387A-4016-327E-603D-99C899306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B24F7D-013D-E5D9-1949-A68D8440B8EA}"/>
              </a:ext>
            </a:extLst>
          </p:cNvPr>
          <p:cNvSpPr txBox="1"/>
          <p:nvPr/>
        </p:nvSpPr>
        <p:spPr>
          <a:xfrm>
            <a:off x="484188" y="1498600"/>
            <a:ext cx="846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Standardization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is just a kind of re-scaling, but we do it a lot (for many reasons):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6DB14B-C004-9C84-EE7D-65FBF7B1C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2565400"/>
            <a:ext cx="3797300" cy="37255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C0A5BD-2EC1-1E39-AE67-78B1C52BE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499" y="2565399"/>
            <a:ext cx="3797301" cy="37255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52AF78-A1D3-12DD-7177-D983AA767C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7650" y="2832100"/>
            <a:ext cx="844550" cy="50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2D71FB-BC06-B992-63F1-A3F0DD49A7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7300" y="2832100"/>
            <a:ext cx="553013" cy="508000"/>
          </a:xfrm>
          <a:prstGeom prst="rect">
            <a:avLst/>
          </a:prstGeom>
        </p:spPr>
      </p:pic>
      <p:sp>
        <p:nvSpPr>
          <p:cNvPr id="11" name="Right Arrow 10">
            <a:extLst>
              <a:ext uri="{FF2B5EF4-FFF2-40B4-BE49-F238E27FC236}">
                <a16:creationId xmlns:a16="http://schemas.microsoft.com/office/drawing/2014/main" id="{C4954282-A413-2598-74D1-F219F1EF403E}"/>
              </a:ext>
            </a:extLst>
          </p:cNvPr>
          <p:cNvSpPr/>
          <p:nvPr/>
        </p:nvSpPr>
        <p:spPr>
          <a:xfrm>
            <a:off x="3925094" y="3744571"/>
            <a:ext cx="1511300" cy="4784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1D8934-55EA-94DA-BCDC-F585A17D38EE}"/>
              </a:ext>
            </a:extLst>
          </p:cNvPr>
          <p:cNvSpPr txBox="1"/>
          <p:nvPr/>
        </p:nvSpPr>
        <p:spPr>
          <a:xfrm>
            <a:off x="3953398" y="3426039"/>
            <a:ext cx="1264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standardize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6854F8-D194-E80E-4F7B-95E32A3B2B9C}"/>
              </a:ext>
            </a:extLst>
          </p:cNvPr>
          <p:cNvSpPr txBox="1"/>
          <p:nvPr/>
        </p:nvSpPr>
        <p:spPr>
          <a:xfrm>
            <a:off x="3968695" y="6290902"/>
            <a:ext cx="14478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standardize.R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61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2406E947-FB1B-1DAA-1141-217F915C2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9102"/>
            <a:ext cx="9104312" cy="871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Cumulative Distribution Functions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12135D9-2AE6-E912-1166-76D4C6802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544DB25-42FE-FE19-6D68-E3F1B558ACAC}"/>
              </a:ext>
            </a:extLst>
          </p:cNvPr>
          <p:cNvSpPr/>
          <p:nvPr/>
        </p:nvSpPr>
        <p:spPr>
          <a:xfrm>
            <a:off x="0" y="1078882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600" dirty="0">
                <a:latin typeface="Times New Roman"/>
                <a:cs typeface="Times New Roman"/>
              </a:rPr>
              <a:t>A function that gives the probability that a random variable is less than or equal to a specified value is a </a:t>
            </a:r>
            <a:r>
              <a:rPr lang="en-US" sz="2600" b="1" dirty="0">
                <a:latin typeface="Times New Roman"/>
                <a:cs typeface="Times New Roman"/>
              </a:rPr>
              <a:t>cumulative distribution function</a:t>
            </a:r>
            <a:r>
              <a:rPr lang="en-US" sz="2600" dirty="0">
                <a:latin typeface="Times New Roman"/>
                <a:cs typeface="Times New Roman"/>
              </a:rPr>
              <a:t> (</a:t>
            </a:r>
            <a:r>
              <a:rPr lang="en-US" sz="2600" b="1" dirty="0">
                <a:latin typeface="Times New Roman"/>
                <a:cs typeface="Times New Roman"/>
              </a:rPr>
              <a:t>CDF</a:t>
            </a:r>
            <a:r>
              <a:rPr lang="en-US" sz="2600" dirty="0">
                <a:latin typeface="Times New Roman"/>
                <a:cs typeface="Times New Roman"/>
              </a:rPr>
              <a:t>):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88976E4-785B-A1A9-CA5A-7FF43995B6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68" b="10566"/>
          <a:stretch/>
        </p:blipFill>
        <p:spPr>
          <a:xfrm>
            <a:off x="4137620" y="3366534"/>
            <a:ext cx="4593122" cy="3088696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CD87362-4066-FE8F-D4D8-E38EBE8A4333}"/>
              </a:ext>
            </a:extLst>
          </p:cNvPr>
          <p:cNvCxnSpPr/>
          <p:nvPr/>
        </p:nvCxnSpPr>
        <p:spPr>
          <a:xfrm>
            <a:off x="6395846" y="3657588"/>
            <a:ext cx="38100" cy="27147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DD37405B-5E87-25E3-27A3-CBC533010F67}"/>
              </a:ext>
            </a:extLst>
          </p:cNvPr>
          <p:cNvSpPr/>
          <p:nvPr/>
        </p:nvSpPr>
        <p:spPr>
          <a:xfrm>
            <a:off x="6267671" y="6229490"/>
            <a:ext cx="343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"/>
                <a:cs typeface="Times"/>
              </a:rPr>
              <a:t>x</a:t>
            </a:r>
            <a:endParaRPr lang="en-US" i="1" dirty="0">
              <a:latin typeface="Times"/>
              <a:cs typeface="Times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3AC2B6D-F6EB-35D7-5B0D-08A26232AB1D}"/>
              </a:ext>
            </a:extLst>
          </p:cNvPr>
          <p:cNvCxnSpPr/>
          <p:nvPr/>
        </p:nvCxnSpPr>
        <p:spPr>
          <a:xfrm flipH="1" flipV="1">
            <a:off x="6213243" y="4160580"/>
            <a:ext cx="182603" cy="1886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DF2F3D9-12A5-136D-83A3-C94CDB654CF5}"/>
              </a:ext>
            </a:extLst>
          </p:cNvPr>
          <p:cNvCxnSpPr>
            <a:cxnSpLocks noChangeAspect="1"/>
          </p:cNvCxnSpPr>
          <p:nvPr/>
        </p:nvCxnSpPr>
        <p:spPr>
          <a:xfrm flipH="1" flipV="1">
            <a:off x="6063889" y="4665078"/>
            <a:ext cx="350787" cy="3623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D4C4D9B-FE1B-DCA7-24FF-9F849790CC59}"/>
              </a:ext>
            </a:extLst>
          </p:cNvPr>
          <p:cNvCxnSpPr>
            <a:cxnSpLocks noChangeAspect="1"/>
          </p:cNvCxnSpPr>
          <p:nvPr/>
        </p:nvCxnSpPr>
        <p:spPr>
          <a:xfrm flipH="1" flipV="1">
            <a:off x="5901961" y="5194725"/>
            <a:ext cx="527821" cy="5452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F34CA0E-D620-AE88-0E78-230AD0F2ABB3}"/>
              </a:ext>
            </a:extLst>
          </p:cNvPr>
          <p:cNvCxnSpPr>
            <a:cxnSpLocks noChangeAspect="1"/>
          </p:cNvCxnSpPr>
          <p:nvPr/>
        </p:nvCxnSpPr>
        <p:spPr>
          <a:xfrm flipH="1" flipV="1">
            <a:off x="5727462" y="5674074"/>
            <a:ext cx="669451" cy="6915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A4284B5-8D29-1545-9CBD-7A1A043CE2D2}"/>
              </a:ext>
            </a:extLst>
          </p:cNvPr>
          <p:cNvCxnSpPr>
            <a:cxnSpLocks noChangeAspect="1"/>
          </p:cNvCxnSpPr>
          <p:nvPr/>
        </p:nvCxnSpPr>
        <p:spPr>
          <a:xfrm flipH="1" flipV="1">
            <a:off x="5439548" y="6105147"/>
            <a:ext cx="253409" cy="2617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FBB181C-63C2-F9D9-6ABA-4C73D7DB5762}"/>
              </a:ext>
            </a:extLst>
          </p:cNvPr>
          <p:cNvCxnSpPr>
            <a:cxnSpLocks noChangeAspect="1"/>
          </p:cNvCxnSpPr>
          <p:nvPr/>
        </p:nvCxnSpPr>
        <p:spPr>
          <a:xfrm flipH="1" flipV="1">
            <a:off x="4907135" y="6245726"/>
            <a:ext cx="118588" cy="1224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urved Down Arrow 31">
            <a:extLst>
              <a:ext uri="{FF2B5EF4-FFF2-40B4-BE49-F238E27FC236}">
                <a16:creationId xmlns:a16="http://schemas.microsoft.com/office/drawing/2014/main" id="{F25A8048-1B7A-A07B-66DE-BDAF2D7E433D}"/>
              </a:ext>
            </a:extLst>
          </p:cNvPr>
          <p:cNvSpPr/>
          <p:nvPr/>
        </p:nvSpPr>
        <p:spPr>
          <a:xfrm rot="2241435" flipV="1">
            <a:off x="2894009" y="4320849"/>
            <a:ext cx="3479116" cy="633262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5A3B387-08A4-CB0E-6B19-DC71D0031D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405"/>
          <a:stretch/>
        </p:blipFill>
        <p:spPr>
          <a:xfrm>
            <a:off x="729341" y="2536368"/>
            <a:ext cx="3827437" cy="78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7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DFA20F33-A575-9B82-5ABA-6C5603C03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9102"/>
            <a:ext cx="9104312" cy="871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Cumulative Distribution Functions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1AF4415-6084-838E-1C1F-BE06EDCFE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59CFC4-3812-710F-A746-DF0D3A73B62F}"/>
              </a:ext>
            </a:extLst>
          </p:cNvPr>
          <p:cNvSpPr/>
          <p:nvPr/>
        </p:nvSpPr>
        <p:spPr>
          <a:xfrm>
            <a:off x="0" y="1078882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600" dirty="0">
                <a:latin typeface="Times New Roman"/>
                <a:cs typeface="Times New Roman"/>
              </a:rPr>
              <a:t>In general: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7FF6DE-64AE-F938-036D-B0D129C4EFC2}"/>
              </a:ext>
            </a:extLst>
          </p:cNvPr>
          <p:cNvSpPr txBox="1"/>
          <p:nvPr/>
        </p:nvSpPr>
        <p:spPr>
          <a:xfrm>
            <a:off x="1730831" y="1839683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PDF: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45BA95-031E-24D0-5C46-17D44A00780D}"/>
              </a:ext>
            </a:extLst>
          </p:cNvPr>
          <p:cNvSpPr txBox="1"/>
          <p:nvPr/>
        </p:nvSpPr>
        <p:spPr>
          <a:xfrm>
            <a:off x="3573612" y="5029590"/>
            <a:ext cx="4218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989F13-628C-F2CC-EB9C-22D8A8A1B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143" y="2368853"/>
            <a:ext cx="3945164" cy="27466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62CBBC8-D027-474B-E830-7054EE1ADC37}"/>
              </a:ext>
            </a:extLst>
          </p:cNvPr>
          <p:cNvSpPr txBox="1"/>
          <p:nvPr/>
        </p:nvSpPr>
        <p:spPr>
          <a:xfrm>
            <a:off x="8475889" y="5029590"/>
            <a:ext cx="4218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AB159C-CE17-10B3-343A-B259F031F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318" y="2344892"/>
            <a:ext cx="3555643" cy="27466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6FCD01B-799D-28D9-5ECB-C57130BF599B}"/>
              </a:ext>
            </a:extLst>
          </p:cNvPr>
          <p:cNvSpPr txBox="1"/>
          <p:nvPr/>
        </p:nvSpPr>
        <p:spPr>
          <a:xfrm>
            <a:off x="5498086" y="1799183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CDF: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563B909-051E-AE33-065B-AE181D6A3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9007" y="1756589"/>
            <a:ext cx="2297792" cy="6122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4F359B-EE95-B48B-D0F1-E3E4A263B9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4286" y="3612562"/>
            <a:ext cx="457200" cy="2349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90F2558-287D-DAEB-9295-BB3BA396E5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3658" y="1891335"/>
            <a:ext cx="597806" cy="3402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D3D0B8F-CC31-CF4E-5CCC-92D1ABBF58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72" y="3607399"/>
            <a:ext cx="421821" cy="240113"/>
          </a:xfrm>
          <a:prstGeom prst="rect">
            <a:avLst/>
          </a:prstGeom>
        </p:spPr>
      </p:pic>
      <p:sp>
        <p:nvSpPr>
          <p:cNvPr id="19" name="Up-Down Arrow 18">
            <a:extLst>
              <a:ext uri="{FF2B5EF4-FFF2-40B4-BE49-F238E27FC236}">
                <a16:creationId xmlns:a16="http://schemas.microsoft.com/office/drawing/2014/main" id="{E48F5BE4-69E5-F88C-BFD8-2CCC2C9F8DCB}"/>
              </a:ext>
            </a:extLst>
          </p:cNvPr>
          <p:cNvSpPr/>
          <p:nvPr/>
        </p:nvSpPr>
        <p:spPr>
          <a:xfrm rot="16200000">
            <a:off x="4255606" y="1057379"/>
            <a:ext cx="234950" cy="2010518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8554038-BEE7-F8C9-B714-B29F4A7DD47A}"/>
              </a:ext>
            </a:extLst>
          </p:cNvPr>
          <p:cNvCxnSpPr>
            <a:cxnSpLocks/>
          </p:cNvCxnSpPr>
          <p:nvPr/>
        </p:nvCxnSpPr>
        <p:spPr>
          <a:xfrm flipH="1" flipV="1">
            <a:off x="5030276" y="5115486"/>
            <a:ext cx="431234" cy="663632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375B04E-52AE-0CAB-B3B4-F0D56D774F16}"/>
              </a:ext>
            </a:extLst>
          </p:cNvPr>
          <p:cNvSpPr txBox="1"/>
          <p:nvPr/>
        </p:nvSpPr>
        <p:spPr>
          <a:xfrm>
            <a:off x="5583936" y="5693664"/>
            <a:ext cx="1844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range is 0-1</a:t>
            </a:r>
          </a:p>
        </p:txBody>
      </p:sp>
    </p:spTree>
    <p:extLst>
      <p:ext uri="{BB962C8B-B14F-4D97-AF65-F5344CB8AC3E}">
        <p14:creationId xmlns:p14="http://schemas.microsoft.com/office/powerpoint/2010/main" val="108683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9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279102"/>
            <a:ext cx="9104312" cy="871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Probability Mass Function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0" y="107888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Probability over a discrete set of outcomes is described by a </a:t>
            </a:r>
            <a:r>
              <a:rPr lang="en-US" sz="2800" b="1" dirty="0">
                <a:latin typeface="Times New Roman"/>
                <a:cs typeface="Times New Roman"/>
              </a:rPr>
              <a:t>probability mass function</a:t>
            </a:r>
            <a:r>
              <a:rPr lang="en-US" sz="2800" dirty="0">
                <a:latin typeface="Times New Roman"/>
                <a:cs typeface="Times New Roman"/>
              </a:rPr>
              <a:t> (</a:t>
            </a:r>
            <a:r>
              <a:rPr lang="en-US" sz="2800" b="1" dirty="0">
                <a:latin typeface="Times New Roman"/>
                <a:cs typeface="Times New Roman"/>
              </a:rPr>
              <a:t>PMF</a:t>
            </a:r>
            <a:r>
              <a:rPr lang="en-US" sz="28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-4716" y="2069298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A PMF can be represented as a </a:t>
            </a:r>
            <a:r>
              <a:rPr lang="en-US" sz="2800" i="1" u="sng" dirty="0">
                <a:latin typeface="Times New Roman"/>
                <a:cs typeface="Times New Roman"/>
              </a:rPr>
              <a:t>table</a:t>
            </a:r>
            <a:r>
              <a:rPr lang="en-US" sz="2800" dirty="0">
                <a:latin typeface="Times New Roman"/>
                <a:cs typeface="Times New Roman"/>
              </a:rPr>
              <a:t> or displayed as a </a:t>
            </a:r>
            <a:r>
              <a:rPr lang="en-US" sz="2800" i="1" u="sng" dirty="0">
                <a:latin typeface="Times New Roman"/>
                <a:cs typeface="Times New Roman"/>
              </a:rPr>
              <a:t>histogram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903" y="3023405"/>
            <a:ext cx="4240622" cy="3723238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344246"/>
              </p:ext>
            </p:extLst>
          </p:nvPr>
        </p:nvGraphicFramePr>
        <p:xfrm>
          <a:off x="4684076" y="2756091"/>
          <a:ext cx="3666110" cy="2583180"/>
        </p:xfrm>
        <a:graphic>
          <a:graphicData uri="http://schemas.openxmlformats.org/drawingml/2006/table">
            <a:tbl>
              <a:tblPr/>
              <a:tblGrid>
                <a:gridCol w="1924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Fiber Color</a:t>
                      </a:r>
                      <a:r>
                        <a:rPr lang="en-US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Probability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Black/Grey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0.48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Blue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0.291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Red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0.127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Orange/Brown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0.048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Pink/Purple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0.033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Green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0.017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Yellow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0.002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Other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0.002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629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AA396-AB20-0FE9-EDEC-DD4637CB1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88B17C64-E64C-CFFE-4BA3-1904BFE1C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9102"/>
            <a:ext cx="9104312" cy="871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Cumulative Distribution Functions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4D09580-35F6-66CF-7ED6-7AF9D1EE6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C2E7B50-C279-43E2-C88F-7D3C0F8DF7CB}"/>
              </a:ext>
            </a:extLst>
          </p:cNvPr>
          <p:cNvSpPr/>
          <p:nvPr/>
        </p:nvSpPr>
        <p:spPr>
          <a:xfrm>
            <a:off x="0" y="1078882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600" dirty="0">
                <a:latin typeface="Times New Roman"/>
                <a:cs typeface="Times New Roman"/>
              </a:rPr>
              <a:t>In general: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4DF2E0-019C-F791-EB68-E8FE1DDFC78E}"/>
              </a:ext>
            </a:extLst>
          </p:cNvPr>
          <p:cNvSpPr txBox="1"/>
          <p:nvPr/>
        </p:nvSpPr>
        <p:spPr>
          <a:xfrm>
            <a:off x="1730831" y="1839683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PDF: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1B2F74-8D5A-93EB-1352-67BF7E09FA44}"/>
              </a:ext>
            </a:extLst>
          </p:cNvPr>
          <p:cNvSpPr txBox="1"/>
          <p:nvPr/>
        </p:nvSpPr>
        <p:spPr>
          <a:xfrm>
            <a:off x="3573612" y="5029590"/>
            <a:ext cx="4218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01D12B-6E9E-6CBD-64CC-8DAF7D1DB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143" y="2368853"/>
            <a:ext cx="3945164" cy="27466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18C3E4-3B76-AC79-1EDE-3EEF691446C8}"/>
              </a:ext>
            </a:extLst>
          </p:cNvPr>
          <p:cNvSpPr txBox="1"/>
          <p:nvPr/>
        </p:nvSpPr>
        <p:spPr>
          <a:xfrm>
            <a:off x="8475889" y="5029590"/>
            <a:ext cx="4218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CBB1FD-3576-CCEF-03D4-432926155E28}"/>
              </a:ext>
            </a:extLst>
          </p:cNvPr>
          <p:cNvSpPr txBox="1"/>
          <p:nvPr/>
        </p:nvSpPr>
        <p:spPr>
          <a:xfrm>
            <a:off x="5498086" y="1799183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CDF: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13C15B0-94F9-E65F-31E4-523AB77C9B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9007" y="1756589"/>
            <a:ext cx="2297792" cy="6122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A35C369-B8BE-3C3B-EC1E-4D87E4E3C4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4286" y="3612562"/>
            <a:ext cx="457200" cy="2349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EEED15-96A9-CB79-E4D0-D1FF44FBDE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3658" y="1891335"/>
            <a:ext cx="597806" cy="340290"/>
          </a:xfrm>
          <a:prstGeom prst="rect">
            <a:avLst/>
          </a:prstGeom>
        </p:spPr>
      </p:pic>
      <p:sp>
        <p:nvSpPr>
          <p:cNvPr id="19" name="Up-Down Arrow 18">
            <a:extLst>
              <a:ext uri="{FF2B5EF4-FFF2-40B4-BE49-F238E27FC236}">
                <a16:creationId xmlns:a16="http://schemas.microsoft.com/office/drawing/2014/main" id="{7A971D9A-DD9A-3367-3C0C-552E7D0C7C88}"/>
              </a:ext>
            </a:extLst>
          </p:cNvPr>
          <p:cNvSpPr/>
          <p:nvPr/>
        </p:nvSpPr>
        <p:spPr>
          <a:xfrm rot="16200000">
            <a:off x="4255606" y="1057379"/>
            <a:ext cx="234950" cy="2010518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966BDB3-DB64-5143-B5BD-3B246DE288BA}"/>
              </a:ext>
            </a:extLst>
          </p:cNvPr>
          <p:cNvCxnSpPr/>
          <p:nvPr/>
        </p:nvCxnSpPr>
        <p:spPr>
          <a:xfrm>
            <a:off x="6924228" y="3910588"/>
            <a:ext cx="0" cy="1097280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4C714645-DE87-1489-1339-05A28828D122}"/>
              </a:ext>
            </a:extLst>
          </p:cNvPr>
          <p:cNvSpPr/>
          <p:nvPr/>
        </p:nvSpPr>
        <p:spPr>
          <a:xfrm>
            <a:off x="6917791" y="4687165"/>
            <a:ext cx="840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"/>
                <a:cs typeface="Times"/>
              </a:rPr>
              <a:t>x</a:t>
            </a:r>
            <a:r>
              <a:rPr lang="en-US" baseline="-25000" dirty="0">
                <a:latin typeface="Times"/>
                <a:cs typeface="Times"/>
              </a:rPr>
              <a:t>0</a:t>
            </a:r>
            <a:r>
              <a:rPr lang="en-US" dirty="0">
                <a:latin typeface="Times"/>
                <a:cs typeface="Times"/>
              </a:rPr>
              <a:t> = 47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1E9388A-5E65-5A3E-8105-8720EFA94DFC}"/>
              </a:ext>
            </a:extLst>
          </p:cNvPr>
          <p:cNvCxnSpPr/>
          <p:nvPr/>
        </p:nvCxnSpPr>
        <p:spPr>
          <a:xfrm>
            <a:off x="5276715" y="3919070"/>
            <a:ext cx="1645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FD23E4F6-59B9-27BF-534B-29D430BF30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318" y="2344892"/>
            <a:ext cx="3555643" cy="274663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50D100E-A8FD-6028-73F1-587C740DB5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72" y="3607399"/>
            <a:ext cx="421821" cy="240113"/>
          </a:xfrm>
          <a:prstGeom prst="rect">
            <a:avLst/>
          </a:prstGeom>
        </p:spPr>
      </p:pic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06C7F86-5417-2652-E062-435C66523339}"/>
              </a:ext>
            </a:extLst>
          </p:cNvPr>
          <p:cNvCxnSpPr>
            <a:cxnSpLocks/>
          </p:cNvCxnSpPr>
          <p:nvPr/>
        </p:nvCxnSpPr>
        <p:spPr>
          <a:xfrm>
            <a:off x="2214416" y="2584704"/>
            <a:ext cx="38109" cy="24234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D0CAD4D8-2FED-B152-3EAC-479494E0733A}"/>
              </a:ext>
            </a:extLst>
          </p:cNvPr>
          <p:cNvSpPr/>
          <p:nvPr/>
        </p:nvSpPr>
        <p:spPr>
          <a:xfrm>
            <a:off x="2221063" y="4595051"/>
            <a:ext cx="840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"/>
                <a:cs typeface="Times"/>
              </a:rPr>
              <a:t>x</a:t>
            </a:r>
            <a:r>
              <a:rPr lang="en-US" baseline="-25000" dirty="0">
                <a:latin typeface="Times"/>
                <a:cs typeface="Times"/>
              </a:rPr>
              <a:t>0</a:t>
            </a:r>
            <a:r>
              <a:rPr lang="en-US" dirty="0">
                <a:latin typeface="Times"/>
                <a:cs typeface="Times"/>
              </a:rPr>
              <a:t> = 47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5D03081-5D60-0EE7-F70F-7B9B5407D735}"/>
              </a:ext>
            </a:extLst>
          </p:cNvPr>
          <p:cNvCxnSpPr/>
          <p:nvPr/>
        </p:nvCxnSpPr>
        <p:spPr>
          <a:xfrm flipH="1" flipV="1">
            <a:off x="2031822" y="2906110"/>
            <a:ext cx="182603" cy="1886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B6ED70A-BFB6-5190-AFED-4E91860EE7DB}"/>
              </a:ext>
            </a:extLst>
          </p:cNvPr>
          <p:cNvCxnSpPr>
            <a:cxnSpLocks noChangeAspect="1"/>
          </p:cNvCxnSpPr>
          <p:nvPr/>
        </p:nvCxnSpPr>
        <p:spPr>
          <a:xfrm flipH="1" flipV="1">
            <a:off x="1882468" y="3300880"/>
            <a:ext cx="350787" cy="3623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5124456-3B9D-A8D5-D0FB-E5DF605936B5}"/>
              </a:ext>
            </a:extLst>
          </p:cNvPr>
          <p:cNvCxnSpPr>
            <a:cxnSpLocks noChangeAspect="1"/>
          </p:cNvCxnSpPr>
          <p:nvPr/>
        </p:nvCxnSpPr>
        <p:spPr>
          <a:xfrm flipH="1" flipV="1">
            <a:off x="1708348" y="3830527"/>
            <a:ext cx="527821" cy="5452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C985684-ABA0-D43F-2ACE-BD9AC2E7C38F}"/>
              </a:ext>
            </a:extLst>
          </p:cNvPr>
          <p:cNvCxnSpPr>
            <a:cxnSpLocks noChangeAspect="1"/>
          </p:cNvCxnSpPr>
          <p:nvPr/>
        </p:nvCxnSpPr>
        <p:spPr>
          <a:xfrm flipH="1" flipV="1">
            <a:off x="1485081" y="4309876"/>
            <a:ext cx="669451" cy="6915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AF39322-9C83-388E-100B-14A31F2D351A}"/>
              </a:ext>
            </a:extLst>
          </p:cNvPr>
          <p:cNvCxnSpPr>
            <a:cxnSpLocks noChangeAspect="1"/>
          </p:cNvCxnSpPr>
          <p:nvPr/>
        </p:nvCxnSpPr>
        <p:spPr>
          <a:xfrm flipH="1" flipV="1">
            <a:off x="1197167" y="4740949"/>
            <a:ext cx="253409" cy="2617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A570EFB-E3AE-B1F0-5772-42805E48A9BD}"/>
              </a:ext>
            </a:extLst>
          </p:cNvPr>
          <p:cNvCxnSpPr>
            <a:cxnSpLocks noChangeAspect="1"/>
          </p:cNvCxnSpPr>
          <p:nvPr/>
        </p:nvCxnSpPr>
        <p:spPr>
          <a:xfrm flipH="1" flipV="1">
            <a:off x="847634" y="4881528"/>
            <a:ext cx="118588" cy="1224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A1574A37-4443-1731-F13D-929285478F93}"/>
              </a:ext>
            </a:extLst>
          </p:cNvPr>
          <p:cNvSpPr/>
          <p:nvPr/>
        </p:nvSpPr>
        <p:spPr>
          <a:xfrm>
            <a:off x="607465" y="3311967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0.42</a:t>
            </a:r>
          </a:p>
        </p:txBody>
      </p:sp>
      <p:sp>
        <p:nvSpPr>
          <p:cNvPr id="56" name="Curved Down Arrow 55">
            <a:extLst>
              <a:ext uri="{FF2B5EF4-FFF2-40B4-BE49-F238E27FC236}">
                <a16:creationId xmlns:a16="http://schemas.microsoft.com/office/drawing/2014/main" id="{6406FD50-8440-627B-F997-38B2E1D1EDC4}"/>
              </a:ext>
            </a:extLst>
          </p:cNvPr>
          <p:cNvSpPr/>
          <p:nvPr/>
        </p:nvSpPr>
        <p:spPr>
          <a:xfrm rot="1359534">
            <a:off x="985727" y="3374209"/>
            <a:ext cx="1120627" cy="200599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12DB15F-B77E-59A0-1EAD-BEAFC802B312}"/>
              </a:ext>
            </a:extLst>
          </p:cNvPr>
          <p:cNvGrpSpPr/>
          <p:nvPr/>
        </p:nvGrpSpPr>
        <p:grpSpPr>
          <a:xfrm>
            <a:off x="1139369" y="3475187"/>
            <a:ext cx="4114555" cy="441802"/>
            <a:chOff x="1139369" y="3511763"/>
            <a:chExt cx="4114555" cy="441802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4E3ACAB-6B15-FF49-0897-59AC14C799D1}"/>
                </a:ext>
              </a:extLst>
            </p:cNvPr>
            <p:cNvCxnSpPr>
              <a:cxnSpLocks/>
            </p:cNvCxnSpPr>
            <p:nvPr/>
          </p:nvCxnSpPr>
          <p:spPr>
            <a:xfrm>
              <a:off x="1139369" y="3511763"/>
              <a:ext cx="3749039" cy="40277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9BADF33-FF5E-7315-5A4D-AA5FE20513D2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5071044" y="3931262"/>
              <a:ext cx="182880" cy="22303"/>
            </a:xfrm>
            <a:prstGeom prst="line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FF76E7A-6721-4232-552E-EAF94C91F4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7904" y="3567651"/>
            <a:ext cx="1480600" cy="30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8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8" grpId="0"/>
      <p:bldP spid="55" grpId="0"/>
      <p:bldP spid="5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DFA20F33-A575-9B82-5ABA-6C5603C03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9102"/>
            <a:ext cx="9104312" cy="871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Cumulative Distribution Functions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1AF4415-6084-838E-1C1F-BE06EDCFE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59CFC4-3812-710F-A746-DF0D3A73B62F}"/>
              </a:ext>
            </a:extLst>
          </p:cNvPr>
          <p:cNvSpPr/>
          <p:nvPr/>
        </p:nvSpPr>
        <p:spPr>
          <a:xfrm>
            <a:off x="484188" y="1808225"/>
            <a:ext cx="74458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CDFs are important because they allow us to calculate the probability integrals easily: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9215CB-EF08-6C96-8C67-17AA65E29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578645"/>
            <a:ext cx="7772400" cy="103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4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CBF74C-ACDF-8550-0CCF-2F0C41152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00471"/>
            <a:ext cx="7772400" cy="325705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B51D84A-DF16-12CB-7424-5261F2AD68F5}"/>
              </a:ext>
            </a:extLst>
          </p:cNvPr>
          <p:cNvCxnSpPr/>
          <p:nvPr/>
        </p:nvCxnSpPr>
        <p:spPr>
          <a:xfrm flipV="1">
            <a:off x="6437376" y="5020953"/>
            <a:ext cx="0" cy="367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5D20C7B-858A-952D-C990-439AF6569BD0}"/>
              </a:ext>
            </a:extLst>
          </p:cNvPr>
          <p:cNvSpPr txBox="1"/>
          <p:nvPr/>
        </p:nvSpPr>
        <p:spPr>
          <a:xfrm>
            <a:off x="6266688" y="529132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70BE586-BB91-6794-DDE0-E4CD0B1C9ABB}"/>
              </a:ext>
            </a:extLst>
          </p:cNvPr>
          <p:cNvCxnSpPr/>
          <p:nvPr/>
        </p:nvCxnSpPr>
        <p:spPr>
          <a:xfrm flipV="1">
            <a:off x="2926080" y="5020953"/>
            <a:ext cx="0" cy="367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F43A946-032C-6B2F-920A-0B494F08C6AB}"/>
              </a:ext>
            </a:extLst>
          </p:cNvPr>
          <p:cNvSpPr txBox="1"/>
          <p:nvPr/>
        </p:nvSpPr>
        <p:spPr>
          <a:xfrm>
            <a:off x="2779776" y="529132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6D9387-C40D-173A-15FE-5245971386A4}"/>
              </a:ext>
            </a:extLst>
          </p:cNvPr>
          <p:cNvSpPr txBox="1"/>
          <p:nvPr/>
        </p:nvSpPr>
        <p:spPr>
          <a:xfrm>
            <a:off x="128605" y="30480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11E2D7-8414-ABAF-AFF7-ECD14F0AA5D4}"/>
              </a:ext>
            </a:extLst>
          </p:cNvPr>
          <p:cNvSpPr txBox="1"/>
          <p:nvPr/>
        </p:nvSpPr>
        <p:spPr>
          <a:xfrm>
            <a:off x="8257032" y="4960358"/>
            <a:ext cx="286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BD92FFED-7D22-4396-35F6-C53894320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9102"/>
            <a:ext cx="9104312" cy="871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Cumulative Distribution Functions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2E5484CE-B135-7BAD-5BFC-B66EB0D53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6954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A9B675-D2A4-D663-6CCD-474596048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00471"/>
            <a:ext cx="7772400" cy="325705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AEEF63F-D461-2F54-0ADC-413C214C966C}"/>
              </a:ext>
            </a:extLst>
          </p:cNvPr>
          <p:cNvCxnSpPr/>
          <p:nvPr/>
        </p:nvCxnSpPr>
        <p:spPr>
          <a:xfrm flipV="1">
            <a:off x="6437376" y="4923417"/>
            <a:ext cx="0" cy="367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0D5A962-034B-1147-2618-BAB2B0428712}"/>
              </a:ext>
            </a:extLst>
          </p:cNvPr>
          <p:cNvSpPr txBox="1"/>
          <p:nvPr/>
        </p:nvSpPr>
        <p:spPr>
          <a:xfrm>
            <a:off x="6266688" y="51937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0817C0-A2FB-406E-B822-4187680C28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5159"/>
          <a:stretch>
            <a:fillRect/>
          </a:stretch>
        </p:blipFill>
        <p:spPr>
          <a:xfrm>
            <a:off x="5118722" y="1888493"/>
            <a:ext cx="529841" cy="6357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EDAFE1-2C2B-3A8D-C32E-9E4012351C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999"/>
          <a:stretch>
            <a:fillRect/>
          </a:stretch>
        </p:blipFill>
        <p:spPr>
          <a:xfrm>
            <a:off x="5330386" y="2387852"/>
            <a:ext cx="3034582" cy="63576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1F1BD6E-A3E9-996A-9035-D18E423E1B32}"/>
              </a:ext>
            </a:extLst>
          </p:cNvPr>
          <p:cNvCxnSpPr/>
          <p:nvPr/>
        </p:nvCxnSpPr>
        <p:spPr>
          <a:xfrm flipH="1">
            <a:off x="4791456" y="2363468"/>
            <a:ext cx="463296" cy="42850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F5E906E-FBB5-5091-3C8A-3FB6A54FC48B}"/>
              </a:ext>
            </a:extLst>
          </p:cNvPr>
          <p:cNvSpPr txBox="1"/>
          <p:nvPr/>
        </p:nvSpPr>
        <p:spPr>
          <a:xfrm>
            <a:off x="128605" y="30480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932C47-F9BC-029F-6C45-23B986C1343D}"/>
              </a:ext>
            </a:extLst>
          </p:cNvPr>
          <p:cNvSpPr txBox="1"/>
          <p:nvPr/>
        </p:nvSpPr>
        <p:spPr>
          <a:xfrm>
            <a:off x="8257032" y="4960358"/>
            <a:ext cx="286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dirty="0"/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CC457EEF-824C-27D0-5733-2D1E07B59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9102"/>
            <a:ext cx="9104312" cy="871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Cumulative Distribution Functions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883C193D-9A13-FECC-E72B-6064392C8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043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0FC00A-3AEF-3751-339A-A088DB588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00471"/>
            <a:ext cx="7772400" cy="325705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3FEA81F-BF96-D726-0F96-5984E321B716}"/>
              </a:ext>
            </a:extLst>
          </p:cNvPr>
          <p:cNvCxnSpPr/>
          <p:nvPr/>
        </p:nvCxnSpPr>
        <p:spPr>
          <a:xfrm flipV="1">
            <a:off x="2926080" y="4923417"/>
            <a:ext cx="0" cy="367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26ED21B-1996-1DDD-8EB1-CE62D6BF284A}"/>
              </a:ext>
            </a:extLst>
          </p:cNvPr>
          <p:cNvSpPr txBox="1"/>
          <p:nvPr/>
        </p:nvSpPr>
        <p:spPr>
          <a:xfrm>
            <a:off x="2779776" y="51937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C3D420-3612-C4EA-A5EA-C632D39F2696}"/>
              </a:ext>
            </a:extLst>
          </p:cNvPr>
          <p:cNvSpPr txBox="1"/>
          <p:nvPr/>
        </p:nvSpPr>
        <p:spPr>
          <a:xfrm>
            <a:off x="128605" y="30480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CA05CA-39E5-188D-07B3-85F830CEEFE7}"/>
              </a:ext>
            </a:extLst>
          </p:cNvPr>
          <p:cNvSpPr txBox="1"/>
          <p:nvPr/>
        </p:nvSpPr>
        <p:spPr>
          <a:xfrm>
            <a:off x="8257032" y="4960358"/>
            <a:ext cx="286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8CA99A19-0ACA-19CB-7CC5-6BF002C38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9102"/>
            <a:ext cx="9104312" cy="871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Cumulative Distribution Functions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6108C1F-3F3B-7A6E-8265-0DE824668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5934B3-2C29-C6B0-48CB-2BE5BCDD52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8300" r="85880"/>
          <a:stretch>
            <a:fillRect/>
          </a:stretch>
        </p:blipFill>
        <p:spPr>
          <a:xfrm>
            <a:off x="3161458" y="4171401"/>
            <a:ext cx="472948" cy="4490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B04369-7E56-7029-177F-3D788B0C291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395" t="-1035"/>
          <a:stretch>
            <a:fillRect/>
          </a:stretch>
        </p:blipFill>
        <p:spPr>
          <a:xfrm>
            <a:off x="3312588" y="4431370"/>
            <a:ext cx="2833756" cy="555296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49803AC-3E57-D64B-B475-43B25F62F01F}"/>
              </a:ext>
            </a:extLst>
          </p:cNvPr>
          <p:cNvCxnSpPr>
            <a:cxnSpLocks/>
          </p:cNvCxnSpPr>
          <p:nvPr/>
        </p:nvCxnSpPr>
        <p:spPr>
          <a:xfrm flipH="1">
            <a:off x="2793285" y="4431806"/>
            <a:ext cx="345608" cy="277212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95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9327E8-747A-DFCA-C67F-9ACF4BEE6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00471"/>
            <a:ext cx="7772400" cy="325705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A5FD53B-C3FF-1BEA-37E7-86EDB52D180A}"/>
              </a:ext>
            </a:extLst>
          </p:cNvPr>
          <p:cNvCxnSpPr/>
          <p:nvPr/>
        </p:nvCxnSpPr>
        <p:spPr>
          <a:xfrm flipV="1">
            <a:off x="6437376" y="4923417"/>
            <a:ext cx="0" cy="367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D89CA5E-3DBE-69BF-0E49-637C7C45D5D9}"/>
              </a:ext>
            </a:extLst>
          </p:cNvPr>
          <p:cNvSpPr txBox="1"/>
          <p:nvPr/>
        </p:nvSpPr>
        <p:spPr>
          <a:xfrm>
            <a:off x="6266688" y="51937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9D93983-040D-B3D6-F2FA-E9A526B568A7}"/>
              </a:ext>
            </a:extLst>
          </p:cNvPr>
          <p:cNvCxnSpPr/>
          <p:nvPr/>
        </p:nvCxnSpPr>
        <p:spPr>
          <a:xfrm flipV="1">
            <a:off x="2926080" y="4923417"/>
            <a:ext cx="0" cy="367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F57F908-107A-8CAC-6100-10A3C3D5A58E}"/>
              </a:ext>
            </a:extLst>
          </p:cNvPr>
          <p:cNvSpPr txBox="1"/>
          <p:nvPr/>
        </p:nvSpPr>
        <p:spPr>
          <a:xfrm>
            <a:off x="2779776" y="51937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43FB2D-D7AD-92CD-9DF2-F1DB16068A1A}"/>
              </a:ext>
            </a:extLst>
          </p:cNvPr>
          <p:cNvSpPr txBox="1"/>
          <p:nvPr/>
        </p:nvSpPr>
        <p:spPr>
          <a:xfrm>
            <a:off x="128605" y="30480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8A4F5F-8C56-3D58-9029-C9581EDABC24}"/>
              </a:ext>
            </a:extLst>
          </p:cNvPr>
          <p:cNvSpPr txBox="1"/>
          <p:nvPr/>
        </p:nvSpPr>
        <p:spPr>
          <a:xfrm>
            <a:off x="8257032" y="4960358"/>
            <a:ext cx="286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D2F6CF5D-5155-8836-93F9-833CFB46B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9102"/>
            <a:ext cx="9104312" cy="871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Cumulative Distribution Functions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65A24D5-3383-8D7C-1C45-ED97519B8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" name="Right Brace 12">
            <a:extLst>
              <a:ext uri="{FF2B5EF4-FFF2-40B4-BE49-F238E27FC236}">
                <a16:creationId xmlns:a16="http://schemas.microsoft.com/office/drawing/2014/main" id="{0EB6939F-4CCA-47CE-EFE4-BA5BB7C23DB5}"/>
              </a:ext>
            </a:extLst>
          </p:cNvPr>
          <p:cNvSpPr/>
          <p:nvPr/>
        </p:nvSpPr>
        <p:spPr>
          <a:xfrm rot="16200000">
            <a:off x="3428251" y="-1063759"/>
            <a:ext cx="557195" cy="5461058"/>
          </a:xfrm>
          <a:prstGeom prst="rightBrace">
            <a:avLst>
              <a:gd name="adj1" fmla="val 8333"/>
              <a:gd name="adj2" fmla="val 49554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830525-F139-F711-684A-19D305CF00AB}"/>
              </a:ext>
            </a:extLst>
          </p:cNvPr>
          <p:cNvCxnSpPr/>
          <p:nvPr/>
        </p:nvCxnSpPr>
        <p:spPr>
          <a:xfrm>
            <a:off x="6437376" y="1945368"/>
            <a:ext cx="0" cy="2577864"/>
          </a:xfrm>
          <a:prstGeom prst="line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2FA6373-9C53-BF24-CE95-3E4FF46EFF6D}"/>
              </a:ext>
            </a:extLst>
          </p:cNvPr>
          <p:cNvCxnSpPr/>
          <p:nvPr/>
        </p:nvCxnSpPr>
        <p:spPr>
          <a:xfrm>
            <a:off x="976319" y="1933176"/>
            <a:ext cx="0" cy="29260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A3B2DAAD-FE9D-A2AA-C78A-81C3156430D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85159"/>
          <a:stretch>
            <a:fillRect/>
          </a:stretch>
        </p:blipFill>
        <p:spPr>
          <a:xfrm>
            <a:off x="3545954" y="930538"/>
            <a:ext cx="529841" cy="635764"/>
          </a:xfrm>
          <a:prstGeom prst="rect">
            <a:avLst/>
          </a:prstGeom>
        </p:spPr>
      </p:pic>
      <p:sp>
        <p:nvSpPr>
          <p:cNvPr id="18" name="Right Brace 17">
            <a:extLst>
              <a:ext uri="{FF2B5EF4-FFF2-40B4-BE49-F238E27FC236}">
                <a16:creationId xmlns:a16="http://schemas.microsoft.com/office/drawing/2014/main" id="{B318B319-B2AE-B70C-69E1-D6945BA3922A}"/>
              </a:ext>
            </a:extLst>
          </p:cNvPr>
          <p:cNvSpPr/>
          <p:nvPr/>
        </p:nvSpPr>
        <p:spPr>
          <a:xfrm rot="5400000">
            <a:off x="1680432" y="4181784"/>
            <a:ext cx="557195" cy="1949763"/>
          </a:xfrm>
          <a:prstGeom prst="rightBrace">
            <a:avLst>
              <a:gd name="adj1" fmla="val 8333"/>
              <a:gd name="adj2" fmla="val 49554"/>
            </a:avLst>
          </a:prstGeom>
          <a:ln w="19050">
            <a:solidFill>
              <a:srgbClr val="004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070C1FB-0E1B-0B91-3B00-A6B275F9EFC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8300" r="85880"/>
          <a:stretch>
            <a:fillRect/>
          </a:stretch>
        </p:blipFill>
        <p:spPr>
          <a:xfrm>
            <a:off x="1722555" y="5434291"/>
            <a:ext cx="472948" cy="44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5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38DFCE-E5F7-184D-5E64-404E1E6D4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00471"/>
            <a:ext cx="7772400" cy="325705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A5A29AC-664C-E532-21DF-CB0FFE1B9AC4}"/>
              </a:ext>
            </a:extLst>
          </p:cNvPr>
          <p:cNvCxnSpPr/>
          <p:nvPr/>
        </p:nvCxnSpPr>
        <p:spPr>
          <a:xfrm flipV="1">
            <a:off x="6437376" y="4923417"/>
            <a:ext cx="0" cy="367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ECE9A63-AD1B-902A-A663-2DBA3734DDEF}"/>
              </a:ext>
            </a:extLst>
          </p:cNvPr>
          <p:cNvSpPr txBox="1"/>
          <p:nvPr/>
        </p:nvSpPr>
        <p:spPr>
          <a:xfrm>
            <a:off x="6266688" y="51937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CB544F5-5097-8307-1876-AF1378CB592D}"/>
              </a:ext>
            </a:extLst>
          </p:cNvPr>
          <p:cNvCxnSpPr/>
          <p:nvPr/>
        </p:nvCxnSpPr>
        <p:spPr>
          <a:xfrm flipV="1">
            <a:off x="2926080" y="4923417"/>
            <a:ext cx="0" cy="367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E41AC2D-B7E5-2C90-BBD3-7183F8400912}"/>
              </a:ext>
            </a:extLst>
          </p:cNvPr>
          <p:cNvSpPr txBox="1"/>
          <p:nvPr/>
        </p:nvSpPr>
        <p:spPr>
          <a:xfrm>
            <a:off x="2779776" y="51937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306FC6-FA05-5FB5-1450-D35EF2160B4B}"/>
              </a:ext>
            </a:extLst>
          </p:cNvPr>
          <p:cNvSpPr txBox="1"/>
          <p:nvPr/>
        </p:nvSpPr>
        <p:spPr>
          <a:xfrm>
            <a:off x="128605" y="30480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67C924-344A-0D48-5124-551ED42A832E}"/>
              </a:ext>
            </a:extLst>
          </p:cNvPr>
          <p:cNvSpPr txBox="1"/>
          <p:nvPr/>
        </p:nvSpPr>
        <p:spPr>
          <a:xfrm>
            <a:off x="8257032" y="4960358"/>
            <a:ext cx="286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EDBE2044-9DF4-0812-993A-FC40476A7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9102"/>
            <a:ext cx="9104312" cy="871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Cumulative Distribution Functions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EB6A034-AC6F-F30B-1CB6-65823AA3D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" name="Right Brace 13">
            <a:extLst>
              <a:ext uri="{FF2B5EF4-FFF2-40B4-BE49-F238E27FC236}">
                <a16:creationId xmlns:a16="http://schemas.microsoft.com/office/drawing/2014/main" id="{7ECC105E-928A-1758-A51E-4037DD3B2854}"/>
              </a:ext>
            </a:extLst>
          </p:cNvPr>
          <p:cNvSpPr/>
          <p:nvPr/>
        </p:nvSpPr>
        <p:spPr>
          <a:xfrm rot="5400000">
            <a:off x="4402952" y="3421115"/>
            <a:ext cx="557195" cy="3510940"/>
          </a:xfrm>
          <a:prstGeom prst="rightBrace">
            <a:avLst>
              <a:gd name="adj1" fmla="val 8333"/>
              <a:gd name="adj2" fmla="val 49554"/>
            </a:avLst>
          </a:prstGeom>
          <a:ln w="19050">
            <a:solidFill>
              <a:srgbClr val="004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4E5353B-474A-C850-0CB7-14D3F921F90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1898"/>
          <a:stretch>
            <a:fillRect/>
          </a:stretch>
        </p:blipFill>
        <p:spPr>
          <a:xfrm>
            <a:off x="4035552" y="5287141"/>
            <a:ext cx="1304543" cy="6175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F2617DB-0DA8-93E4-5459-4BEA31B5849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684" r="33749"/>
          <a:stretch>
            <a:fillRect/>
          </a:stretch>
        </p:blipFill>
        <p:spPr>
          <a:xfrm>
            <a:off x="5388864" y="5591542"/>
            <a:ext cx="1511808" cy="6175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BC58033-6EEC-FA60-ABA3-26FD7712B8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1929" y="6392761"/>
            <a:ext cx="1629518" cy="2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89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279102"/>
            <a:ext cx="9104312" cy="871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Distributions We’ll Encounter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279102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330200" y="3104731"/>
            <a:ext cx="350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latin typeface="Courier"/>
                <a:cs typeface="Courier"/>
              </a:rPr>
              <a:t>mean</a:t>
            </a:r>
            <a:r>
              <a:rPr lang="en-US" sz="2000" dirty="0">
                <a:latin typeface="Times New Roman"/>
                <a:cs typeface="Times New Roman"/>
              </a:rPr>
              <a:t>: </a:t>
            </a:r>
            <a:r>
              <a:rPr lang="en-US" sz="2000" dirty="0">
                <a:latin typeface="Symbol" pitchFamily="2" charset="2"/>
                <a:cs typeface="Times New Roman"/>
              </a:rPr>
              <a:t>m</a:t>
            </a:r>
            <a:r>
              <a:rPr lang="en-US" sz="2000" dirty="0">
                <a:latin typeface="Times New Roman"/>
                <a:cs typeface="Times New Roman"/>
              </a:rPr>
              <a:t> mean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Symbol" pitchFamily="2" charset="2"/>
                <a:cs typeface="Times New Roman"/>
              </a:rPr>
              <a:t>s</a:t>
            </a:r>
            <a:r>
              <a:rPr lang="en-US" sz="2000" dirty="0">
                <a:latin typeface="Times New Roman"/>
                <a:cs typeface="Times New Roman"/>
              </a:rPr>
              <a:t> standard deviation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2701746"/>
            <a:ext cx="2882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Parameters:</a:t>
            </a:r>
            <a:endParaRPr lang="en-US" sz="2000" i="1" dirty="0"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93906" y="2145212"/>
            <a:ext cx="4977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Courier"/>
                <a:cs typeface="Courier"/>
              </a:rPr>
              <a:t>dnorm</a:t>
            </a:r>
            <a:r>
              <a:rPr lang="en-US" sz="2400" b="1" dirty="0">
                <a:latin typeface="Courier"/>
                <a:cs typeface="Courier"/>
              </a:rPr>
              <a:t>, </a:t>
            </a:r>
            <a:r>
              <a:rPr lang="en-US" sz="2400" b="1" dirty="0" err="1">
                <a:latin typeface="Courier"/>
                <a:cs typeface="Courier"/>
              </a:rPr>
              <a:t>qnorm</a:t>
            </a:r>
            <a:r>
              <a:rPr lang="en-US" sz="2400" b="1" dirty="0">
                <a:latin typeface="Courier"/>
                <a:cs typeface="Courier"/>
              </a:rPr>
              <a:t>, </a:t>
            </a:r>
            <a:r>
              <a:rPr lang="en-US" sz="2400" b="1" dirty="0" err="1">
                <a:latin typeface="Courier"/>
                <a:cs typeface="Courier"/>
              </a:rPr>
              <a:t>pnorm</a:t>
            </a:r>
            <a:r>
              <a:rPr lang="en-US" sz="2400" b="1" dirty="0">
                <a:latin typeface="Courier"/>
                <a:cs typeface="Courier"/>
              </a:rPr>
              <a:t>, </a:t>
            </a:r>
            <a:r>
              <a:rPr lang="en-US" sz="2400" b="1" dirty="0" err="1">
                <a:latin typeface="Courier"/>
                <a:cs typeface="Courier"/>
              </a:rPr>
              <a:t>rnorm</a:t>
            </a:r>
            <a:endParaRPr lang="en-US" sz="2400" b="1" dirty="0">
              <a:latin typeface="Courier"/>
              <a:cs typeface="Courier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A9113D-7863-3218-380E-9B43038D1F1B}"/>
              </a:ext>
            </a:extLst>
          </p:cNvPr>
          <p:cNvSpPr/>
          <p:nvPr/>
        </p:nvSpPr>
        <p:spPr>
          <a:xfrm>
            <a:off x="0" y="116778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>
                <a:latin typeface="Times New Roman"/>
                <a:cs typeface="Times New Roman"/>
              </a:rPr>
              <a:t>Normal</a:t>
            </a:r>
            <a:r>
              <a:rPr lang="en-US" sz="2400" dirty="0">
                <a:latin typeface="Times New Roman"/>
                <a:cs typeface="Times New Roman"/>
              </a:rPr>
              <a:t>: Common in science. Also called Gaussian distribution. A standard normal distribution has mean = 0 and </a:t>
            </a:r>
            <a:r>
              <a:rPr lang="en-US" sz="2400" dirty="0" err="1">
                <a:latin typeface="Times New Roman"/>
                <a:cs typeface="Times New Roman"/>
              </a:rPr>
              <a:t>sd</a:t>
            </a:r>
            <a:r>
              <a:rPr lang="en-US" sz="2400" dirty="0">
                <a:latin typeface="Times New Roman"/>
                <a:cs typeface="Times New Roman"/>
              </a:rPr>
              <a:t> = 1. 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2B4631-1D1D-DC09-0388-F5E05B2C7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5406" y="2511753"/>
            <a:ext cx="1986981" cy="18263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A05384B-3777-59D8-7F7A-DB129E89FE65}"/>
              </a:ext>
            </a:extLst>
          </p:cNvPr>
          <p:cNvSpPr/>
          <p:nvPr/>
        </p:nvSpPr>
        <p:spPr>
          <a:xfrm>
            <a:off x="330200" y="5684648"/>
            <a:ext cx="350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err="1">
                <a:latin typeface="Courier"/>
                <a:cs typeface="Courier"/>
              </a:rPr>
              <a:t>df</a:t>
            </a:r>
            <a:r>
              <a:rPr lang="en-US" sz="2000" dirty="0">
                <a:latin typeface="Times New Roman"/>
                <a:cs typeface="Times New Roman"/>
              </a:rPr>
              <a:t>: degrees of freedom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525F73-7C86-BBD5-4378-408D7C277DF0}"/>
              </a:ext>
            </a:extLst>
          </p:cNvPr>
          <p:cNvSpPr/>
          <p:nvPr/>
        </p:nvSpPr>
        <p:spPr>
          <a:xfrm>
            <a:off x="152400" y="5281663"/>
            <a:ext cx="2882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Parameters:</a:t>
            </a:r>
            <a:endParaRPr lang="en-US" sz="2000" i="1" dirty="0">
              <a:latin typeface="Times New Roman"/>
              <a:cs typeface="Times New Roman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6AF647-D40E-B614-12FB-7CBB735DCB6E}"/>
              </a:ext>
            </a:extLst>
          </p:cNvPr>
          <p:cNvSpPr txBox="1"/>
          <p:nvPr/>
        </p:nvSpPr>
        <p:spPr>
          <a:xfrm>
            <a:off x="3704996" y="5217952"/>
            <a:ext cx="2770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Courier"/>
                <a:cs typeface="Courier"/>
              </a:rPr>
              <a:t>dt</a:t>
            </a:r>
            <a:r>
              <a:rPr lang="en-US" sz="2400" b="1" dirty="0">
                <a:latin typeface="Courier"/>
                <a:cs typeface="Courier"/>
              </a:rPr>
              <a:t>, </a:t>
            </a:r>
            <a:r>
              <a:rPr lang="en-US" sz="2400" b="1" dirty="0" err="1">
                <a:latin typeface="Courier"/>
                <a:cs typeface="Courier"/>
              </a:rPr>
              <a:t>qt</a:t>
            </a:r>
            <a:r>
              <a:rPr lang="en-US" sz="2400" b="1" dirty="0">
                <a:latin typeface="Courier"/>
                <a:cs typeface="Courier"/>
              </a:rPr>
              <a:t>, </a:t>
            </a:r>
            <a:r>
              <a:rPr lang="en-US" sz="2400" b="1" dirty="0" err="1">
                <a:latin typeface="Courier"/>
                <a:cs typeface="Courier"/>
              </a:rPr>
              <a:t>pt</a:t>
            </a:r>
            <a:r>
              <a:rPr lang="en-US" sz="2400" b="1" dirty="0">
                <a:latin typeface="Courier"/>
                <a:cs typeface="Courier"/>
              </a:rPr>
              <a:t>, </a:t>
            </a:r>
            <a:r>
              <a:rPr lang="en-US" sz="2400" b="1" dirty="0" err="1">
                <a:latin typeface="Courier"/>
                <a:cs typeface="Courier"/>
              </a:rPr>
              <a:t>rt</a:t>
            </a:r>
            <a:endParaRPr lang="en-US" sz="2400" b="1" dirty="0">
              <a:latin typeface="Courier"/>
              <a:cs typeface="Courier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63DC98-8185-FDE8-B6B7-B84613CAA1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8469" y="5002597"/>
            <a:ext cx="2288331" cy="178736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99FDC1C-91C2-2304-18DD-DF21055476A7}"/>
              </a:ext>
            </a:extLst>
          </p:cNvPr>
          <p:cNvSpPr/>
          <p:nvPr/>
        </p:nvSpPr>
        <p:spPr>
          <a:xfrm>
            <a:off x="0" y="436818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>
                <a:latin typeface="Times New Roman"/>
                <a:cs typeface="Times New Roman"/>
              </a:rPr>
              <a:t>Student-t</a:t>
            </a:r>
            <a:r>
              <a:rPr lang="en-US" sz="2400" dirty="0">
                <a:latin typeface="Times New Roman"/>
                <a:cs typeface="Times New Roman"/>
              </a:rPr>
              <a:t>: </a:t>
            </a:r>
            <a:r>
              <a:rPr lang="en-US" sz="2400" b="1" i="1" u="sng" dirty="0">
                <a:latin typeface="Times New Roman"/>
                <a:cs typeface="Times New Roman"/>
              </a:rPr>
              <a:t>Like</a:t>
            </a:r>
            <a:r>
              <a:rPr lang="en-US" sz="2400" dirty="0">
                <a:latin typeface="Times New Roman"/>
                <a:cs typeface="Times New Roman"/>
              </a:rPr>
              <a:t> a standard normal distribution but fatter tails. Used a lot for confidence intervals and hypothesis testing.</a:t>
            </a:r>
            <a:endParaRPr lang="en-US" sz="24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656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279102"/>
            <a:ext cx="9104312" cy="871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Distributions We’ll Encounter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279102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5BAA669-1A18-169B-4E9E-E468F91CC154}"/>
              </a:ext>
            </a:extLst>
          </p:cNvPr>
          <p:cNvSpPr/>
          <p:nvPr/>
        </p:nvSpPr>
        <p:spPr>
          <a:xfrm>
            <a:off x="330200" y="3104731"/>
            <a:ext cx="350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latin typeface="Courier"/>
                <a:cs typeface="Courier"/>
              </a:rPr>
              <a:t>min</a:t>
            </a:r>
            <a:r>
              <a:rPr lang="en-US" sz="2000" dirty="0">
                <a:latin typeface="Times New Roman"/>
                <a:cs typeface="Times New Roman"/>
              </a:rPr>
              <a:t>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bound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latin typeface="Times New Roman"/>
                <a:cs typeface="Times New Roman"/>
              </a:rPr>
              <a:t> upper bound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8DC171-BF23-4DE8-200D-CB4EF36F4A44}"/>
              </a:ext>
            </a:extLst>
          </p:cNvPr>
          <p:cNvSpPr/>
          <p:nvPr/>
        </p:nvSpPr>
        <p:spPr>
          <a:xfrm>
            <a:off x="152400" y="2701746"/>
            <a:ext cx="2882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Parameters:</a:t>
            </a:r>
            <a:endParaRPr lang="en-US" sz="2000" i="1" dirty="0">
              <a:latin typeface="Times New Roman"/>
              <a:cs typeface="Times New Roman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87CCEF-1816-A8C7-7D1E-A025630F1F0A}"/>
              </a:ext>
            </a:extLst>
          </p:cNvPr>
          <p:cNvSpPr/>
          <p:nvPr/>
        </p:nvSpPr>
        <p:spPr>
          <a:xfrm>
            <a:off x="0" y="116778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>
                <a:latin typeface="Times New Roman"/>
                <a:cs typeface="Times New Roman"/>
              </a:rPr>
              <a:t>Uniform</a:t>
            </a:r>
            <a:r>
              <a:rPr lang="en-US" sz="2400" dirty="0">
                <a:latin typeface="Times New Roman"/>
                <a:cs typeface="Times New Roman"/>
              </a:rPr>
              <a:t>: A flat distribution. Usually used to express ambivalence on an outcome between a lower and upper bound.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704028D-2630-3DB3-6D02-6407D9FA6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677" y="2338176"/>
            <a:ext cx="1917797" cy="176277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33C923B-FECA-9942-DB4F-D40CE3390445}"/>
              </a:ext>
            </a:extLst>
          </p:cNvPr>
          <p:cNvSpPr/>
          <p:nvPr/>
        </p:nvSpPr>
        <p:spPr>
          <a:xfrm>
            <a:off x="0" y="448066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>
                <a:latin typeface="Times New Roman"/>
                <a:cs typeface="Times New Roman"/>
              </a:rPr>
              <a:t>F</a:t>
            </a:r>
            <a:r>
              <a:rPr lang="en-US" sz="2400" dirty="0">
                <a:latin typeface="Times New Roman"/>
                <a:cs typeface="Times New Roman"/>
              </a:rPr>
              <a:t> : Handy especially for comparing outcomes in three or more experiments with different conditions.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70A7A3B-7A23-D211-EFF9-0057E1BD2E3E}"/>
              </a:ext>
            </a:extLst>
          </p:cNvPr>
          <p:cNvSpPr/>
          <p:nvPr/>
        </p:nvSpPr>
        <p:spPr>
          <a:xfrm>
            <a:off x="330200" y="5924111"/>
            <a:ext cx="350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latin typeface="Courier"/>
                <a:cs typeface="Courier"/>
              </a:rPr>
              <a:t>df1</a:t>
            </a:r>
            <a:r>
              <a:rPr lang="en-US" sz="2000" dirty="0">
                <a:latin typeface="Times New Roman"/>
                <a:cs typeface="Times New Roman"/>
              </a:rPr>
              <a:t>: degrees of freedom 1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Courier"/>
                <a:cs typeface="Courier"/>
              </a:rPr>
              <a:t>df2</a:t>
            </a:r>
            <a:r>
              <a:rPr lang="en-US" sz="2000" dirty="0">
                <a:latin typeface="Times New Roman"/>
                <a:cs typeface="Times New Roman"/>
              </a:rPr>
              <a:t>: degrees of freedom 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8E5073D-92BE-98CB-D7B6-5EB1A072CC3C}"/>
              </a:ext>
            </a:extLst>
          </p:cNvPr>
          <p:cNvSpPr/>
          <p:nvPr/>
        </p:nvSpPr>
        <p:spPr>
          <a:xfrm>
            <a:off x="152400" y="5521126"/>
            <a:ext cx="2882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Parameters:</a:t>
            </a:r>
            <a:endParaRPr lang="en-US" sz="2000" i="1" dirty="0">
              <a:latin typeface="Times New Roman"/>
              <a:cs typeface="Times New Roman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43DD3C-D853-47AF-9EBB-3A71B359B45E}"/>
              </a:ext>
            </a:extLst>
          </p:cNvPr>
          <p:cNvSpPr txBox="1"/>
          <p:nvPr/>
        </p:nvSpPr>
        <p:spPr>
          <a:xfrm>
            <a:off x="3022600" y="5404001"/>
            <a:ext cx="2770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Courier"/>
                <a:cs typeface="Courier"/>
              </a:rPr>
              <a:t>df</a:t>
            </a:r>
            <a:r>
              <a:rPr lang="en-US" sz="2400" b="1" dirty="0">
                <a:latin typeface="Courier"/>
                <a:cs typeface="Courier"/>
              </a:rPr>
              <a:t>, </a:t>
            </a:r>
            <a:r>
              <a:rPr lang="en-US" sz="2400" b="1" dirty="0" err="1">
                <a:latin typeface="Courier"/>
                <a:cs typeface="Courier"/>
              </a:rPr>
              <a:t>qf</a:t>
            </a:r>
            <a:r>
              <a:rPr lang="en-US" sz="2400" b="1" dirty="0">
                <a:latin typeface="Courier"/>
                <a:cs typeface="Courier"/>
              </a:rPr>
              <a:t>, </a:t>
            </a:r>
            <a:r>
              <a:rPr lang="en-US" sz="2400" b="1" dirty="0" err="1">
                <a:latin typeface="Courier"/>
                <a:cs typeface="Courier"/>
              </a:rPr>
              <a:t>pf</a:t>
            </a:r>
            <a:r>
              <a:rPr lang="en-US" sz="2400" b="1" dirty="0">
                <a:latin typeface="Courier"/>
                <a:cs typeface="Courier"/>
              </a:rPr>
              <a:t>, </a:t>
            </a:r>
            <a:r>
              <a:rPr lang="en-US" sz="2400" b="1" dirty="0" err="1">
                <a:latin typeface="Courier"/>
                <a:cs typeface="Courier"/>
              </a:rPr>
              <a:t>rf</a:t>
            </a:r>
            <a:endParaRPr lang="en-US" sz="2400" b="1" dirty="0">
              <a:latin typeface="Courier"/>
              <a:cs typeface="Courier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C779AEF-3248-BD41-F434-2009327848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5160" y="5091183"/>
            <a:ext cx="2201640" cy="171964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379DFFA-5DBD-E395-35B1-E4284BBBD980}"/>
              </a:ext>
            </a:extLst>
          </p:cNvPr>
          <p:cNvSpPr txBox="1"/>
          <p:nvPr/>
        </p:nvSpPr>
        <p:spPr>
          <a:xfrm>
            <a:off x="1993906" y="2145212"/>
            <a:ext cx="4977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Courier"/>
                <a:cs typeface="Courier"/>
              </a:rPr>
              <a:t>dunif</a:t>
            </a:r>
            <a:r>
              <a:rPr lang="en-US" sz="2400" b="1" dirty="0">
                <a:latin typeface="Courier"/>
                <a:cs typeface="Courier"/>
              </a:rPr>
              <a:t>, </a:t>
            </a:r>
            <a:r>
              <a:rPr lang="en-US" sz="2400" b="1" dirty="0" err="1">
                <a:latin typeface="Courier"/>
                <a:cs typeface="Courier"/>
              </a:rPr>
              <a:t>qunif</a:t>
            </a:r>
            <a:r>
              <a:rPr lang="en-US" sz="2400" b="1" dirty="0">
                <a:latin typeface="Courier"/>
                <a:cs typeface="Courier"/>
              </a:rPr>
              <a:t>, </a:t>
            </a:r>
            <a:r>
              <a:rPr lang="en-US" sz="2400" b="1" dirty="0" err="1">
                <a:latin typeface="Courier"/>
                <a:cs typeface="Courier"/>
              </a:rPr>
              <a:t>pinif</a:t>
            </a:r>
            <a:r>
              <a:rPr lang="en-US" sz="2400" b="1" dirty="0">
                <a:latin typeface="Courier"/>
                <a:cs typeface="Courier"/>
              </a:rPr>
              <a:t>, </a:t>
            </a:r>
            <a:r>
              <a:rPr lang="en-US" sz="2400" b="1" dirty="0" err="1">
                <a:latin typeface="Courier"/>
                <a:cs typeface="Courier"/>
              </a:rPr>
              <a:t>runif</a:t>
            </a:r>
            <a:endParaRPr lang="en-US" sz="2400" b="1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10079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FEB7E-5A2B-1A81-D873-751BA1CFC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BD7EFB70-1358-9C66-E818-09839EA97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9102"/>
            <a:ext cx="9104312" cy="871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Distributions We’ll Encounter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9F011F1-44A8-E28B-5821-800AAFCEB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D96B1D2-054C-778E-F5B0-0A582A98ACFE}"/>
              </a:ext>
            </a:extLst>
          </p:cNvPr>
          <p:cNvSpPr/>
          <p:nvPr/>
        </p:nvSpPr>
        <p:spPr>
          <a:xfrm>
            <a:off x="12700" y="1185922"/>
            <a:ext cx="91440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>
                <a:latin typeface="Times New Roman"/>
                <a:cs typeface="Times New Roman"/>
              </a:rPr>
              <a:t>Chi-squared </a:t>
            </a:r>
            <a:r>
              <a:rPr lang="en-US" sz="2400" dirty="0">
                <a:latin typeface="Times New Roman"/>
                <a:cs typeface="Times New Roman"/>
              </a:rPr>
              <a:t>(</a:t>
            </a:r>
            <a:r>
              <a:rPr lang="en-US" sz="2400" dirty="0">
                <a:latin typeface="Symbol" charset="2"/>
                <a:cs typeface="Symbol" charset="2"/>
              </a:rPr>
              <a:t>c</a:t>
            </a:r>
            <a:r>
              <a:rPr lang="en-US" sz="2400" baseline="30000" dirty="0">
                <a:latin typeface="Times New Roman"/>
                <a:cs typeface="Times New Roman"/>
              </a:rPr>
              <a:t>2</a:t>
            </a:r>
            <a:r>
              <a:rPr lang="en-US" sz="2400" dirty="0">
                <a:latin typeface="Times New Roman"/>
                <a:cs typeface="Times New Roman"/>
              </a:rPr>
              <a:t>): Handy especially for comparing raw set of counts. Also, it’s proportional to the likelihood of sample variance for normal IID data.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56BA8A-98DE-6DDC-C782-4ECA564EB781}"/>
              </a:ext>
            </a:extLst>
          </p:cNvPr>
          <p:cNvSpPr/>
          <p:nvPr/>
        </p:nvSpPr>
        <p:spPr>
          <a:xfrm>
            <a:off x="342900" y="2965008"/>
            <a:ext cx="350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err="1">
                <a:latin typeface="Courier"/>
                <a:cs typeface="Courier"/>
              </a:rPr>
              <a:t>df</a:t>
            </a:r>
            <a:r>
              <a:rPr lang="en-US" sz="2000" dirty="0">
                <a:latin typeface="Times New Roman"/>
                <a:cs typeface="Times New Roman"/>
              </a:rPr>
              <a:t>: degrees of freedom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3BF0A4-3130-7726-4B82-E1DFEB12F0F3}"/>
              </a:ext>
            </a:extLst>
          </p:cNvPr>
          <p:cNvSpPr/>
          <p:nvPr/>
        </p:nvSpPr>
        <p:spPr>
          <a:xfrm>
            <a:off x="165100" y="2562023"/>
            <a:ext cx="2882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Parameters:</a:t>
            </a:r>
            <a:endParaRPr lang="en-US" sz="2000" i="1" dirty="0">
              <a:latin typeface="Times New Roman"/>
              <a:cs typeface="Times New Roman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F0BAB3-6870-2FA1-E9A8-92ED049BB2CE}"/>
              </a:ext>
            </a:extLst>
          </p:cNvPr>
          <p:cNvSpPr txBox="1"/>
          <p:nvPr/>
        </p:nvSpPr>
        <p:spPr>
          <a:xfrm>
            <a:off x="2227428" y="2012471"/>
            <a:ext cx="5725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Courier"/>
                <a:cs typeface="Courier"/>
              </a:rPr>
              <a:t>dchisq</a:t>
            </a:r>
            <a:r>
              <a:rPr lang="en-US" sz="2400" b="1" dirty="0">
                <a:latin typeface="Courier"/>
                <a:cs typeface="Courier"/>
              </a:rPr>
              <a:t>, </a:t>
            </a:r>
            <a:r>
              <a:rPr lang="en-US" sz="2400" b="1" dirty="0" err="1">
                <a:latin typeface="Courier"/>
                <a:cs typeface="Courier"/>
              </a:rPr>
              <a:t>qchisq</a:t>
            </a:r>
            <a:r>
              <a:rPr lang="en-US" sz="2400" b="1" dirty="0">
                <a:latin typeface="Courier"/>
                <a:cs typeface="Courier"/>
              </a:rPr>
              <a:t>, </a:t>
            </a:r>
            <a:r>
              <a:rPr lang="en-US" sz="2400" b="1" dirty="0" err="1">
                <a:latin typeface="Courier"/>
                <a:cs typeface="Courier"/>
              </a:rPr>
              <a:t>pchisq</a:t>
            </a:r>
            <a:r>
              <a:rPr lang="en-US" sz="2400" b="1" dirty="0">
                <a:latin typeface="Courier"/>
                <a:cs typeface="Courier"/>
              </a:rPr>
              <a:t>, </a:t>
            </a:r>
            <a:r>
              <a:rPr lang="en-US" sz="2400" b="1" dirty="0" err="1">
                <a:latin typeface="Courier"/>
                <a:cs typeface="Courier"/>
              </a:rPr>
              <a:t>rchisq</a:t>
            </a:r>
            <a:endParaRPr lang="en-US" sz="2400" b="1" dirty="0">
              <a:latin typeface="Courier"/>
              <a:cs typeface="Courier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134A4AE-4A73-4747-E168-1F16CD370A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606" y="2585184"/>
            <a:ext cx="2103298" cy="164283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15BAE32-C8DE-54DC-0A73-C289ECECAB21}"/>
              </a:ext>
            </a:extLst>
          </p:cNvPr>
          <p:cNvSpPr/>
          <p:nvPr/>
        </p:nvSpPr>
        <p:spPr>
          <a:xfrm>
            <a:off x="12699" y="450606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>
                <a:latin typeface="Times New Roman"/>
                <a:cs typeface="Times New Roman"/>
              </a:rPr>
              <a:t>Lognormal</a:t>
            </a:r>
            <a:r>
              <a:rPr lang="en-US" sz="2400" dirty="0">
                <a:latin typeface="Times New Roman"/>
                <a:cs typeface="Times New Roman"/>
              </a:rPr>
              <a:t>: When the logarithm of data, </a:t>
            </a:r>
            <a:r>
              <a:rPr lang="en-US" sz="2400" i="1" dirty="0">
                <a:latin typeface="Times New Roman"/>
                <a:cs typeface="Times New Roman"/>
              </a:rPr>
              <a:t>X</a:t>
            </a:r>
            <a:r>
              <a:rPr lang="en-US" sz="2400" dirty="0">
                <a:latin typeface="Times New Roman"/>
                <a:cs typeface="Times New Roman"/>
              </a:rPr>
              <a:t>, is normally distributed: 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A56A77-DB31-1C7D-9D31-59BE2E11E88A}"/>
              </a:ext>
            </a:extLst>
          </p:cNvPr>
          <p:cNvSpPr/>
          <p:nvPr/>
        </p:nvSpPr>
        <p:spPr>
          <a:xfrm>
            <a:off x="342898" y="5915034"/>
            <a:ext cx="44577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err="1">
                <a:latin typeface="Courier"/>
                <a:cs typeface="Courier"/>
              </a:rPr>
              <a:t>meanlog</a:t>
            </a:r>
            <a:r>
              <a:rPr lang="en-US" sz="2000" dirty="0">
                <a:latin typeface="Times New Roman"/>
                <a:cs typeface="Times New Roman"/>
              </a:rPr>
              <a:t>: mean on the log scale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>
                <a:latin typeface="Courier"/>
                <a:cs typeface="Courier"/>
              </a:rPr>
              <a:t>sdlog</a:t>
            </a:r>
            <a:r>
              <a:rPr lang="en-US" sz="2000" dirty="0">
                <a:latin typeface="Times New Roman"/>
                <a:cs typeface="Times New Roman"/>
              </a:rPr>
              <a:t>: </a:t>
            </a:r>
            <a:r>
              <a:rPr lang="en-US" sz="2000" dirty="0" err="1">
                <a:latin typeface="Times New Roman"/>
                <a:cs typeface="Times New Roman"/>
              </a:rPr>
              <a:t>sd</a:t>
            </a:r>
            <a:r>
              <a:rPr lang="en-US" sz="2000" dirty="0">
                <a:latin typeface="Times New Roman"/>
                <a:cs typeface="Times New Roman"/>
              </a:rPr>
              <a:t> on the log scale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B5867F-1B9E-21B6-6F8C-EA98EF6D02A9}"/>
              </a:ext>
            </a:extLst>
          </p:cNvPr>
          <p:cNvSpPr/>
          <p:nvPr/>
        </p:nvSpPr>
        <p:spPr>
          <a:xfrm>
            <a:off x="165099" y="5512049"/>
            <a:ext cx="2882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Parameters:</a:t>
            </a:r>
            <a:endParaRPr lang="en-US" sz="2000" i="1" dirty="0">
              <a:latin typeface="Times New Roman"/>
              <a:cs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2F88B2-CF83-8A84-B0DC-0AC2F6AB64F1}"/>
              </a:ext>
            </a:extLst>
          </p:cNvPr>
          <p:cNvSpPr txBox="1"/>
          <p:nvPr/>
        </p:nvSpPr>
        <p:spPr>
          <a:xfrm>
            <a:off x="1993906" y="4964608"/>
            <a:ext cx="5715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Courier"/>
                <a:cs typeface="Courier"/>
              </a:rPr>
              <a:t>dlnorm</a:t>
            </a:r>
            <a:r>
              <a:rPr lang="en-US" sz="2400" b="1" dirty="0">
                <a:latin typeface="Courier"/>
                <a:cs typeface="Courier"/>
              </a:rPr>
              <a:t>, </a:t>
            </a:r>
            <a:r>
              <a:rPr lang="en-US" sz="2400" b="1" dirty="0" err="1">
                <a:latin typeface="Courier"/>
                <a:cs typeface="Courier"/>
              </a:rPr>
              <a:t>qlnorm</a:t>
            </a:r>
            <a:r>
              <a:rPr lang="en-US" sz="2400" b="1" dirty="0">
                <a:latin typeface="Courier"/>
                <a:cs typeface="Courier"/>
              </a:rPr>
              <a:t>, </a:t>
            </a:r>
            <a:r>
              <a:rPr lang="en-US" sz="2400" b="1" dirty="0" err="1">
                <a:latin typeface="Courier"/>
                <a:cs typeface="Courier"/>
              </a:rPr>
              <a:t>plnorm</a:t>
            </a:r>
            <a:r>
              <a:rPr lang="en-US" sz="2400" b="1" dirty="0">
                <a:latin typeface="Courier"/>
                <a:cs typeface="Courier"/>
              </a:rPr>
              <a:t>, </a:t>
            </a:r>
            <a:r>
              <a:rPr lang="en-US" sz="2400" b="1" dirty="0" err="1">
                <a:latin typeface="Courier"/>
                <a:cs typeface="Courier"/>
              </a:rPr>
              <a:t>rlnorm</a:t>
            </a:r>
            <a:endParaRPr lang="en-US" sz="2400" b="1" dirty="0">
              <a:latin typeface="Courier"/>
              <a:cs typeface="Courier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F84281-DF47-C3C6-1C19-F3B8D4BB44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8616" y="5541363"/>
            <a:ext cx="1385241" cy="5297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3F640F-CD61-9710-29BA-69CA514C67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6401" y="6226060"/>
            <a:ext cx="1069309" cy="529794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2E8E3F5-C97A-7C3D-47B5-E61CA7E9F3E1}"/>
              </a:ext>
            </a:extLst>
          </p:cNvPr>
          <p:cNvCxnSpPr>
            <a:cxnSpLocks/>
          </p:cNvCxnSpPr>
          <p:nvPr/>
        </p:nvCxnSpPr>
        <p:spPr>
          <a:xfrm flipV="1">
            <a:off x="4228198" y="6009630"/>
            <a:ext cx="323958" cy="8869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3678AFA-A3A4-82B7-ECDC-83322CA38D6B}"/>
              </a:ext>
            </a:extLst>
          </p:cNvPr>
          <p:cNvCxnSpPr>
            <a:cxnSpLocks/>
          </p:cNvCxnSpPr>
          <p:nvPr/>
        </p:nvCxnSpPr>
        <p:spPr>
          <a:xfrm>
            <a:off x="3596826" y="6435777"/>
            <a:ext cx="857803" cy="5518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77F8160C-FB47-F842-F76B-5DB4407204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4752" y="5447572"/>
            <a:ext cx="1403005" cy="121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3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209B1-9B58-68E2-72DC-B94820E79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AB66AFAA-D948-BA60-6A0E-2952CAEF7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9102"/>
            <a:ext cx="9104312" cy="871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Cumulative Distribution Function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A2EF4FC-3756-8F4A-741F-1722182A5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158F3D0-CAC7-0FB4-6479-0A002C45FEA3}"/>
              </a:ext>
            </a:extLst>
          </p:cNvPr>
          <p:cNvSpPr/>
          <p:nvPr/>
        </p:nvSpPr>
        <p:spPr>
          <a:xfrm>
            <a:off x="0" y="1078882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A function that gives the probability that a random variable is less than or equal to a specified value is a </a:t>
            </a:r>
            <a:r>
              <a:rPr lang="en-US" sz="2800" b="1" dirty="0">
                <a:latin typeface="Times New Roman"/>
                <a:cs typeface="Times New Roman"/>
              </a:rPr>
              <a:t>cumulative distribution function</a:t>
            </a:r>
            <a:r>
              <a:rPr lang="en-US" sz="2800" dirty="0">
                <a:latin typeface="Times New Roman"/>
                <a:cs typeface="Times New Roman"/>
              </a:rPr>
              <a:t> (</a:t>
            </a:r>
            <a:r>
              <a:rPr lang="en-US" sz="2800" b="1" dirty="0">
                <a:latin typeface="Times New Roman"/>
                <a:cs typeface="Times New Roman"/>
              </a:rPr>
              <a:t>CDF</a:t>
            </a:r>
            <a:r>
              <a:rPr lang="en-US" sz="2800" dirty="0">
                <a:latin typeface="Times New Roman"/>
                <a:cs typeface="Times New Roman"/>
              </a:rPr>
              <a:t>):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4BBB62-5649-45DF-359C-744B98997A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650"/>
          <a:stretch/>
        </p:blipFill>
        <p:spPr>
          <a:xfrm>
            <a:off x="3285292" y="2673002"/>
            <a:ext cx="2041128" cy="584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75E741-3A3D-24CF-4847-BBA05DBC11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350"/>
          <a:stretch/>
        </p:blipFill>
        <p:spPr>
          <a:xfrm>
            <a:off x="5428872" y="2673002"/>
            <a:ext cx="2094920" cy="58482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2CEF2CF-7A18-787C-814B-0ABDCABC4AC4}"/>
              </a:ext>
            </a:extLst>
          </p:cNvPr>
          <p:cNvCxnSpPr/>
          <p:nvPr/>
        </p:nvCxnSpPr>
        <p:spPr>
          <a:xfrm>
            <a:off x="3987800" y="1536700"/>
            <a:ext cx="152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B7CD71-4BF4-E16D-5024-680230DAE1A1}"/>
              </a:ext>
            </a:extLst>
          </p:cNvPr>
          <p:cNvCxnSpPr/>
          <p:nvPr/>
        </p:nvCxnSpPr>
        <p:spPr>
          <a:xfrm>
            <a:off x="789364" y="1968500"/>
            <a:ext cx="52558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2BE4CA0-DB38-EC0A-2CC2-6F5AB8672B9A}"/>
              </a:ext>
            </a:extLst>
          </p:cNvPr>
          <p:cNvSpPr txBox="1"/>
          <p:nvPr/>
        </p:nvSpPr>
        <p:spPr>
          <a:xfrm>
            <a:off x="417186" y="2602784"/>
            <a:ext cx="2406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discrete data this is: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EB11CF-6106-3478-E0D2-87BD5EA01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5" y="3417543"/>
            <a:ext cx="4147981" cy="3222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7AC2573-91D6-8CF3-12C7-92647D6520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6018" y="3314700"/>
            <a:ext cx="4263994" cy="331309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80A7895-BC23-B7EB-4D29-C1FACD94B1F8}"/>
              </a:ext>
            </a:extLst>
          </p:cNvPr>
          <p:cNvSpPr txBox="1"/>
          <p:nvPr/>
        </p:nvSpPr>
        <p:spPr>
          <a:xfrm>
            <a:off x="149987" y="3894303"/>
            <a:ext cx="4488865" cy="2893100"/>
          </a:xfrm>
          <a:prstGeom prst="rect">
            <a:avLst/>
          </a:prstGeom>
          <a:solidFill>
            <a:srgbClr val="000045"/>
          </a:solidFill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accent2"/>
                </a:solidFill>
                <a:latin typeface="Courier"/>
                <a:cs typeface="Courier"/>
              </a:rPr>
              <a:t>library</a:t>
            </a:r>
            <a:r>
              <a:rPr lang="en-US" sz="13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en-US" sz="1300" dirty="0" err="1">
                <a:solidFill>
                  <a:schemeClr val="bg1"/>
                </a:solidFill>
                <a:latin typeface="Courier"/>
                <a:cs typeface="Courier"/>
              </a:rPr>
              <a:t>mlbench</a:t>
            </a:r>
            <a:r>
              <a:rPr lang="en-US" sz="13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endParaRPr lang="en-US" sz="13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300" dirty="0">
                <a:solidFill>
                  <a:schemeClr val="bg1"/>
                </a:solidFill>
                <a:latin typeface="Courier"/>
                <a:cs typeface="Courier"/>
              </a:rPr>
              <a:t>data(Glass)</a:t>
            </a:r>
          </a:p>
          <a:p>
            <a:r>
              <a:rPr lang="en-US" sz="1300" dirty="0">
                <a:solidFill>
                  <a:schemeClr val="bg1"/>
                </a:solidFill>
                <a:latin typeface="Courier"/>
                <a:cs typeface="Courier"/>
              </a:rPr>
              <a:t>RI &lt;- Glass[,1]</a:t>
            </a:r>
          </a:p>
          <a:p>
            <a:endParaRPr lang="en-US" sz="13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300" dirty="0" err="1">
                <a:solidFill>
                  <a:schemeClr val="bg1"/>
                </a:solidFill>
                <a:latin typeface="Courier"/>
                <a:cs typeface="Courier"/>
              </a:rPr>
              <a:t>hist</a:t>
            </a:r>
            <a:r>
              <a:rPr lang="en-US" sz="1300" dirty="0">
                <a:solidFill>
                  <a:schemeClr val="bg1"/>
                </a:solidFill>
                <a:latin typeface="Courier"/>
                <a:cs typeface="Courier"/>
              </a:rPr>
              <a:t>(RI)</a:t>
            </a:r>
          </a:p>
          <a:p>
            <a:endParaRPr lang="en-US" sz="13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300" dirty="0">
                <a:solidFill>
                  <a:schemeClr val="bg1"/>
                </a:solidFill>
                <a:latin typeface="Courier"/>
                <a:cs typeface="Courier"/>
              </a:rPr>
              <a:t>plot(</a:t>
            </a:r>
            <a:r>
              <a:rPr lang="en-US" sz="1300" dirty="0" err="1">
                <a:solidFill>
                  <a:schemeClr val="bg1"/>
                </a:solidFill>
                <a:latin typeface="Courier"/>
                <a:cs typeface="Courier"/>
              </a:rPr>
              <a:t>ecdf</a:t>
            </a:r>
            <a:r>
              <a:rPr lang="en-US" sz="1300" dirty="0">
                <a:solidFill>
                  <a:schemeClr val="bg1"/>
                </a:solidFill>
                <a:latin typeface="Courier"/>
                <a:cs typeface="Courier"/>
              </a:rPr>
              <a:t>(RI), </a:t>
            </a:r>
            <a:r>
              <a:rPr lang="en-US" sz="1300" dirty="0" err="1">
                <a:solidFill>
                  <a:schemeClr val="bg1"/>
                </a:solidFill>
                <a:latin typeface="Courier"/>
                <a:cs typeface="Courier"/>
              </a:rPr>
              <a:t>ylab</a:t>
            </a:r>
            <a:r>
              <a:rPr lang="en-US" sz="1300" dirty="0">
                <a:solidFill>
                  <a:schemeClr val="bg1"/>
                </a:solidFill>
                <a:latin typeface="Courier"/>
                <a:cs typeface="Courier"/>
              </a:rPr>
              <a:t>=</a:t>
            </a:r>
            <a:r>
              <a:rPr lang="en-US" sz="1300" dirty="0">
                <a:solidFill>
                  <a:srgbClr val="00B050"/>
                </a:solidFill>
                <a:latin typeface="Courier"/>
                <a:cs typeface="Courier"/>
              </a:rPr>
              <a:t>"F(x)"</a:t>
            </a:r>
            <a:r>
              <a:rPr lang="en-US" sz="1300" dirty="0">
                <a:solidFill>
                  <a:schemeClr val="bg1"/>
                </a:solidFill>
                <a:latin typeface="Courier"/>
                <a:cs typeface="Courier"/>
              </a:rPr>
              <a:t>, </a:t>
            </a:r>
            <a:r>
              <a:rPr lang="en-US" sz="1300" dirty="0" err="1">
                <a:solidFill>
                  <a:schemeClr val="bg1"/>
                </a:solidFill>
                <a:latin typeface="Courier"/>
                <a:cs typeface="Courier"/>
              </a:rPr>
              <a:t>xlab</a:t>
            </a:r>
            <a:r>
              <a:rPr lang="en-US" sz="1300" dirty="0">
                <a:solidFill>
                  <a:schemeClr val="bg1"/>
                </a:solidFill>
                <a:latin typeface="Courier"/>
                <a:cs typeface="Courier"/>
              </a:rPr>
              <a:t>=</a:t>
            </a:r>
            <a:r>
              <a:rPr lang="en-US" sz="1300" dirty="0">
                <a:solidFill>
                  <a:srgbClr val="00B050"/>
                </a:solidFill>
                <a:latin typeface="Courier"/>
                <a:cs typeface="Courier"/>
              </a:rPr>
              <a:t>"x=RI"</a:t>
            </a:r>
            <a:r>
              <a:rPr lang="en-US" sz="1300" dirty="0">
                <a:solidFill>
                  <a:schemeClr val="bg1"/>
                </a:solidFill>
                <a:latin typeface="Courier"/>
                <a:cs typeface="Courier"/>
              </a:rPr>
              <a:t>, main=</a:t>
            </a:r>
            <a:r>
              <a:rPr lang="en-US" sz="1300" dirty="0">
                <a:solidFill>
                  <a:srgbClr val="00B050"/>
                </a:solidFill>
                <a:latin typeface="Courier"/>
                <a:cs typeface="Courier"/>
              </a:rPr>
              <a:t>"Empirical CDF of RIs"</a:t>
            </a:r>
            <a:r>
              <a:rPr lang="en-US" sz="13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endParaRPr lang="en-US" sz="13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300" dirty="0">
                <a:solidFill>
                  <a:srgbClr val="FFFF00"/>
                </a:solidFill>
                <a:latin typeface="Courier"/>
                <a:cs typeface="Courier"/>
              </a:rPr>
              <a:t># What % of the RI data is &lt;= 1.51594?</a:t>
            </a:r>
          </a:p>
          <a:p>
            <a:r>
              <a:rPr lang="en-US" sz="1300" dirty="0">
                <a:solidFill>
                  <a:schemeClr val="bg1"/>
                </a:solidFill>
                <a:latin typeface="Courier"/>
                <a:cs typeface="Courier"/>
              </a:rPr>
              <a:t>x  &lt;- 1.51594</a:t>
            </a:r>
          </a:p>
          <a:p>
            <a:r>
              <a:rPr lang="en-US" sz="1300" dirty="0" err="1">
                <a:solidFill>
                  <a:schemeClr val="bg1"/>
                </a:solidFill>
                <a:latin typeface="Courier"/>
                <a:cs typeface="Courier"/>
              </a:rPr>
              <a:t>Fx</a:t>
            </a:r>
            <a:r>
              <a:rPr lang="en-US" sz="1300" dirty="0">
                <a:solidFill>
                  <a:schemeClr val="bg1"/>
                </a:solidFill>
                <a:latin typeface="Courier"/>
                <a:cs typeface="Courier"/>
              </a:rPr>
              <a:t> &lt;- </a:t>
            </a:r>
            <a:r>
              <a:rPr lang="en-US" sz="1300" dirty="0" err="1">
                <a:solidFill>
                  <a:schemeClr val="bg1"/>
                </a:solidFill>
                <a:latin typeface="Courier"/>
                <a:cs typeface="Courier"/>
              </a:rPr>
              <a:t>ecdf</a:t>
            </a:r>
            <a:r>
              <a:rPr lang="en-US" sz="1300" dirty="0">
                <a:solidFill>
                  <a:schemeClr val="bg1"/>
                </a:solidFill>
                <a:latin typeface="Courier"/>
                <a:cs typeface="Courier"/>
              </a:rPr>
              <a:t>(RI)  </a:t>
            </a:r>
            <a:r>
              <a:rPr lang="en-US" sz="1300" dirty="0">
                <a:solidFill>
                  <a:srgbClr val="FFFF00"/>
                </a:solidFill>
                <a:latin typeface="Courier"/>
                <a:cs typeface="Courier"/>
              </a:rPr>
              <a:t># The ECDF</a:t>
            </a:r>
          </a:p>
          <a:p>
            <a:r>
              <a:rPr lang="en-US" sz="1300" dirty="0" err="1">
                <a:solidFill>
                  <a:schemeClr val="bg1"/>
                </a:solidFill>
                <a:latin typeface="Courier"/>
                <a:cs typeface="Courier"/>
              </a:rPr>
              <a:t>Fx</a:t>
            </a:r>
            <a:r>
              <a:rPr lang="en-US" sz="1300" dirty="0">
                <a:solidFill>
                  <a:schemeClr val="bg1"/>
                </a:solidFill>
                <a:latin typeface="Courier"/>
                <a:cs typeface="Courier"/>
              </a:rPr>
              <a:t>(x) </a:t>
            </a:r>
            <a:r>
              <a:rPr lang="en-US" sz="1300" dirty="0">
                <a:solidFill>
                  <a:srgbClr val="FFFF00"/>
                </a:solidFill>
                <a:latin typeface="Courier"/>
                <a:cs typeface="Courier"/>
              </a:rPr>
              <a:t># 1.51594 is &gt;= than about 12% of RIs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D8D392-9E37-D1C0-F9D4-9CC800B39412}"/>
              </a:ext>
            </a:extLst>
          </p:cNvPr>
          <p:cNvSpPr txBox="1"/>
          <p:nvPr/>
        </p:nvSpPr>
        <p:spPr>
          <a:xfrm>
            <a:off x="2959100" y="4483100"/>
            <a:ext cx="7938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ecdf.R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5F5A7C1-A1B5-12D6-9B27-A549EE6937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4544" y="4933147"/>
            <a:ext cx="1790700" cy="177155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36A69C0-62B1-E2FD-B2C7-2F41370C28B0}"/>
              </a:ext>
            </a:extLst>
          </p:cNvPr>
          <p:cNvCxnSpPr/>
          <p:nvPr/>
        </p:nvCxnSpPr>
        <p:spPr>
          <a:xfrm flipH="1">
            <a:off x="5994400" y="5168900"/>
            <a:ext cx="1371600" cy="812800"/>
          </a:xfrm>
          <a:prstGeom prst="straightConnector1">
            <a:avLst/>
          </a:prstGeom>
          <a:ln w="349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DE2716A-1194-B21C-F62F-BD9D05CEEF68}"/>
              </a:ext>
            </a:extLst>
          </p:cNvPr>
          <p:cNvCxnSpPr>
            <a:cxnSpLocks/>
          </p:cNvCxnSpPr>
          <p:nvPr/>
        </p:nvCxnSpPr>
        <p:spPr>
          <a:xfrm>
            <a:off x="5207000" y="3695700"/>
            <a:ext cx="0" cy="2362200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A4E09C6-D29F-214A-5143-701925AD597B}"/>
              </a:ext>
            </a:extLst>
          </p:cNvPr>
          <p:cNvSpPr txBox="1"/>
          <p:nvPr/>
        </p:nvSpPr>
        <p:spPr>
          <a:xfrm>
            <a:off x="5207000" y="4088368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Varies between 0 and 1</a:t>
            </a:r>
          </a:p>
        </p:txBody>
      </p:sp>
    </p:spTree>
    <p:extLst>
      <p:ext uri="{BB962C8B-B14F-4D97-AF65-F5344CB8AC3E}">
        <p14:creationId xmlns:p14="http://schemas.microsoft.com/office/powerpoint/2010/main" val="412906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8" grpId="0" animBg="1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3B61782C-63F7-9061-90BB-C412DCF05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9102"/>
            <a:ext cx="9104312" cy="871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Distributions We’ll Encounter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976C1E9-D9A1-D0C1-EA2D-A8BA792F2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538FAD7-9C58-C6D0-CB68-8F335838BDE8}"/>
              </a:ext>
            </a:extLst>
          </p:cNvPr>
          <p:cNvSpPr/>
          <p:nvPr/>
        </p:nvSpPr>
        <p:spPr>
          <a:xfrm>
            <a:off x="0" y="411122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b="1" dirty="0">
                <a:latin typeface="Times New Roman"/>
                <a:cs typeface="Times New Roman"/>
              </a:rPr>
              <a:t>Bernoulli</a:t>
            </a:r>
            <a:r>
              <a:rPr lang="en-US" sz="2200" dirty="0">
                <a:latin typeface="Times New Roman"/>
                <a:cs typeface="Times New Roman"/>
              </a:rPr>
              <a:t>: Same as binomial except for only n=1 trials. Good likelihood model for experiments with only two outcomes. </a:t>
            </a:r>
            <a:endParaRPr lang="en-US" sz="2200" i="1" dirty="0">
              <a:latin typeface="Times New Roman"/>
              <a:cs typeface="Times New Roman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771DE5-87B9-F674-CC1D-42C3D57C8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629" y="5164538"/>
            <a:ext cx="2024714" cy="143587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705BA6C-F2C7-2142-2B97-7FC308EA068F}"/>
              </a:ext>
            </a:extLst>
          </p:cNvPr>
          <p:cNvSpPr/>
          <p:nvPr/>
        </p:nvSpPr>
        <p:spPr>
          <a:xfrm>
            <a:off x="0" y="1289332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b="1" dirty="0">
                <a:latin typeface="Times New Roman"/>
                <a:cs typeface="Times New Roman"/>
              </a:rPr>
              <a:t>Binomial</a:t>
            </a:r>
            <a:r>
              <a:rPr lang="en-US" sz="2200" dirty="0">
                <a:latin typeface="Times New Roman"/>
                <a:cs typeface="Times New Roman"/>
              </a:rPr>
              <a:t>: Good modeling the probability of x “successes” out of n tries.</a:t>
            </a:r>
            <a:endParaRPr lang="en-US" sz="2200" i="1" dirty="0">
              <a:latin typeface="Times New Roman"/>
              <a:cs typeface="Times New Roman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077E0F-6060-21DC-EFA5-22BCA7C84035}"/>
              </a:ext>
            </a:extLst>
          </p:cNvPr>
          <p:cNvSpPr/>
          <p:nvPr/>
        </p:nvSpPr>
        <p:spPr>
          <a:xfrm>
            <a:off x="330199" y="2831915"/>
            <a:ext cx="45901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latin typeface="Courier" pitchFamily="2" charset="0"/>
                <a:cs typeface="Courier New" panose="02070309020205020404" pitchFamily="49" charset="0"/>
              </a:rPr>
              <a:t>size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  <a:r>
              <a:rPr lang="en-US" sz="2000" dirty="0">
                <a:latin typeface="Courier" pitchFamily="2" charset="0"/>
                <a:cs typeface="Courier New" panose="02070309020205020404" pitchFamily="49" charset="0"/>
              </a:rPr>
              <a:t>:</a:t>
            </a:r>
            <a:r>
              <a:rPr lang="en-US" sz="2000" dirty="0">
                <a:latin typeface="Times New Roman"/>
                <a:cs typeface="Times New Roman"/>
              </a:rPr>
              <a:t> number of trials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Courier" pitchFamily="2" charset="0"/>
                <a:cs typeface="Courier New" panose="02070309020205020404" pitchFamily="49" charset="0"/>
              </a:rPr>
              <a:t>prob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atin typeface="Symbol" pitchFamily="2" charset="2"/>
                <a:cs typeface="Times New Roman" panose="02020603050405020304" pitchFamily="18" charset="0"/>
              </a:rPr>
              <a:t>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latin typeface="Courier" pitchFamily="2" charset="0"/>
                <a:cs typeface="Courier New" panose="02070309020205020404" pitchFamily="49" charset="0"/>
              </a:rPr>
              <a:t>:</a:t>
            </a:r>
            <a:r>
              <a:rPr lang="en-US" sz="2000" dirty="0">
                <a:latin typeface="Times New Roman"/>
                <a:cs typeface="Times New Roman"/>
              </a:rPr>
              <a:t> probability of a “success”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A9159B-6C7B-1693-846A-7FE09BBA045E}"/>
              </a:ext>
            </a:extLst>
          </p:cNvPr>
          <p:cNvSpPr/>
          <p:nvPr/>
        </p:nvSpPr>
        <p:spPr>
          <a:xfrm>
            <a:off x="152400" y="2428930"/>
            <a:ext cx="28829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>
                <a:latin typeface="Times New Roman"/>
                <a:cs typeface="Times New Roman"/>
              </a:rPr>
              <a:t>Parameters:</a:t>
            </a:r>
            <a:endParaRPr lang="en-US" sz="2200" i="1" dirty="0">
              <a:latin typeface="Times New Roman"/>
              <a:cs typeface="Times New Roman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BDF1139-32BA-2D25-4039-2D4649C5FF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3629" y="2276071"/>
            <a:ext cx="1925062" cy="14358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B8AD77B-1CD7-CD29-7E8E-7831AF8B95CD}"/>
              </a:ext>
            </a:extLst>
          </p:cNvPr>
          <p:cNvSpPr txBox="1"/>
          <p:nvPr/>
        </p:nvSpPr>
        <p:spPr>
          <a:xfrm>
            <a:off x="1248226" y="1811715"/>
            <a:ext cx="5715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Courier"/>
                <a:cs typeface="Courier"/>
              </a:rPr>
              <a:t>dbinom</a:t>
            </a:r>
            <a:r>
              <a:rPr lang="en-US" sz="2400" b="1" dirty="0">
                <a:latin typeface="Courier"/>
                <a:cs typeface="Courier"/>
              </a:rPr>
              <a:t>, </a:t>
            </a:r>
            <a:r>
              <a:rPr lang="en-US" sz="2400" b="1" dirty="0" err="1">
                <a:latin typeface="Courier"/>
                <a:cs typeface="Courier"/>
              </a:rPr>
              <a:t>qbinom</a:t>
            </a:r>
            <a:r>
              <a:rPr lang="en-US" sz="2400" b="1" dirty="0">
                <a:latin typeface="Courier"/>
                <a:cs typeface="Courier"/>
              </a:rPr>
              <a:t>, </a:t>
            </a:r>
            <a:r>
              <a:rPr lang="en-US" sz="2400" b="1" dirty="0" err="1">
                <a:latin typeface="Courier"/>
                <a:cs typeface="Courier"/>
              </a:rPr>
              <a:t>pbinom</a:t>
            </a:r>
            <a:r>
              <a:rPr lang="en-US" sz="2400" b="1" dirty="0">
                <a:latin typeface="Courier"/>
                <a:cs typeface="Courier"/>
              </a:rPr>
              <a:t>, </a:t>
            </a:r>
            <a:r>
              <a:rPr lang="en-US" sz="2400" b="1" dirty="0" err="1">
                <a:latin typeface="Courier"/>
                <a:cs typeface="Courier"/>
              </a:rPr>
              <a:t>rbinom</a:t>
            </a:r>
            <a:endParaRPr lang="en-US" sz="2400" b="1" dirty="0">
              <a:latin typeface="Courier"/>
              <a:cs typeface="Courier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B54606-6488-D2C5-CD41-449E0609B63D}"/>
              </a:ext>
            </a:extLst>
          </p:cNvPr>
          <p:cNvSpPr/>
          <p:nvPr/>
        </p:nvSpPr>
        <p:spPr>
          <a:xfrm>
            <a:off x="330199" y="5466257"/>
            <a:ext cx="45901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latin typeface="Courier" pitchFamily="2" charset="0"/>
                <a:cs typeface="Courier New" panose="02070309020205020404" pitchFamily="49" charset="0"/>
              </a:rPr>
              <a:t>size=1:</a:t>
            </a:r>
            <a:r>
              <a:rPr lang="en-US" sz="2000" dirty="0">
                <a:latin typeface="Times New Roman"/>
                <a:cs typeface="Times New Roman"/>
              </a:rPr>
              <a:t> number of trials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Courier" pitchFamily="2" charset="0"/>
                <a:cs typeface="Courier New" panose="02070309020205020404" pitchFamily="49" charset="0"/>
              </a:rPr>
              <a:t>prob:</a:t>
            </a:r>
            <a:r>
              <a:rPr lang="en-US" sz="2000" dirty="0">
                <a:latin typeface="Times New Roman"/>
                <a:cs typeface="Times New Roman"/>
              </a:rPr>
              <a:t> probability of a “success”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08DF02-79B7-C8F0-3FD6-522CBE1F004A}"/>
              </a:ext>
            </a:extLst>
          </p:cNvPr>
          <p:cNvSpPr/>
          <p:nvPr/>
        </p:nvSpPr>
        <p:spPr>
          <a:xfrm>
            <a:off x="152400" y="5063272"/>
            <a:ext cx="28829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>
                <a:latin typeface="Times New Roman"/>
                <a:cs typeface="Times New Roman"/>
              </a:rPr>
              <a:t>Parameters:</a:t>
            </a:r>
            <a:endParaRPr lang="en-US" sz="22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670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B2D106-3E6F-A8D1-849C-DE061B0DB711}"/>
              </a:ext>
            </a:extLst>
          </p:cNvPr>
          <p:cNvSpPr/>
          <p:nvPr/>
        </p:nvSpPr>
        <p:spPr>
          <a:xfrm>
            <a:off x="0" y="1336012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b="1" dirty="0">
                <a:latin typeface="Times New Roman"/>
                <a:cs typeface="Times New Roman"/>
              </a:rPr>
              <a:t>Poisson</a:t>
            </a:r>
            <a:r>
              <a:rPr lang="en-US" sz="2200" dirty="0">
                <a:latin typeface="Times New Roman"/>
                <a:cs typeface="Times New Roman"/>
              </a:rPr>
              <a:t>: Good likelihood model likelihood of x “successes” with the rate of “success” = lambda. </a:t>
            </a:r>
            <a:endParaRPr lang="en-US" sz="2200" i="1" dirty="0">
              <a:latin typeface="Times New Roman"/>
              <a:cs typeface="Times New Roman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F295F2-0F80-3198-160D-BECA50981B44}"/>
              </a:ext>
            </a:extLst>
          </p:cNvPr>
          <p:cNvSpPr/>
          <p:nvPr/>
        </p:nvSpPr>
        <p:spPr>
          <a:xfrm>
            <a:off x="330200" y="2776392"/>
            <a:ext cx="414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latin typeface="Courier" pitchFamily="2" charset="0"/>
                <a:cs typeface="Times New Roman"/>
              </a:rPr>
              <a:t>lambda:</a:t>
            </a:r>
            <a:r>
              <a:rPr lang="en-US" sz="2000" dirty="0">
                <a:latin typeface="Times New Roman"/>
                <a:cs typeface="Times New Roman"/>
              </a:rPr>
              <a:t> rate of “success”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16E633-8703-5C67-BDFF-C692B74F950F}"/>
              </a:ext>
            </a:extLst>
          </p:cNvPr>
          <p:cNvSpPr/>
          <p:nvPr/>
        </p:nvSpPr>
        <p:spPr>
          <a:xfrm>
            <a:off x="152400" y="2373407"/>
            <a:ext cx="28829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>
                <a:latin typeface="Times New Roman"/>
                <a:cs typeface="Times New Roman"/>
              </a:rPr>
              <a:t>Parameters:</a:t>
            </a:r>
            <a:endParaRPr lang="en-US" sz="2200" i="1" dirty="0">
              <a:latin typeface="Times New Roman"/>
              <a:cs typeface="Times New Roman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81CB54DD-B830-6E70-C2BB-763A89236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9102"/>
            <a:ext cx="9104312" cy="871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Distributions We’ll Encounter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D87CD4B-38E2-3E8C-E5B4-91B29581E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D90D3C-6FB9-1991-2E38-DA7E830BD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602" y="2105453"/>
            <a:ext cx="3250677" cy="204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72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A10BAC5D-0057-9E36-1B4D-89C7F1CDF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9102"/>
            <a:ext cx="9104312" cy="871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Distributions We’ll Encounter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04B0942-17AE-A4A7-6F0C-1F9BAA355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7F9564B-D177-981B-8CFA-2CFFD49F840F}"/>
              </a:ext>
            </a:extLst>
          </p:cNvPr>
          <p:cNvSpPr/>
          <p:nvPr/>
        </p:nvSpPr>
        <p:spPr>
          <a:xfrm>
            <a:off x="0" y="1336012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b="1" dirty="0">
                <a:latin typeface="Times New Roman"/>
                <a:cs typeface="Times New Roman"/>
              </a:rPr>
              <a:t>Hypergeometric Distribution</a:t>
            </a:r>
            <a:r>
              <a:rPr lang="en-US" sz="2200" dirty="0">
                <a:latin typeface="Times New Roman"/>
                <a:cs typeface="Times New Roman"/>
              </a:rPr>
              <a:t>: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Used in situations requiring sampling without replacement. Gives the probability for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“successes” in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trials given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total chances for success and probability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a “success”. </a:t>
            </a:r>
          </a:p>
          <a:p>
            <a:pPr marL="342900" indent="-342900">
              <a:buFont typeface="Arial"/>
              <a:buChar char="•"/>
            </a:pP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AEB984-A18A-62E4-3274-454EF6591126}"/>
              </a:ext>
            </a:extLst>
          </p:cNvPr>
          <p:cNvSpPr/>
          <p:nvPr/>
        </p:nvSpPr>
        <p:spPr>
          <a:xfrm>
            <a:off x="330199" y="3733827"/>
            <a:ext cx="51239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latin typeface="Courier" pitchFamily="2" charset="0"/>
                <a:cs typeface="Times New Roman"/>
              </a:rPr>
              <a:t>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latin typeface="Times New Roman"/>
                <a:cs typeface="Times New Roman"/>
              </a:rPr>
              <a:t> total number of “successes” = </a:t>
            </a:r>
            <a:r>
              <a:rPr lang="en-US" sz="2000" i="1" dirty="0" err="1">
                <a:latin typeface="Times New Roman"/>
                <a:cs typeface="Times New Roman"/>
              </a:rPr>
              <a:t>N</a:t>
            </a:r>
            <a:r>
              <a:rPr lang="en-US" sz="2000" dirty="0" err="1">
                <a:latin typeface="Times New Roman"/>
                <a:cs typeface="Times New Roman"/>
              </a:rPr>
              <a:t>×</a:t>
            </a:r>
            <a:r>
              <a:rPr lang="en-US" sz="2000" i="1" dirty="0" err="1">
                <a:latin typeface="Times New Roman"/>
                <a:cs typeface="Times New Roman"/>
              </a:rPr>
              <a:t>p</a:t>
            </a:r>
            <a:endParaRPr lang="en-US" sz="2000" i="1" dirty="0"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000" dirty="0">
                <a:latin typeface="Times New Roman"/>
                <a:cs typeface="Times New Roman"/>
              </a:rPr>
              <a:t>: total number of “fails” = </a:t>
            </a:r>
            <a:r>
              <a:rPr lang="en-US" sz="2000" i="1" dirty="0">
                <a:latin typeface="Times New Roman"/>
                <a:cs typeface="Times New Roman"/>
              </a:rPr>
              <a:t>N</a:t>
            </a:r>
            <a:r>
              <a:rPr lang="en-US" sz="2000" dirty="0">
                <a:latin typeface="Times New Roman"/>
                <a:cs typeface="Times New Roman"/>
              </a:rPr>
              <a:t> - </a:t>
            </a:r>
            <a:r>
              <a:rPr lang="en-US" sz="2000" i="1" dirty="0" err="1">
                <a:latin typeface="Times New Roman"/>
                <a:cs typeface="Times New Roman"/>
              </a:rPr>
              <a:t>N</a:t>
            </a:r>
            <a:r>
              <a:rPr lang="en-US" sz="2000" dirty="0" err="1">
                <a:latin typeface="Times New Roman"/>
                <a:cs typeface="Times New Roman"/>
              </a:rPr>
              <a:t>×</a:t>
            </a:r>
            <a:r>
              <a:rPr lang="en-US" sz="2000" i="1" dirty="0" err="1">
                <a:latin typeface="Times New Roman"/>
                <a:cs typeface="Times New Roman"/>
              </a:rPr>
              <a:t>p</a:t>
            </a:r>
            <a:r>
              <a:rPr lang="en-US" sz="2000" i="1" dirty="0">
                <a:latin typeface="Times New Roman"/>
                <a:cs typeface="Times New Roman"/>
              </a:rPr>
              <a:t> = N – m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2000" dirty="0">
                <a:latin typeface="Times New Roman"/>
                <a:cs typeface="Times New Roman"/>
              </a:rPr>
              <a:t>: number of trials; min(</a:t>
            </a:r>
            <a:r>
              <a:rPr lang="en-US" sz="2000" i="1" dirty="0">
                <a:latin typeface="Times New Roman"/>
                <a:cs typeface="Times New Roman"/>
              </a:rPr>
              <a:t>k</a:t>
            </a:r>
            <a:r>
              <a:rPr lang="en-US" sz="2000" dirty="0">
                <a:latin typeface="Times New Roman"/>
                <a:cs typeface="Times New Roman"/>
              </a:rPr>
              <a:t>) = 0, max(</a:t>
            </a:r>
            <a:r>
              <a:rPr lang="en-US" sz="2000" i="1" dirty="0">
                <a:latin typeface="Times New Roman"/>
                <a:cs typeface="Times New Roman"/>
              </a:rPr>
              <a:t>k</a:t>
            </a:r>
            <a:r>
              <a:rPr lang="en-US" sz="2000" dirty="0">
                <a:latin typeface="Times New Roman"/>
                <a:cs typeface="Times New Roman"/>
              </a:rPr>
              <a:t>) = </a:t>
            </a:r>
            <a:r>
              <a:rPr lang="en-US" sz="2000" i="1" dirty="0"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575523-2744-54A3-B6DA-A43BC3459909}"/>
              </a:ext>
            </a:extLst>
          </p:cNvPr>
          <p:cNvSpPr/>
          <p:nvPr/>
        </p:nvSpPr>
        <p:spPr>
          <a:xfrm>
            <a:off x="152400" y="3330842"/>
            <a:ext cx="28829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>
                <a:latin typeface="Times New Roman"/>
                <a:cs typeface="Times New Roman"/>
              </a:rPr>
              <a:t>Parameters:</a:t>
            </a:r>
            <a:endParaRPr lang="en-US" sz="2200" i="1" dirty="0"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4A2833-7F23-4F2E-86CD-B5B9D54BAA3B}"/>
              </a:ext>
            </a:extLst>
          </p:cNvPr>
          <p:cNvSpPr txBox="1"/>
          <p:nvPr/>
        </p:nvSpPr>
        <p:spPr>
          <a:xfrm>
            <a:off x="1248226" y="2769150"/>
            <a:ext cx="5715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Courier"/>
                <a:cs typeface="Courier"/>
              </a:rPr>
              <a:t>dhyper</a:t>
            </a:r>
            <a:r>
              <a:rPr lang="en-US" sz="2400" b="1" dirty="0">
                <a:latin typeface="Courier"/>
                <a:cs typeface="Courier"/>
              </a:rPr>
              <a:t>, </a:t>
            </a:r>
            <a:r>
              <a:rPr lang="en-US" sz="2400" b="1" dirty="0" err="1">
                <a:latin typeface="Courier"/>
                <a:cs typeface="Courier"/>
              </a:rPr>
              <a:t>qhyper</a:t>
            </a:r>
            <a:r>
              <a:rPr lang="en-US" sz="2400" b="1" dirty="0">
                <a:latin typeface="Courier"/>
                <a:cs typeface="Courier"/>
              </a:rPr>
              <a:t>, </a:t>
            </a:r>
            <a:r>
              <a:rPr lang="en-US" sz="2400" b="1" dirty="0" err="1">
                <a:latin typeface="Courier"/>
                <a:cs typeface="Courier"/>
              </a:rPr>
              <a:t>phyper</a:t>
            </a:r>
            <a:r>
              <a:rPr lang="en-US" sz="2400" b="1" dirty="0">
                <a:latin typeface="Courier"/>
                <a:cs typeface="Courier"/>
              </a:rPr>
              <a:t>, </a:t>
            </a:r>
            <a:r>
              <a:rPr lang="en-US" sz="2400" b="1" dirty="0" err="1">
                <a:latin typeface="Courier"/>
                <a:cs typeface="Courier"/>
              </a:rPr>
              <a:t>rhyper</a:t>
            </a:r>
            <a:endParaRPr lang="en-US" sz="2400" b="1" dirty="0">
              <a:latin typeface="Courier"/>
              <a:cs typeface="Courier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21309A-2B94-DF04-AB45-3059DBAB2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229" y="5152475"/>
            <a:ext cx="1291552" cy="2054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A156AC9-94B9-CB60-158C-E85346E21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229" y="5647910"/>
            <a:ext cx="1240183" cy="50634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1BF5B33-2F3F-A87C-FB24-B469864F797E}"/>
              </a:ext>
            </a:extLst>
          </p:cNvPr>
          <p:cNvSpPr/>
          <p:nvPr/>
        </p:nvSpPr>
        <p:spPr>
          <a:xfrm>
            <a:off x="152400" y="5011273"/>
            <a:ext cx="28829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>
                <a:latin typeface="Times New Roman"/>
                <a:cs typeface="Times New Roman"/>
              </a:rPr>
              <a:t>Note:</a:t>
            </a:r>
            <a:endParaRPr lang="en-US" sz="2200" i="1" dirty="0">
              <a:latin typeface="Times New Roman"/>
              <a:cs typeface="Times New Roman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DA68F05-B107-DDBF-DD2B-D74FA70004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172" y="3508414"/>
            <a:ext cx="2607298" cy="164406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3B6BA5C-8CD5-49B7-8E01-170437D44614}"/>
              </a:ext>
            </a:extLst>
          </p:cNvPr>
          <p:cNvSpPr/>
          <p:nvPr/>
        </p:nvSpPr>
        <p:spPr>
          <a:xfrm>
            <a:off x="3135218" y="5555460"/>
            <a:ext cx="59690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Famous for use in sampling suspected drug consignments with uncertainty taken into account</a:t>
            </a:r>
            <a:endParaRPr lang="en-US" sz="2000" i="1" dirty="0">
              <a:latin typeface="Times New Roman"/>
              <a:cs typeface="Times New Roman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D1E112-A1E7-3678-AB1D-5AFFD8655A4B}"/>
              </a:ext>
            </a:extLst>
          </p:cNvPr>
          <p:cNvSpPr txBox="1"/>
          <p:nvPr/>
        </p:nvSpPr>
        <p:spPr>
          <a:xfrm>
            <a:off x="2892162" y="6334780"/>
            <a:ext cx="2307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distributions.R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5507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15E14CB-D405-37A3-5CAD-432DE8DEA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9102"/>
            <a:ext cx="9104312" cy="871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Quantile-Quantile Plots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D83A85A-9B8C-5817-55E9-6192972B5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DC91D39-7C56-666D-5C3A-3CCA66C8264B}"/>
              </a:ext>
            </a:extLst>
          </p:cNvPr>
          <p:cNvSpPr/>
          <p:nvPr/>
        </p:nvSpPr>
        <p:spPr>
          <a:xfrm>
            <a:off x="12700" y="113323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Since we’re on the topic of probability distributions, lets now discuss a useful graphical tool to compare samples from arbitrary probability distributions. We’ll use these a lot as a diagnostic tool.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ED7673-1564-FAC0-20DA-8B492AD17D85}"/>
              </a:ext>
            </a:extLst>
          </p:cNvPr>
          <p:cNvSpPr/>
          <p:nvPr/>
        </p:nvSpPr>
        <p:spPr>
          <a:xfrm>
            <a:off x="12700" y="2417749"/>
            <a:ext cx="9144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>
                <a:latin typeface="Times New Roman"/>
                <a:cs typeface="Times New Roman"/>
              </a:rPr>
              <a:t>Quantile-quantile plot</a:t>
            </a:r>
            <a:r>
              <a:rPr lang="en-US" sz="2400" dirty="0">
                <a:latin typeface="Times New Roman"/>
                <a:cs typeface="Times New Roman"/>
              </a:rPr>
              <a:t> (</a:t>
            </a:r>
            <a:r>
              <a:rPr lang="en-US" sz="2400" b="1" dirty="0" err="1">
                <a:latin typeface="Times New Roman"/>
                <a:cs typeface="Times New Roman"/>
              </a:rPr>
              <a:t>qq</a:t>
            </a:r>
            <a:r>
              <a:rPr lang="en-US" sz="2400" b="1" dirty="0">
                <a:latin typeface="Times New Roman"/>
                <a:cs typeface="Times New Roman"/>
              </a:rPr>
              <a:t>-plot</a:t>
            </a:r>
            <a:r>
              <a:rPr lang="en-US" sz="2400" dirty="0">
                <a:latin typeface="Times New Roman"/>
                <a:cs typeface="Times New Roman"/>
              </a:rPr>
              <a:t>): A plot of two sets of ordered samples against each other.</a:t>
            </a:r>
          </a:p>
          <a:p>
            <a:pPr marL="800100" lvl="1" indent="-342900">
              <a:buFont typeface="Arial"/>
              <a:buChar char="•"/>
            </a:pPr>
            <a:r>
              <a:rPr lang="en-US" sz="2200" dirty="0">
                <a:latin typeface="Times New Roman"/>
                <a:cs typeface="Times New Roman"/>
              </a:rPr>
              <a:t>If the two samples come from the same distribution, then their ordering should share similar percentiles (cumulative probabilities) and they should form a straight line.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4B3F0C-B6DB-F39A-74E8-2CE203726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426" y="4376836"/>
            <a:ext cx="2334192" cy="24474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132418-ECA7-1A76-6320-098E70539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036" y="4499736"/>
            <a:ext cx="2028827" cy="21417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CC7A9A-7024-FDE9-11CF-7FC1EA6245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1583" y="4499736"/>
            <a:ext cx="2054631" cy="213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38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A23EEF-C68E-424F-C0AA-61234205D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13" y="3394352"/>
            <a:ext cx="1701292" cy="288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0584DA-6E35-DCC5-6153-B03D0B6BD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240" y="6176621"/>
            <a:ext cx="1701292" cy="28875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82F6188-6097-4D49-86D4-1D52C388ED2B}"/>
              </a:ext>
            </a:extLst>
          </p:cNvPr>
          <p:cNvCxnSpPr>
            <a:cxnSpLocks/>
          </p:cNvCxnSpPr>
          <p:nvPr/>
        </p:nvCxnSpPr>
        <p:spPr>
          <a:xfrm>
            <a:off x="2097024" y="1258823"/>
            <a:ext cx="0" cy="4715257"/>
          </a:xfrm>
          <a:prstGeom prst="line">
            <a:avLst/>
          </a:prstGeom>
          <a:ln w="34925"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725389-BAC8-4034-236C-5D2BD180D741}"/>
              </a:ext>
            </a:extLst>
          </p:cNvPr>
          <p:cNvCxnSpPr>
            <a:cxnSpLocks/>
          </p:cNvCxnSpPr>
          <p:nvPr/>
        </p:nvCxnSpPr>
        <p:spPr>
          <a:xfrm rot="5400000">
            <a:off x="4454398" y="3616452"/>
            <a:ext cx="0" cy="4715257"/>
          </a:xfrm>
          <a:prstGeom prst="line">
            <a:avLst/>
          </a:prstGeom>
          <a:ln w="34925"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8C08AB-D7FA-E610-2363-91EEFE4E1341}"/>
              </a:ext>
            </a:extLst>
          </p:cNvPr>
          <p:cNvCxnSpPr>
            <a:cxnSpLocks/>
          </p:cNvCxnSpPr>
          <p:nvPr/>
        </p:nvCxnSpPr>
        <p:spPr>
          <a:xfrm rot="2700000">
            <a:off x="4295136" y="666754"/>
            <a:ext cx="0" cy="621792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">
            <a:extLst>
              <a:ext uri="{FF2B5EF4-FFF2-40B4-BE49-F238E27FC236}">
                <a16:creationId xmlns:a16="http://schemas.microsoft.com/office/drawing/2014/main" id="{84A95B02-0B06-9CC1-45E6-3861F7B97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9102"/>
            <a:ext cx="9104312" cy="871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Quantile-Quantile Plots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AE1ABC4A-4118-E9B4-16D3-7803E3B7B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50BD6A2-0166-557A-4EF7-8C4A1B556BA7}"/>
              </a:ext>
            </a:extLst>
          </p:cNvPr>
          <p:cNvSpPr txBox="1"/>
          <p:nvPr/>
        </p:nvSpPr>
        <p:spPr>
          <a:xfrm>
            <a:off x="2694096" y="1741934"/>
            <a:ext cx="3621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data set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and/or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size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0D7203-FD42-155F-10FF-3A3F78EDA9AD}"/>
              </a:ext>
            </a:extLst>
          </p:cNvPr>
          <p:cNvSpPr txBox="1"/>
          <p:nvPr/>
        </p:nvSpPr>
        <p:spPr>
          <a:xfrm>
            <a:off x="5417981" y="2630825"/>
            <a:ext cx="3113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2a. For data set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and/or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distribution unknown, assign percentiles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D5E56D-C473-90F3-1D0A-BDFB33C25202}"/>
              </a:ext>
            </a:extLst>
          </p:cNvPr>
          <p:cNvSpPr txBox="1"/>
          <p:nvPr/>
        </p:nvSpPr>
        <p:spPr>
          <a:xfrm>
            <a:off x="2793363" y="2118298"/>
            <a:ext cx="302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Sort in ascending order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69741E6-43D7-D2A6-89A2-CD62EDA169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1433" y="3518784"/>
            <a:ext cx="4190995" cy="59871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3B8A418-2230-BD30-7063-24B4C49705FA}"/>
              </a:ext>
            </a:extLst>
          </p:cNvPr>
          <p:cNvSpPr txBox="1"/>
          <p:nvPr/>
        </p:nvSpPr>
        <p:spPr>
          <a:xfrm>
            <a:off x="0" y="6562415"/>
            <a:ext cx="3594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*Do this instead of using data’s empirical CDF.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00357C-1C35-E4A3-1422-B43E72F352A0}"/>
              </a:ext>
            </a:extLst>
          </p:cNvPr>
          <p:cNvSpPr txBox="1"/>
          <p:nvPr/>
        </p:nvSpPr>
        <p:spPr>
          <a:xfrm>
            <a:off x="3740347" y="4284200"/>
            <a:ext cx="4715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2b. For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and/or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-axis with distribution known, use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compute corresponding quantiles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52D199-DDE0-0040-0146-CACC13078C2A}"/>
              </a:ext>
            </a:extLst>
          </p:cNvPr>
          <p:cNvSpPr txBox="1"/>
          <p:nvPr/>
        </p:nvSpPr>
        <p:spPr>
          <a:xfrm>
            <a:off x="3150425" y="5257581"/>
            <a:ext cx="4715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plot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vs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06600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0" grpId="0"/>
      <p:bldP spid="21" grpId="0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36CEE-FF72-5F93-B8AD-F1AAC92CC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>
            <a:extLst>
              <a:ext uri="{FF2B5EF4-FFF2-40B4-BE49-F238E27FC236}">
                <a16:creationId xmlns:a16="http://schemas.microsoft.com/office/drawing/2014/main" id="{206C3F58-AF73-762C-ECBC-FDF4F0A2D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9102"/>
            <a:ext cx="9104312" cy="871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Quantile-Quantile Plots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1DE0CA33-B0FC-1FB2-52EA-6E329AE9E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CF12526-0A7D-3335-8251-82E4D7390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581" y="1255792"/>
            <a:ext cx="2523552" cy="25291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3D13C1-AF14-F66C-3D59-C6FC11B4F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273" y="1255792"/>
            <a:ext cx="2523552" cy="25291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49194E-3060-3ABD-428D-A4D47DC8C6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8693" y="3968512"/>
            <a:ext cx="2523552" cy="25291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5CACD2-6B43-BC0F-BBEF-693AC98DCA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068" y="3266679"/>
            <a:ext cx="719329" cy="3507291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2E65060-1B54-2AC2-A673-3486B2B05484}"/>
              </a:ext>
            </a:extLst>
          </p:cNvPr>
          <p:cNvCxnSpPr/>
          <p:nvPr/>
        </p:nvCxnSpPr>
        <p:spPr>
          <a:xfrm flipV="1">
            <a:off x="1670304" y="3784977"/>
            <a:ext cx="755904" cy="11283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A289E26-E9B3-E8EA-BE36-0C6CDB83B369}"/>
              </a:ext>
            </a:extLst>
          </p:cNvPr>
          <p:cNvCxnSpPr>
            <a:cxnSpLocks/>
          </p:cNvCxnSpPr>
          <p:nvPr/>
        </p:nvCxnSpPr>
        <p:spPr>
          <a:xfrm>
            <a:off x="1670304" y="4913376"/>
            <a:ext cx="2454277" cy="8412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D54E6BB-860E-4B6C-71AF-E4413C88A9A7}"/>
              </a:ext>
            </a:extLst>
          </p:cNvPr>
          <p:cNvSpPr txBox="1"/>
          <p:nvPr/>
        </p:nvSpPr>
        <p:spPr>
          <a:xfrm>
            <a:off x="6916357" y="3702845"/>
            <a:ext cx="2154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Comparing empirical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two data sets</a:t>
            </a:r>
          </a:p>
        </p:txBody>
      </p:sp>
    </p:spTree>
    <p:extLst>
      <p:ext uri="{BB962C8B-B14F-4D97-AF65-F5344CB8AC3E}">
        <p14:creationId xmlns:p14="http://schemas.microsoft.com/office/powerpoint/2010/main" val="17121904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4A9B9-B38F-8B2E-467B-45F578680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>
            <a:extLst>
              <a:ext uri="{FF2B5EF4-FFF2-40B4-BE49-F238E27FC236}">
                <a16:creationId xmlns:a16="http://schemas.microsoft.com/office/drawing/2014/main" id="{F5FFB03A-FABB-5EC5-13FC-E047DD37D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9102"/>
            <a:ext cx="9104312" cy="871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Quantile-Quantile Plots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E901096F-3543-AF87-EEFD-0BD9989E5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FF7310-E0A7-63F5-807B-B4407DC10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273" y="1255792"/>
            <a:ext cx="2523552" cy="25291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3F2EBD-8836-612A-D0A6-79F9B6E36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68" y="3266679"/>
            <a:ext cx="719329" cy="3507291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CCA6632-B2D3-AE66-EDD7-2E508C523D64}"/>
              </a:ext>
            </a:extLst>
          </p:cNvPr>
          <p:cNvCxnSpPr/>
          <p:nvPr/>
        </p:nvCxnSpPr>
        <p:spPr>
          <a:xfrm flipV="1">
            <a:off x="1670304" y="3784977"/>
            <a:ext cx="755904" cy="11283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E134841-5DC6-3C4C-BEF3-37AE60B531B9}"/>
              </a:ext>
            </a:extLst>
          </p:cNvPr>
          <p:cNvCxnSpPr>
            <a:cxnSpLocks/>
          </p:cNvCxnSpPr>
          <p:nvPr/>
        </p:nvCxnSpPr>
        <p:spPr>
          <a:xfrm>
            <a:off x="1670304" y="4913376"/>
            <a:ext cx="2454277" cy="8412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63CDDF2-3A24-C56B-882F-69D332E451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4581" y="946917"/>
            <a:ext cx="2545331" cy="28691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71D763-1E91-A93F-DA74-7C418BEB1A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4580" y="3988820"/>
            <a:ext cx="2545332" cy="28691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E9EA5C-28A2-FD47-D9C3-1E6F6456D6B2}"/>
              </a:ext>
            </a:extLst>
          </p:cNvPr>
          <p:cNvSpPr txBox="1"/>
          <p:nvPr/>
        </p:nvSpPr>
        <p:spPr>
          <a:xfrm>
            <a:off x="6916357" y="3702845"/>
            <a:ext cx="2154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Comparing data set against a theoretical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752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279102"/>
            <a:ext cx="9104312" cy="871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Cumulative Distribution Function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107888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Use the CDF to compute the probability that a RV will lay between two specified values such that: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8600" y="2273300"/>
            <a:ext cx="5880100" cy="469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0582" r="53349"/>
          <a:stretch/>
        </p:blipFill>
        <p:spPr>
          <a:xfrm>
            <a:off x="6159500" y="1619668"/>
            <a:ext cx="1689100" cy="3742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88" y="2819400"/>
            <a:ext cx="5081248" cy="3948094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1651000" y="6032500"/>
            <a:ext cx="0" cy="215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171700" y="4254500"/>
            <a:ext cx="0" cy="2019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84188" y="4254500"/>
            <a:ext cx="1687512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484188" y="6032500"/>
            <a:ext cx="1130300" cy="127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-38100" y="4031734"/>
            <a:ext cx="613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F</a:t>
            </a:r>
            <a:r>
              <a:rPr lang="en-US" dirty="0">
                <a:latin typeface="Times New Roman"/>
                <a:cs typeface="Times New Roman"/>
              </a:rPr>
              <a:t>(</a:t>
            </a:r>
            <a:r>
              <a:rPr lang="en-US" i="1" dirty="0">
                <a:latin typeface="Times New Roman"/>
                <a:cs typeface="Times New Roman"/>
              </a:rPr>
              <a:t>b</a:t>
            </a:r>
            <a:r>
              <a:rPr lang="en-US" dirty="0">
                <a:latin typeface="Times New Roman"/>
                <a:cs typeface="Times New Roman"/>
              </a:rPr>
              <a:t>)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-40435" y="5809734"/>
            <a:ext cx="613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F</a:t>
            </a:r>
            <a:r>
              <a:rPr lang="en-US" dirty="0">
                <a:latin typeface="Times New Roman"/>
                <a:cs typeface="Times New Roman"/>
              </a:rPr>
              <a:t>(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cs typeface="Times New Roman"/>
              </a:rPr>
              <a:t>)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491608" y="6317734"/>
            <a:ext cx="318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a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012308" y="6317734"/>
            <a:ext cx="318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b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954677" y="3120453"/>
            <a:ext cx="2884523" cy="1569660"/>
          </a:xfrm>
          <a:prstGeom prst="rect">
            <a:avLst/>
          </a:prstGeom>
          <a:solidFill>
            <a:srgbClr val="000045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a &lt;- 1.51593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b &lt;- 1.51820</a:t>
            </a:r>
          </a:p>
          <a:p>
            <a:endParaRPr lang="en-US" sz="12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Fx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 &lt;-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ecdf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(RI)</a:t>
            </a:r>
          </a:p>
          <a:p>
            <a:endParaRPr lang="en-US" sz="12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#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Pr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(a&lt;RI&lt;=b)</a:t>
            </a:r>
          </a:p>
          <a:p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Fx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(b) -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Fx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(a)</a:t>
            </a:r>
          </a:p>
          <a:p>
            <a:endParaRPr lang="en-US" sz="1200" dirty="0">
              <a:solidFill>
                <a:schemeClr val="bg1"/>
              </a:solidFill>
              <a:latin typeface="Courier"/>
              <a:cs typeface="Courier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64676" y="2082800"/>
            <a:ext cx="6120772" cy="736600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BAEA72-C780-FA2F-9D11-DB7216F42924}"/>
              </a:ext>
            </a:extLst>
          </p:cNvPr>
          <p:cNvSpPr txBox="1"/>
          <p:nvPr/>
        </p:nvSpPr>
        <p:spPr>
          <a:xfrm>
            <a:off x="7607300" y="3580368"/>
            <a:ext cx="7938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ecdf.R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7D7B20-D5A9-EF9F-4D94-B50B5C5832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4898" y="5130800"/>
            <a:ext cx="18161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2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0" grpId="0" animBg="1"/>
      <p:bldP spid="21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Probability Density Function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28600" y="1193414"/>
            <a:ext cx="8686800" cy="18023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620713" indent="-514350">
              <a:spcBef>
                <a:spcPts val="800"/>
              </a:spcBef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As we increase the number of “bins” in the PMF the “bars” get thinner and thinner</a:t>
            </a:r>
          </a:p>
          <a:p>
            <a:pPr marL="1077913" lvl="1" indent="-514350">
              <a:spcBef>
                <a:spcPts val="800"/>
              </a:spcBef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If there are an infinite number of bins the bars get infinitesimally thin: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6" y="2919148"/>
            <a:ext cx="4323288" cy="37705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26" y="2922750"/>
            <a:ext cx="4323288" cy="37705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26" y="2909303"/>
            <a:ext cx="4334576" cy="37803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26" y="2928993"/>
            <a:ext cx="4323287" cy="37705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72" y="2928993"/>
            <a:ext cx="4329630" cy="37760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72" y="3069470"/>
            <a:ext cx="4318341" cy="37662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ACBB41-680B-380C-84AB-C7722110D7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9760" y="6165647"/>
            <a:ext cx="2667000" cy="330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D0E024-7C18-525F-1935-208573A54621}"/>
              </a:ext>
            </a:extLst>
          </p:cNvPr>
          <p:cNvSpPr txBox="1"/>
          <p:nvPr/>
        </p:nvSpPr>
        <p:spPr>
          <a:xfrm>
            <a:off x="484188" y="3429000"/>
            <a:ext cx="3717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004CC1"/>
                </a:solidFill>
                <a:latin typeface="Times New Roman" pitchFamily="18" charset="0"/>
              </a:rPr>
              <a:t>Probability </a:t>
            </a:r>
            <a:r>
              <a:rPr lang="en-GB" b="1" dirty="0">
                <a:solidFill>
                  <a:srgbClr val="004CC1"/>
                </a:solidFill>
                <a:latin typeface="Times New Roman" pitchFamily="18" charset="0"/>
              </a:rPr>
              <a:t>D</a:t>
            </a:r>
            <a:r>
              <a:rPr lang="en-GB" sz="1800" b="1" dirty="0">
                <a:solidFill>
                  <a:srgbClr val="004CC1"/>
                </a:solidFill>
                <a:latin typeface="Times New Roman" pitchFamily="18" charset="0"/>
              </a:rPr>
              <a:t>ensity Function</a:t>
            </a:r>
            <a:r>
              <a:rPr lang="en-GB" sz="1800" dirty="0">
                <a:solidFill>
                  <a:srgbClr val="004CC1"/>
                </a:solidFill>
                <a:latin typeface="Times New Roman" pitchFamily="18" charset="0"/>
              </a:rPr>
              <a:t> (</a:t>
            </a:r>
            <a:r>
              <a:rPr lang="en-GB" sz="1800" b="1" dirty="0">
                <a:solidFill>
                  <a:srgbClr val="004CC1"/>
                </a:solidFill>
                <a:latin typeface="Times New Roman" pitchFamily="18" charset="0"/>
              </a:rPr>
              <a:t>PDF</a:t>
            </a:r>
            <a:r>
              <a:rPr lang="en-GB" sz="1800" dirty="0">
                <a:solidFill>
                  <a:srgbClr val="004CC1"/>
                </a:solidFill>
                <a:latin typeface="Times New Roman" pitchFamily="18" charset="0"/>
              </a:rPr>
              <a:t>)</a:t>
            </a:r>
            <a:endParaRPr lang="en-US" dirty="0">
              <a:solidFill>
                <a:srgbClr val="004CC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D015F9-2772-B855-819B-F4B563A6C3FA}"/>
              </a:ext>
            </a:extLst>
          </p:cNvPr>
          <p:cNvSpPr txBox="1"/>
          <p:nvPr/>
        </p:nvSpPr>
        <p:spPr>
          <a:xfrm>
            <a:off x="4326238" y="2644170"/>
            <a:ext cx="4714044" cy="3046988"/>
          </a:xfrm>
          <a:prstGeom prst="rect">
            <a:avLst/>
          </a:prstGeom>
          <a:solidFill>
            <a:srgbClr val="000045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# Simulate a working sample: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n    &lt;- 100000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samp &lt;-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rnorm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(n, mean = 0,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sd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 = 1)</a:t>
            </a:r>
          </a:p>
          <a:p>
            <a:endParaRPr lang="en-US" sz="12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# PMFs of varying bin numbers: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hist(samp, breaks=10,  main=</a:t>
            </a:r>
            <a:r>
              <a:rPr lang="en-US" sz="1200" dirty="0">
                <a:solidFill>
                  <a:srgbClr val="00B050"/>
                </a:solidFill>
                <a:latin typeface="Courier"/>
                <a:cs typeface="Courier"/>
              </a:rPr>
              <a:t>"10 Bins PMF"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hist(samp, breaks=20,  main=</a:t>
            </a:r>
            <a:r>
              <a:rPr lang="en-US" sz="1200" dirty="0">
                <a:solidFill>
                  <a:srgbClr val="00B050"/>
                </a:solidFill>
                <a:latin typeface="Courier"/>
                <a:cs typeface="Courier"/>
              </a:rPr>
              <a:t>"20 Bins PMF"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hist(samp, breaks=40,  main=</a:t>
            </a:r>
            <a:r>
              <a:rPr lang="en-US" sz="1200" dirty="0">
                <a:solidFill>
                  <a:srgbClr val="00B050"/>
                </a:solidFill>
                <a:latin typeface="Courier"/>
                <a:cs typeface="Courier"/>
              </a:rPr>
              <a:t>"40 Bins PMF"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hist(samp, breaks=80,  main=</a:t>
            </a:r>
            <a:r>
              <a:rPr lang="en-US" sz="1200" dirty="0">
                <a:solidFill>
                  <a:srgbClr val="00B050"/>
                </a:solidFill>
                <a:latin typeface="Courier"/>
                <a:cs typeface="Courier"/>
              </a:rPr>
              <a:t>"80 Bins PMF"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hist(samp, breaks=160, main=</a:t>
            </a:r>
            <a:r>
              <a:rPr lang="en-US" sz="1200" dirty="0">
                <a:solidFill>
                  <a:srgbClr val="00B050"/>
                </a:solidFill>
                <a:latin typeface="Courier"/>
                <a:cs typeface="Courier"/>
              </a:rPr>
              <a:t>"160 Bins PMF"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endParaRPr lang="en-US" sz="12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# Overlay PDF on PMF: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z &lt;- seq(from=-4, to=4,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length.out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=1000)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hist(samp, breaks=160, probability = T,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           main=</a:t>
            </a:r>
            <a:r>
              <a:rPr lang="en-US" sz="1200" dirty="0">
                <a:solidFill>
                  <a:srgbClr val="00B050"/>
                </a:solidFill>
                <a:latin typeface="Courier"/>
                <a:cs typeface="Courier"/>
              </a:rPr>
              <a:t>"Continuous PDF"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xlab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=</a:t>
            </a:r>
            <a:r>
              <a:rPr lang="en-US" sz="1200" dirty="0">
                <a:solidFill>
                  <a:srgbClr val="00B050"/>
                </a:solidFill>
                <a:latin typeface="Courier"/>
                <a:cs typeface="Courier"/>
              </a:rPr>
              <a:t>"z"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lines(z,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dnorm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(z), col=</a:t>
            </a:r>
            <a:r>
              <a:rPr lang="en-US" sz="1200" dirty="0">
                <a:solidFill>
                  <a:srgbClr val="00B050"/>
                </a:solidFill>
                <a:latin typeface="Courier"/>
                <a:cs typeface="Courier"/>
              </a:rPr>
              <a:t>"red"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lwd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=3)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1BDCD7-878F-9813-0831-B2EE3B055762}"/>
              </a:ext>
            </a:extLst>
          </p:cNvPr>
          <p:cNvSpPr txBox="1"/>
          <p:nvPr/>
        </p:nvSpPr>
        <p:spPr>
          <a:xfrm>
            <a:off x="7708153" y="2811124"/>
            <a:ext cx="12072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pmf2pdf.R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38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Probability Density Function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28600" y="1193414"/>
            <a:ext cx="8686800" cy="9630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620713" indent="-514350">
              <a:spcBef>
                <a:spcPts val="800"/>
              </a:spcBef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Technical definition:</a:t>
            </a:r>
          </a:p>
          <a:p>
            <a:pPr marL="1077913" lvl="1" indent="-514350">
              <a:spcBef>
                <a:spcPts val="800"/>
              </a:spcBef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A random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</a:rPr>
              <a:t>variate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is </a:t>
            </a:r>
            <a:r>
              <a:rPr lang="en-GB" sz="2400" i="1" u="sng" dirty="0">
                <a:solidFill>
                  <a:srgbClr val="000000"/>
                </a:solidFill>
                <a:latin typeface="Times New Roman" pitchFamily="18" charset="0"/>
              </a:rPr>
              <a:t>continuous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if: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620" y="2328448"/>
            <a:ext cx="3805499" cy="7712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6278" y="4603421"/>
            <a:ext cx="2376118" cy="902428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 rot="5400000">
            <a:off x="2939142" y="2159064"/>
            <a:ext cx="687867" cy="205864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/>
          <p:cNvSpPr/>
          <p:nvPr/>
        </p:nvSpPr>
        <p:spPr>
          <a:xfrm rot="5400000">
            <a:off x="5085372" y="2876649"/>
            <a:ext cx="687867" cy="62347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3412" y="3479989"/>
            <a:ext cx="4199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The probability that </a:t>
            </a:r>
            <a:r>
              <a:rPr lang="en-US" i="1" dirty="0">
                <a:latin typeface="Times New Roman"/>
                <a:cs typeface="Times New Roman"/>
              </a:rPr>
              <a:t>X</a:t>
            </a:r>
            <a:r>
              <a:rPr lang="en-US" dirty="0">
                <a:latin typeface="Times New Roman"/>
                <a:cs typeface="Times New Roman"/>
              </a:rPr>
              <a:t> lies between 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cs typeface="Times New Roman"/>
              </a:rPr>
              <a:t> and </a:t>
            </a:r>
            <a:r>
              <a:rPr lang="en-US" i="1" dirty="0"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45860" y="3486859"/>
            <a:ext cx="403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p</a:t>
            </a:r>
            <a:r>
              <a:rPr lang="en-US" dirty="0">
                <a:latin typeface="Times New Roman"/>
                <a:cs typeface="Times New Roman"/>
              </a:rPr>
              <a:t>(</a:t>
            </a:r>
            <a:r>
              <a:rPr lang="en-US" i="1" dirty="0">
                <a:latin typeface="Times New Roman"/>
                <a:cs typeface="Times New Roman"/>
              </a:rPr>
              <a:t>x</a:t>
            </a:r>
            <a:r>
              <a:rPr lang="en-US" dirty="0">
                <a:latin typeface="Times New Roman"/>
                <a:cs typeface="Times New Roman"/>
              </a:rPr>
              <a:t>): </a:t>
            </a:r>
            <a:r>
              <a:rPr lang="en-US" b="1" dirty="0">
                <a:latin typeface="Times New Roman"/>
                <a:cs typeface="Times New Roman"/>
              </a:rPr>
              <a:t>probability density function</a:t>
            </a:r>
            <a:r>
              <a:rPr lang="en-US" dirty="0">
                <a:latin typeface="Times New Roman"/>
                <a:cs typeface="Times New Roman"/>
              </a:rPr>
              <a:t> (</a:t>
            </a:r>
            <a:r>
              <a:rPr lang="en-US" b="1" dirty="0" err="1">
                <a:latin typeface="Times New Roman"/>
                <a:cs typeface="Times New Roman"/>
              </a:rPr>
              <a:t>pdf</a:t>
            </a:r>
            <a:r>
              <a:rPr lang="en-US" dirty="0">
                <a:latin typeface="Times New Roman"/>
                <a:cs typeface="Times New Roman"/>
              </a:rPr>
              <a:t>)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5914" y="4234089"/>
            <a:ext cx="709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Note: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37965" y="6212203"/>
            <a:ext cx="4422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“All space” for us is usually 0 to ∞ or -∞ to ∞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20465" y="4737333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Proper </a:t>
            </a:r>
            <a:r>
              <a:rPr lang="en-US" dirty="0" err="1">
                <a:latin typeface="Times New Roman"/>
                <a:cs typeface="Times New Roman"/>
              </a:rPr>
              <a:t>pdfs</a:t>
            </a:r>
            <a:r>
              <a:rPr lang="en-US" dirty="0">
                <a:latin typeface="Times New Roman"/>
                <a:cs typeface="Times New Roman"/>
              </a:rPr>
              <a:t> should be </a:t>
            </a:r>
            <a:r>
              <a:rPr lang="en-US" b="1" dirty="0">
                <a:latin typeface="Times New Roman"/>
                <a:cs typeface="Times New Roman"/>
              </a:rPr>
              <a:t>normalized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51662" y="5750261"/>
            <a:ext cx="5750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“All space” for an </a:t>
            </a:r>
            <a:r>
              <a:rPr lang="en-US" dirty="0" err="1">
                <a:latin typeface="Times New Roman"/>
                <a:cs typeface="Times New Roman"/>
              </a:rPr>
              <a:t>r.v</a:t>
            </a:r>
            <a:r>
              <a:rPr lang="en-US" dirty="0">
                <a:latin typeface="Times New Roman"/>
                <a:cs typeface="Times New Roman"/>
              </a:rPr>
              <a:t>. is it’s </a:t>
            </a:r>
            <a:r>
              <a:rPr lang="en-US" i="1" u="sng" dirty="0">
                <a:latin typeface="Times New Roman"/>
                <a:cs typeface="Times New Roman"/>
              </a:rPr>
              <a:t>domain</a:t>
            </a:r>
            <a:r>
              <a:rPr lang="en-US" dirty="0">
                <a:latin typeface="Times New Roman"/>
                <a:cs typeface="Times New Roman"/>
              </a:rPr>
              <a:t>. Also called its </a:t>
            </a:r>
            <a:r>
              <a:rPr lang="en-US" b="1" dirty="0">
                <a:latin typeface="Times New Roman"/>
                <a:cs typeface="Times New Roman"/>
              </a:rPr>
              <a:t>support</a:t>
            </a:r>
          </a:p>
        </p:txBody>
      </p:sp>
    </p:spTree>
    <p:extLst>
      <p:ext uri="{BB962C8B-B14F-4D97-AF65-F5344CB8AC3E}">
        <p14:creationId xmlns:p14="http://schemas.microsoft.com/office/powerpoint/2010/main" val="425461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8" grpId="0"/>
      <p:bldP spid="22" grpId="0"/>
      <p:bldP spid="9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Probability Density Function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28600" y="1193414"/>
            <a:ext cx="8686800" cy="9630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620713" indent="-514350">
              <a:spcBef>
                <a:spcPts val="800"/>
              </a:spcBef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Technical definition:</a:t>
            </a:r>
          </a:p>
          <a:p>
            <a:pPr marL="1077913" lvl="1" indent="-514350">
              <a:spcBef>
                <a:spcPts val="800"/>
              </a:spcBef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A random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</a:rPr>
              <a:t>variate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is </a:t>
            </a:r>
            <a:r>
              <a:rPr lang="en-GB" sz="2400" i="1" u="sng" dirty="0">
                <a:solidFill>
                  <a:srgbClr val="000000"/>
                </a:solidFill>
                <a:latin typeface="Times New Roman" pitchFamily="18" charset="0"/>
              </a:rPr>
              <a:t>continuous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if: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620" y="2328448"/>
            <a:ext cx="3805499" cy="771270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 rot="5400000">
            <a:off x="2939142" y="2159064"/>
            <a:ext cx="687867" cy="205864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/>
          <p:cNvSpPr/>
          <p:nvPr/>
        </p:nvSpPr>
        <p:spPr>
          <a:xfrm rot="5400000">
            <a:off x="5085372" y="2876649"/>
            <a:ext cx="687867" cy="62347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3412" y="3479989"/>
            <a:ext cx="4199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The probability that </a:t>
            </a:r>
            <a:r>
              <a:rPr lang="en-US" i="1" dirty="0">
                <a:latin typeface="Times New Roman"/>
                <a:cs typeface="Times New Roman"/>
              </a:rPr>
              <a:t>X</a:t>
            </a:r>
            <a:r>
              <a:rPr lang="en-US" dirty="0">
                <a:latin typeface="Times New Roman"/>
                <a:cs typeface="Times New Roman"/>
              </a:rPr>
              <a:t> lies between 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cs typeface="Times New Roman"/>
              </a:rPr>
              <a:t> and </a:t>
            </a:r>
            <a:r>
              <a:rPr lang="en-US" i="1" dirty="0"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45860" y="3486859"/>
            <a:ext cx="403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p</a:t>
            </a:r>
            <a:r>
              <a:rPr lang="en-US" dirty="0">
                <a:latin typeface="Times New Roman"/>
                <a:cs typeface="Times New Roman"/>
              </a:rPr>
              <a:t>(</a:t>
            </a:r>
            <a:r>
              <a:rPr lang="en-US" i="1" dirty="0">
                <a:latin typeface="Times New Roman"/>
                <a:cs typeface="Times New Roman"/>
              </a:rPr>
              <a:t>x</a:t>
            </a:r>
            <a:r>
              <a:rPr lang="en-US" dirty="0">
                <a:latin typeface="Times New Roman"/>
                <a:cs typeface="Times New Roman"/>
              </a:rPr>
              <a:t>): </a:t>
            </a:r>
            <a:r>
              <a:rPr lang="en-US" b="1" dirty="0">
                <a:latin typeface="Times New Roman"/>
                <a:cs typeface="Times New Roman"/>
              </a:rPr>
              <a:t>probability density function</a:t>
            </a:r>
            <a:r>
              <a:rPr lang="en-US" dirty="0">
                <a:latin typeface="Times New Roman"/>
                <a:cs typeface="Times New Roman"/>
              </a:rPr>
              <a:t> (</a:t>
            </a:r>
            <a:r>
              <a:rPr lang="en-US" b="1" dirty="0" err="1">
                <a:latin typeface="Times New Roman"/>
                <a:cs typeface="Times New Roman"/>
              </a:rPr>
              <a:t>pdf</a:t>
            </a:r>
            <a:r>
              <a:rPr lang="en-US" dirty="0">
                <a:latin typeface="Times New Roman"/>
                <a:cs typeface="Times New Roman"/>
              </a:rPr>
              <a:t>)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3821" y="4194399"/>
            <a:ext cx="1139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Note also: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20465" y="4737333"/>
            <a:ext cx="4618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The probability of obtaining a particular </a:t>
            </a:r>
            <a:r>
              <a:rPr lang="en-US" dirty="0" err="1">
                <a:latin typeface="Times New Roman"/>
                <a:cs typeface="Times New Roman"/>
              </a:rPr>
              <a:t>r.v</a:t>
            </a:r>
            <a:r>
              <a:rPr lang="en-US" dirty="0">
                <a:latin typeface="Times New Roman"/>
                <a:cs typeface="Times New Roman"/>
              </a:rPr>
              <a:t>. is 0</a:t>
            </a:r>
            <a:endParaRPr lang="en-US" b="1" dirty="0">
              <a:latin typeface="Times New Roman"/>
              <a:cs typeface="Times New Rom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r="63151"/>
          <a:stretch/>
        </p:blipFill>
        <p:spPr>
          <a:xfrm>
            <a:off x="884815" y="4629237"/>
            <a:ext cx="1258155" cy="6268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36849"/>
          <a:stretch/>
        </p:blipFill>
        <p:spPr>
          <a:xfrm>
            <a:off x="2142970" y="4629237"/>
            <a:ext cx="2156194" cy="62682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43505" y="5530066"/>
            <a:ext cx="1208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/>
                <a:cs typeface="Times New Roman"/>
              </a:rPr>
              <a:t>p</a:t>
            </a:r>
            <a:r>
              <a:rPr lang="en-US" sz="2400" dirty="0">
                <a:latin typeface="Times New Roman"/>
                <a:cs typeface="Times New Roman"/>
              </a:rPr>
              <a:t>(</a:t>
            </a:r>
            <a:r>
              <a:rPr lang="en-US" sz="2400" i="1" dirty="0">
                <a:latin typeface="Times New Roman"/>
                <a:cs typeface="Times New Roman"/>
              </a:rPr>
              <a:t>x</a:t>
            </a:r>
            <a:r>
              <a:rPr lang="en-US" sz="2400" dirty="0">
                <a:latin typeface="Times New Roman"/>
                <a:cs typeface="Times New Roman"/>
              </a:rPr>
              <a:t>) ≥ 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74696" y="5609169"/>
            <a:ext cx="419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The </a:t>
            </a:r>
            <a:r>
              <a:rPr lang="en-US" dirty="0" err="1">
                <a:latin typeface="Times New Roman"/>
                <a:cs typeface="Times New Roman"/>
              </a:rPr>
              <a:t>pdf</a:t>
            </a:r>
            <a:r>
              <a:rPr lang="en-US" dirty="0">
                <a:latin typeface="Times New Roman"/>
                <a:cs typeface="Times New Roman"/>
              </a:rPr>
              <a:t> is always greater than or equal to 0</a:t>
            </a:r>
            <a:endParaRPr lang="en-US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990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04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1846285"/>
            <a:ext cx="8940800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	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Probability Density Function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550624"/>
            <a:ext cx="8686800" cy="9630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620713" indent="-514350">
              <a:spcBef>
                <a:spcPts val="800"/>
              </a:spcBef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Graphically: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0595" y="1914388"/>
            <a:ext cx="3805499" cy="7712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18" y="3228077"/>
            <a:ext cx="801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p</a:t>
            </a:r>
            <a:r>
              <a:rPr lang="en-US" sz="2800" dirty="0">
                <a:latin typeface="Times New Roman"/>
                <a:cs typeface="Times New Roman"/>
              </a:rPr>
              <a:t>(</a:t>
            </a:r>
            <a:r>
              <a:rPr lang="en-US" sz="2800" i="1" dirty="0">
                <a:latin typeface="Times New Roman"/>
                <a:cs typeface="Times New Roman"/>
              </a:rPr>
              <a:t>x</a:t>
            </a:r>
            <a:r>
              <a:rPr lang="en-US" sz="2800" dirty="0">
                <a:latin typeface="Times New Roman"/>
                <a:cs typeface="Times New Roman"/>
              </a:rPr>
              <a:t>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283136" y="3751297"/>
            <a:ext cx="417578" cy="3499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034604" y="2407830"/>
            <a:ext cx="1362506" cy="144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55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279102"/>
            <a:ext cx="9104312" cy="871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Moments and Expectation Values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1166907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3200" b="1" dirty="0">
                <a:latin typeface="Times New Roman"/>
                <a:cs typeface="Times New Roman"/>
              </a:rPr>
              <a:t>Moments</a:t>
            </a:r>
            <a:r>
              <a:rPr lang="en-US" sz="3200" dirty="0">
                <a:latin typeface="Times New Roman"/>
                <a:cs typeface="Times New Roman"/>
              </a:rPr>
              <a:t> are numerical values that control a PDF’s location and shape properties.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271718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3200" i="1" dirty="0" err="1">
                <a:latin typeface="Times New Roman"/>
                <a:cs typeface="Times New Roman"/>
              </a:rPr>
              <a:t>m</a:t>
            </a:r>
            <a:r>
              <a:rPr lang="en-US" sz="3200" baseline="30000" dirty="0" err="1">
                <a:latin typeface="Times New Roman"/>
                <a:cs typeface="Times New Roman"/>
              </a:rPr>
              <a:t>th</a:t>
            </a:r>
            <a:r>
              <a:rPr lang="en-US" sz="3200" dirty="0">
                <a:latin typeface="Times New Roman"/>
                <a:cs typeface="Times New Roman"/>
              </a:rPr>
              <a:t>-order moments are found by taking the </a:t>
            </a:r>
            <a:r>
              <a:rPr lang="en-US" sz="3200" b="1" dirty="0">
                <a:latin typeface="Times New Roman"/>
                <a:cs typeface="Times New Roman"/>
              </a:rPr>
              <a:t>expectation value</a:t>
            </a:r>
            <a:r>
              <a:rPr lang="en-US" sz="3200" dirty="0">
                <a:latin typeface="Times New Roman"/>
                <a:cs typeface="Times New Roman"/>
              </a:rPr>
              <a:t> or average-value of an RV raised to the </a:t>
            </a:r>
            <a:r>
              <a:rPr lang="en-US" sz="3200" i="1" dirty="0" err="1">
                <a:latin typeface="Times New Roman"/>
                <a:cs typeface="Times New Roman"/>
              </a:rPr>
              <a:t>m</a:t>
            </a:r>
            <a:r>
              <a:rPr lang="en-US" sz="3200" baseline="30000" dirty="0" err="1">
                <a:latin typeface="Times New Roman"/>
                <a:cs typeface="Times New Roman"/>
              </a:rPr>
              <a:t>th</a:t>
            </a:r>
            <a:r>
              <a:rPr lang="en-US" sz="3200" dirty="0">
                <a:latin typeface="Times New Roman"/>
                <a:cs typeface="Times New Roman"/>
              </a:rPr>
              <a:t>-power: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750" y="590013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Most of the time we only care about first-order and second-order-central moments.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8103" y="4602850"/>
            <a:ext cx="3310589" cy="96986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70030" y="5925280"/>
            <a:ext cx="8709136" cy="852555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0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15113</TotalTime>
  <Words>1687</Words>
  <Application>Microsoft Macintosh PowerPoint</Application>
  <PresentationFormat>On-screen Show (4:3)</PresentationFormat>
  <Paragraphs>277</Paragraphs>
  <Slides>36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Calibri</vt:lpstr>
      <vt:lpstr>Calibri Light</vt:lpstr>
      <vt:lpstr>Courier</vt:lpstr>
      <vt:lpstr>Courier New</vt:lpstr>
      <vt:lpstr>Symbol</vt:lpstr>
      <vt:lpstr>Times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Petraco</dc:creator>
  <cp:lastModifiedBy>Nicholas Petraco</cp:lastModifiedBy>
  <cp:revision>73</cp:revision>
  <dcterms:created xsi:type="dcterms:W3CDTF">2024-01-09T20:38:02Z</dcterms:created>
  <dcterms:modified xsi:type="dcterms:W3CDTF">2026-02-16T00:47:29Z</dcterms:modified>
</cp:coreProperties>
</file>