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6"/>
  </p:notesMasterIdLst>
  <p:sldIdLst>
    <p:sldId id="257" r:id="rId2"/>
    <p:sldId id="345" r:id="rId3"/>
    <p:sldId id="346" r:id="rId4"/>
    <p:sldId id="347" r:id="rId5"/>
    <p:sldId id="348" r:id="rId6"/>
    <p:sldId id="351" r:id="rId7"/>
    <p:sldId id="350" r:id="rId8"/>
    <p:sldId id="349" r:id="rId9"/>
    <p:sldId id="352" r:id="rId10"/>
    <p:sldId id="272" r:id="rId11"/>
    <p:sldId id="277" r:id="rId12"/>
    <p:sldId id="273" r:id="rId13"/>
    <p:sldId id="274" r:id="rId14"/>
    <p:sldId id="357" r:id="rId15"/>
    <p:sldId id="275" r:id="rId16"/>
    <p:sldId id="299" r:id="rId17"/>
    <p:sldId id="300" r:id="rId18"/>
    <p:sldId id="301" r:id="rId19"/>
    <p:sldId id="355" r:id="rId20"/>
    <p:sldId id="354" r:id="rId21"/>
    <p:sldId id="353" r:id="rId22"/>
    <p:sldId id="363" r:id="rId23"/>
    <p:sldId id="358" r:id="rId24"/>
    <p:sldId id="25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143"/>
  </p:normalViewPr>
  <p:slideViewPr>
    <p:cSldViewPr snapToGrid="0">
      <p:cViewPr varScale="1">
        <p:scale>
          <a:sx n="119" d="100"/>
          <a:sy n="119" d="100"/>
        </p:scale>
        <p:origin x="16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3C24B-090A-8543-AFF0-5E8DD897046A}" type="datetimeFigureOut">
              <a:rPr lang="en-US" smtClean="0"/>
              <a:t>2/15/26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59C51-D994-0049-A9DC-6A4B2C597F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62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894A8-A225-7F42-AE08-90A3A53B02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93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894A8-A225-7F42-AE08-90A3A53B025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3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894A8-A225-7F42-AE08-90A3A53B02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204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894A8-A225-7F42-AE08-90A3A53B025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17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9894A8-A225-7F42-AE08-90A3A53B025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0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82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89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4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86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35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1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6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102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48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FC3E6-2713-3840-B015-CC507E237F45}" type="datetimeFigureOut">
              <a:rPr lang="en-US" smtClean="0"/>
              <a:t>2/15/26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7B22A-26A6-E644-9AC2-4BFA43DAF6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1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0.emf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npetraco/709/blob/main/R/script_bucket/barrel_ex1.R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emf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ithub.com/npetraco/709/blob/main/R/script_bucket/gsr_ex1.R" TargetMode="Externa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github.com/npetraco/709/blob/main/R/script_bucket/admis_err_ex1.R" TargetMode="Externa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petraco/709/blob/main/R/script_bucket/crm_ex1.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688" y="5296646"/>
            <a:ext cx="9104312" cy="121457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Estimation 2, Sampling Distributions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943" y="6553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9617" r="13964"/>
          <a:stretch/>
        </p:blipFill>
        <p:spPr>
          <a:xfrm>
            <a:off x="1852705" y="550475"/>
            <a:ext cx="561788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501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Sampling Distributions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2872" y="1377329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Because estimators of measurands are based on random samples, they are random variates just like data!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72" y="237837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Estimators have distributions called </a:t>
            </a:r>
            <a:r>
              <a:rPr lang="en-US" sz="2400" b="1" dirty="0">
                <a:latin typeface="Times New Roman"/>
                <a:cs typeface="Times New Roman"/>
              </a:rPr>
              <a:t>sampling distributions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8074" y="3216550"/>
            <a:ext cx="4924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Say are interested in mean </a:t>
            </a:r>
            <a:r>
              <a:rPr lang="en-US" sz="2000" dirty="0" err="1">
                <a:latin typeface="Times New Roman"/>
                <a:cs typeface="Times New Roman"/>
              </a:rPr>
              <a:t>Mn</a:t>
            </a:r>
            <a:r>
              <a:rPr lang="en-US" sz="2000" dirty="0">
                <a:latin typeface="Times New Roman"/>
                <a:cs typeface="Times New Roman"/>
              </a:rPr>
              <a:t> mass contained in bullets manufactured at a particular factory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215250" y="4342747"/>
            <a:ext cx="40878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Let’s use the average mass of Mn in a sample (of size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) to estimate the population mean mass: 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342" y="4545441"/>
            <a:ext cx="4171576" cy="7083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69247" y="5736855"/>
            <a:ext cx="8211569" cy="872146"/>
            <a:chOff x="484188" y="5706973"/>
            <a:chExt cx="8211569" cy="872146"/>
          </a:xfrm>
        </p:grpSpPr>
        <p:sp>
          <p:nvSpPr>
            <p:cNvPr id="15" name="Rectangle 14"/>
            <p:cNvSpPr/>
            <p:nvPr/>
          </p:nvSpPr>
          <p:spPr>
            <a:xfrm>
              <a:off x="484188" y="5839888"/>
              <a:ext cx="332581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What might the distribution of</a:t>
              </a:r>
              <a:endParaRPr lang="en-US" sz="2000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00580" y="5835124"/>
              <a:ext cx="39951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look like if we take 25000 samples of</a:t>
              </a:r>
              <a:endParaRPr lang="en-US" sz="20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49929" y="6179009"/>
              <a:ext cx="39951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size 10 over the course of a year? </a:t>
              </a:r>
              <a:endParaRPr lang="en-US" sz="2000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/>
            <a:srcRect r="76504" b="15186"/>
            <a:stretch/>
          </p:blipFill>
          <p:spPr>
            <a:xfrm>
              <a:off x="3765176" y="5706973"/>
              <a:ext cx="980140" cy="6008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01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AA1CA12C-82C0-7446-B7A0-709E2D9AA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Sampling Distributions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82709EA-77A4-C24A-8BF6-60741AAE7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sampling_dist_sim.mp4" descr="sampling_dist_sim.mp4">
            <a:hlinkClick r:id="" action="ppaction://media"/>
            <a:extLst>
              <a:ext uri="{FF2B5EF4-FFF2-40B4-BE49-F238E27FC236}">
                <a16:creationId xmlns:a16="http://schemas.microsoft.com/office/drawing/2014/main" id="{D3CD2D16-4784-1846-A143-48C06ED570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558788"/>
            <a:ext cx="9144000" cy="34766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2B391A-964A-604B-B27A-3DD1EE8D7683}"/>
              </a:ext>
            </a:extLst>
          </p:cNvPr>
          <p:cNvSpPr/>
          <p:nvPr/>
        </p:nvSpPr>
        <p:spPr>
          <a:xfrm>
            <a:off x="32872" y="1788066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Sample 10 bullets, measure mass, take average and repeat 25000 times: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C93E63-3A44-9D4C-BEEF-E2244A918B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6571" y="6342823"/>
            <a:ext cx="421005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4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770" y="1792893"/>
            <a:ext cx="5713346" cy="476628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Sampling Distributions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110659" y="1925296"/>
            <a:ext cx="3325812" cy="796592"/>
            <a:chOff x="484188" y="5839888"/>
            <a:chExt cx="3325812" cy="796592"/>
          </a:xfrm>
        </p:grpSpPr>
        <p:sp>
          <p:nvSpPr>
            <p:cNvPr id="8" name="Rectangle 7"/>
            <p:cNvSpPr/>
            <p:nvPr/>
          </p:nvSpPr>
          <p:spPr>
            <a:xfrm>
              <a:off x="484188" y="5839888"/>
              <a:ext cx="332581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Times New Roman"/>
                  <a:cs typeface="Times New Roman"/>
                </a:rPr>
                <a:t>(Approximate) sampling distribution of </a:t>
              </a:r>
              <a:endParaRPr lang="en-US" sz="2000" dirty="0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r="76504" b="15186"/>
            <a:stretch/>
          </p:blipFill>
          <p:spPr>
            <a:xfrm>
              <a:off x="2166489" y="6035675"/>
              <a:ext cx="980140" cy="600805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263057" y="2785582"/>
            <a:ext cx="3173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Sample size, </a:t>
            </a:r>
            <a:r>
              <a:rPr lang="en-US" sz="2000" i="1" dirty="0">
                <a:latin typeface="Times New Roman"/>
                <a:cs typeface="Times New Roman"/>
              </a:rPr>
              <a:t>n</a:t>
            </a:r>
            <a:r>
              <a:rPr lang="en-US" sz="2000" dirty="0">
                <a:latin typeface="Times New Roman"/>
                <a:cs typeface="Times New Roman"/>
              </a:rPr>
              <a:t> = 10 bullets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292940" y="3254972"/>
            <a:ext cx="3173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Number of samples = 25000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37529" y="2854302"/>
            <a:ext cx="1927413" cy="2927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902888" y="2146416"/>
            <a:ext cx="21632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Sampling </a:t>
            </a:r>
            <a:r>
              <a:rPr lang="en-US" sz="2000" dirty="0" err="1">
                <a:latin typeface="Times New Roman"/>
                <a:cs typeface="Times New Roman"/>
              </a:rPr>
              <a:t>dist</a:t>
            </a:r>
            <a:r>
              <a:rPr lang="en-US" sz="2000" dirty="0">
                <a:latin typeface="Times New Roman"/>
                <a:cs typeface="Times New Roman"/>
              </a:rPr>
              <a:t> mean:</a:t>
            </a:r>
            <a:endParaRPr lang="en-US" sz="20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877" y="2556102"/>
            <a:ext cx="1370359" cy="28325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3400770" y="1085007"/>
            <a:ext cx="4784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Important features of an estimator’s sampling distribution:</a:t>
            </a:r>
            <a:endParaRPr lang="en-US" sz="2000" dirty="0"/>
          </a:p>
        </p:txBody>
      </p:sp>
      <p:sp>
        <p:nvSpPr>
          <p:cNvPr id="27" name="Right Brace 26"/>
          <p:cNvSpPr/>
          <p:nvPr/>
        </p:nvSpPr>
        <p:spPr>
          <a:xfrm rot="5400000">
            <a:off x="5553627" y="5792681"/>
            <a:ext cx="800864" cy="7620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13451" y="6293930"/>
            <a:ext cx="2163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Sampling </a:t>
            </a:r>
            <a:r>
              <a:rPr lang="en-US" sz="2000" dirty="0" err="1">
                <a:latin typeface="Times New Roman"/>
                <a:cs typeface="Times New Roman"/>
              </a:rPr>
              <a:t>dist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 err="1">
                <a:latin typeface="Times New Roman"/>
                <a:cs typeface="Times New Roman"/>
              </a:rPr>
              <a:t>s.d.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endParaRPr lang="en-US" sz="20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7153" y="6459456"/>
            <a:ext cx="1112605" cy="22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animBg="1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Standard Error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131281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b="1" dirty="0">
                <a:latin typeface="Times New Roman"/>
                <a:cs typeface="Times New Roman"/>
              </a:rPr>
              <a:t>Uncertainty in an estimate </a:t>
            </a:r>
            <a:r>
              <a:rPr lang="en-US" sz="2800" dirty="0">
                <a:latin typeface="Times New Roman"/>
                <a:cs typeface="Times New Roman"/>
              </a:rPr>
              <a:t>can be represented as standard deviation for the sampling distribution: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162" y="1933420"/>
            <a:ext cx="382524" cy="32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139" y="2678351"/>
            <a:ext cx="382524" cy="3245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12892" y="2534266"/>
            <a:ext cx="702064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     is called the </a:t>
            </a:r>
            <a:r>
              <a:rPr lang="en-US" sz="2600" b="1" dirty="0">
                <a:latin typeface="Times New Roman"/>
                <a:cs typeface="Times New Roman"/>
              </a:rPr>
              <a:t>standard error </a:t>
            </a:r>
            <a:r>
              <a:rPr lang="en-US" sz="2600" dirty="0">
                <a:latin typeface="Times New Roman"/>
                <a:cs typeface="Times New Roman"/>
              </a:rPr>
              <a:t>of the estimator</a:t>
            </a:r>
            <a:endParaRPr lang="en-US" sz="2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EA2481-9918-D6B9-9A98-A3A665321F27}"/>
              </a:ext>
            </a:extLst>
          </p:cNvPr>
          <p:cNvSpPr/>
          <p:nvPr/>
        </p:nvSpPr>
        <p:spPr>
          <a:xfrm>
            <a:off x="798272" y="3448540"/>
            <a:ext cx="78885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Also called the </a:t>
            </a:r>
            <a:r>
              <a:rPr lang="en-US" sz="2600" b="1" dirty="0">
                <a:latin typeface="Times New Roman"/>
                <a:cs typeface="Times New Roman"/>
              </a:rPr>
              <a:t>standard error of the </a:t>
            </a:r>
            <a:r>
              <a:rPr lang="en-US" sz="2600" b="1" dirty="0" err="1">
                <a:latin typeface="Times New Roman"/>
                <a:cs typeface="Times New Roman"/>
              </a:rPr>
              <a:t>measurand</a:t>
            </a:r>
            <a:r>
              <a:rPr lang="en-US" sz="2600" baseline="30000" dirty="0" err="1">
                <a:latin typeface="Times New Roman"/>
                <a:cs typeface="Times New Roman"/>
              </a:rPr>
              <a:t>GUM</a:t>
            </a:r>
            <a:r>
              <a:rPr lang="en-US" sz="2600" dirty="0">
                <a:latin typeface="Times New Roman"/>
                <a:cs typeface="Times New Roman"/>
              </a:rPr>
              <a:t> and </a:t>
            </a:r>
            <a:r>
              <a:rPr lang="en-US" sz="2600" b="1" dirty="0">
                <a:latin typeface="Times New Roman"/>
                <a:cs typeface="Times New Roman"/>
              </a:rPr>
              <a:t>standard </a:t>
            </a:r>
            <a:r>
              <a:rPr lang="en-US" sz="2600" b="1" dirty="0" err="1">
                <a:latin typeface="Times New Roman"/>
                <a:cs typeface="Times New Roman"/>
              </a:rPr>
              <a:t>uncertainty</a:t>
            </a:r>
            <a:r>
              <a:rPr lang="en-US" sz="2600" baseline="30000" dirty="0" err="1">
                <a:latin typeface="Times New Roman"/>
                <a:cs typeface="Times New Roman"/>
              </a:rPr>
              <a:t>GUM</a:t>
            </a:r>
            <a:endParaRPr lang="en-US" sz="2600" baseline="30000" dirty="0">
              <a:latin typeface="Times New Roman"/>
              <a:cs typeface="Times New Roman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30176E-86D5-3959-652B-37C77A91FF2D}"/>
              </a:ext>
            </a:extLst>
          </p:cNvPr>
          <p:cNvSpPr/>
          <p:nvPr/>
        </p:nvSpPr>
        <p:spPr>
          <a:xfrm>
            <a:off x="798273" y="4410258"/>
            <a:ext cx="757444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Applies to </a:t>
            </a:r>
            <a:r>
              <a:rPr lang="en-US" sz="2600" b="1" i="1" u="sng" dirty="0">
                <a:latin typeface="Times New Roman"/>
                <a:cs typeface="Times New Roman"/>
              </a:rPr>
              <a:t>ANY</a:t>
            </a:r>
            <a:r>
              <a:rPr lang="en-US" sz="2600" dirty="0">
                <a:latin typeface="Times New Roman"/>
                <a:cs typeface="Times New Roman"/>
              </a:rPr>
              <a:t> parameter estimate/</a:t>
            </a:r>
            <a:r>
              <a:rPr lang="en-US" sz="2600" dirty="0" err="1">
                <a:latin typeface="Times New Roman"/>
                <a:cs typeface="Times New Roman"/>
              </a:rPr>
              <a:t>measureand</a:t>
            </a:r>
            <a:endParaRPr lang="en-US" sz="2600" dirty="0">
              <a:latin typeface="Times New Roman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A63AB1-1ADD-B4C2-1166-29BD5C29FDA1}"/>
              </a:ext>
            </a:extLst>
          </p:cNvPr>
          <p:cNvSpPr/>
          <p:nvPr/>
        </p:nvSpPr>
        <p:spPr>
          <a:xfrm>
            <a:off x="812892" y="5506066"/>
            <a:ext cx="63810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     is called the </a:t>
            </a:r>
            <a:r>
              <a:rPr lang="en-US" sz="2600" b="1" dirty="0">
                <a:latin typeface="Times New Roman"/>
                <a:cs typeface="Times New Roman"/>
              </a:rPr>
              <a:t>estimated standard error</a:t>
            </a:r>
            <a:endParaRPr lang="en-US" sz="26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F0E8B37-DFC6-DF36-976B-808340400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924" y="5558300"/>
            <a:ext cx="360739" cy="41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01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60A532DF-F41B-DEAA-FE37-9EA635A7D5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Sampling Distribution of the Mean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5697DD-D109-9F40-D823-F6C33DB3F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4714D2-AFD5-DCD7-B862-7F0845C24977}"/>
              </a:ext>
            </a:extLst>
          </p:cNvPr>
          <p:cNvSpPr/>
          <p:nvPr/>
        </p:nvSpPr>
        <p:spPr>
          <a:xfrm>
            <a:off x="972177" y="2171466"/>
            <a:ext cx="7736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The are good reasons to believe* that many typical laboratory measurements, </a:t>
            </a:r>
            <a:r>
              <a:rPr lang="en-US" sz="2400" i="1" dirty="0">
                <a:latin typeface="Times New Roman"/>
                <a:cs typeface="Times New Roman"/>
              </a:rPr>
              <a:t>X</a:t>
            </a:r>
            <a:r>
              <a:rPr lang="en-US" sz="2400" dirty="0">
                <a:latin typeface="Times New Roman"/>
                <a:cs typeface="Times New Roman"/>
              </a:rPr>
              <a:t> (e.g. mass) are approximately normally distributed with mean </a:t>
            </a:r>
            <a:r>
              <a:rPr lang="en-US" sz="2400" i="1" dirty="0">
                <a:latin typeface="Symbol" charset="2"/>
                <a:cs typeface="Symbol" charset="2"/>
              </a:rPr>
              <a:t>m</a:t>
            </a:r>
            <a:r>
              <a:rPr lang="en-US" sz="2400" dirty="0">
                <a:latin typeface="Times New Roman"/>
                <a:cs typeface="Times New Roman"/>
              </a:rPr>
              <a:t> and </a:t>
            </a:r>
            <a:r>
              <a:rPr lang="en-US" sz="2400" dirty="0" err="1">
                <a:latin typeface="Times New Roman"/>
                <a:cs typeface="Times New Roman"/>
              </a:rPr>
              <a:t>s.d.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Symbol" charset="2"/>
                <a:cs typeface="Symbol" charset="2"/>
              </a:rPr>
              <a:t>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29ED51B-CD60-C3EA-FD2E-C9D86CBBBCE1}"/>
              </a:ext>
            </a:extLst>
          </p:cNvPr>
          <p:cNvSpPr/>
          <p:nvPr/>
        </p:nvSpPr>
        <p:spPr>
          <a:xfrm>
            <a:off x="1061072" y="4406127"/>
            <a:ext cx="7736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Then the </a:t>
            </a:r>
            <a:r>
              <a:rPr lang="en-US" sz="2200" b="1" i="1" u="sng" dirty="0">
                <a:latin typeface="Times New Roman"/>
                <a:cs typeface="Times New Roman"/>
              </a:rPr>
              <a:t>average measurement in a sample of size n</a:t>
            </a:r>
            <a:r>
              <a:rPr lang="en-US" sz="2200" dirty="0">
                <a:latin typeface="Times New Roman"/>
                <a:cs typeface="Times New Roman"/>
              </a:rPr>
              <a:t>, is also normally distributed, with mean </a:t>
            </a:r>
            <a:r>
              <a:rPr lang="en-US" sz="2200" i="1" dirty="0">
                <a:latin typeface="Symbol" charset="2"/>
                <a:cs typeface="Symbol" charset="2"/>
              </a:rPr>
              <a:t>m</a:t>
            </a:r>
            <a:r>
              <a:rPr lang="en-US" sz="2200" dirty="0">
                <a:latin typeface="Times New Roman"/>
                <a:cs typeface="Times New Roman"/>
              </a:rPr>
              <a:t> but </a:t>
            </a:r>
            <a:r>
              <a:rPr lang="en-US" sz="2200" dirty="0" err="1">
                <a:latin typeface="Times New Roman"/>
                <a:cs typeface="Times New Roman"/>
              </a:rPr>
              <a:t>s.d.</a:t>
            </a:r>
            <a:endParaRPr lang="en-US" sz="2200" dirty="0">
              <a:latin typeface="Symbol" charset="2"/>
              <a:cs typeface="Symbol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E4E299-6470-90C5-A894-C6BE40FEE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622" y="4824555"/>
            <a:ext cx="699865" cy="3032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C356AB3-28E5-6221-43FC-95D29D856982}"/>
              </a:ext>
            </a:extLst>
          </p:cNvPr>
          <p:cNvSpPr/>
          <p:nvPr/>
        </p:nvSpPr>
        <p:spPr>
          <a:xfrm>
            <a:off x="389017" y="5336831"/>
            <a:ext cx="21793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Sampling distribution of an IID sample average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10091A6-F298-DE34-196F-42CD14DC3767}"/>
              </a:ext>
            </a:extLst>
          </p:cNvPr>
          <p:cNvCxnSpPr/>
          <p:nvPr/>
        </p:nvCxnSpPr>
        <p:spPr>
          <a:xfrm>
            <a:off x="2253922" y="5790823"/>
            <a:ext cx="965185" cy="0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9227134-BCF7-0C4F-7E13-48DE1385A0B4}"/>
              </a:ext>
            </a:extLst>
          </p:cNvPr>
          <p:cNvSpPr txBox="1"/>
          <p:nvPr/>
        </p:nvSpPr>
        <p:spPr>
          <a:xfrm>
            <a:off x="217715" y="1358196"/>
            <a:ext cx="2611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Important Case: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2FADB7-19CF-6C1B-0B54-F995C2A1F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971" y="3560727"/>
            <a:ext cx="2722805" cy="3676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AA12FF-7BB5-0E10-582E-83C8CBFDAC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902" y="5508423"/>
            <a:ext cx="3584219" cy="7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Standard Error of the Mean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342" y="1153364"/>
            <a:ext cx="9144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The uncertainty (</a:t>
            </a:r>
            <a:r>
              <a:rPr lang="en-US" sz="2600" b="1" dirty="0">
                <a:latin typeface="Times New Roman"/>
                <a:cs typeface="Times New Roman"/>
              </a:rPr>
              <a:t>standard error</a:t>
            </a:r>
            <a:r>
              <a:rPr lang="en-US" sz="2600" dirty="0">
                <a:latin typeface="Times New Roman"/>
                <a:cs typeface="Times New Roman"/>
              </a:rPr>
              <a:t>) in the </a:t>
            </a:r>
            <a:r>
              <a:rPr lang="en-US" sz="2600" b="1" dirty="0">
                <a:latin typeface="Times New Roman"/>
                <a:cs typeface="Times New Roman"/>
              </a:rPr>
              <a:t>estimated</a:t>
            </a:r>
            <a:r>
              <a:rPr lang="en-US" sz="2600" dirty="0">
                <a:latin typeface="Times New Roman"/>
                <a:cs typeface="Times New Roman"/>
              </a:rPr>
              <a:t> </a:t>
            </a:r>
            <a:r>
              <a:rPr lang="en-US" sz="2600" b="1" dirty="0">
                <a:latin typeface="Times New Roman"/>
                <a:cs typeface="Times New Roman"/>
              </a:rPr>
              <a:t>mean</a:t>
            </a:r>
            <a:r>
              <a:rPr lang="en-US" sz="2600" dirty="0">
                <a:latin typeface="Times New Roman"/>
                <a:cs typeface="Times New Roman"/>
              </a:rPr>
              <a:t> is:</a:t>
            </a:r>
            <a:endParaRPr lang="en-US" sz="2600" dirty="0">
              <a:latin typeface="Symbol" charset="2"/>
              <a:cs typeface="Symbol" charset="2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2781830"/>
            <a:ext cx="84908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This is important because a lot of what we do in science is take an average of measurements we make in the lab! </a:t>
            </a:r>
            <a:endParaRPr lang="en-US" sz="2400" dirty="0">
              <a:latin typeface="Symbol" charset="2"/>
              <a:cs typeface="Symbol" charset="2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309459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Since we usually don’t know </a:t>
            </a:r>
            <a:r>
              <a:rPr lang="en-US" sz="2600" i="1" dirty="0" err="1">
                <a:latin typeface="Symbol" charset="2"/>
                <a:cs typeface="Symbol" charset="2"/>
              </a:rPr>
              <a:t>s</a:t>
            </a:r>
            <a:r>
              <a:rPr lang="en-US" sz="2600" i="1" baseline="-25000" dirty="0" err="1">
                <a:latin typeface="Times New Roman"/>
                <a:cs typeface="Times New Roman"/>
              </a:rPr>
              <a:t>X</a:t>
            </a:r>
            <a:r>
              <a:rPr lang="en-US" sz="2600" dirty="0">
                <a:latin typeface="Times New Roman"/>
                <a:cs typeface="Times New Roman"/>
              </a:rPr>
              <a:t>, we </a:t>
            </a:r>
            <a:r>
              <a:rPr lang="en-US" sz="2600" b="1" dirty="0">
                <a:latin typeface="Times New Roman"/>
                <a:cs typeface="Times New Roman"/>
              </a:rPr>
              <a:t>estimate the standard error of the mean</a:t>
            </a:r>
            <a:r>
              <a:rPr lang="en-US" sz="2600" dirty="0">
                <a:latin typeface="Times New Roman"/>
                <a:cs typeface="Times New Roman"/>
              </a:rPr>
              <a:t> by plugging in</a:t>
            </a:r>
            <a:endParaRPr lang="en-US" sz="2600" dirty="0">
              <a:latin typeface="Symbol" charset="2"/>
              <a:cs typeface="Symbol" charset="2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l="61903" b="56140"/>
          <a:stretch/>
        </p:blipFill>
        <p:spPr>
          <a:xfrm>
            <a:off x="4992188" y="4844532"/>
            <a:ext cx="538559" cy="3449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44350" y="5449644"/>
            <a:ext cx="2219158" cy="1267989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DFAC3-7140-0AE6-3BC8-8ECA6B126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5384" y="1886963"/>
            <a:ext cx="3853543" cy="454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3BE19-3C35-C5A7-A9BD-773BAB5BC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4107" y="5547503"/>
            <a:ext cx="18161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8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9048" y="2196061"/>
            <a:ext cx="56374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/>
                <a:cs typeface="Times New Roman"/>
              </a:rPr>
              <a:t>18.438, 18.440, 18.468, 18.437</a:t>
            </a:r>
          </a:p>
        </p:txBody>
      </p:sp>
      <p:sp>
        <p:nvSpPr>
          <p:cNvPr id="3" name="Rectangle 2"/>
          <p:cNvSpPr/>
          <p:nvPr/>
        </p:nvSpPr>
        <p:spPr>
          <a:xfrm>
            <a:off x="186241" y="1121555"/>
            <a:ext cx="85203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 length of a shotgun barrel is measured with a ruler four times (units: </a:t>
            </a:r>
            <a:r>
              <a:rPr lang="en-US" sz="2400" i="1" dirty="0">
                <a:latin typeface="Times New Roman"/>
                <a:cs typeface="Times New Roman"/>
              </a:rPr>
              <a:t>in</a:t>
            </a:r>
            <a:r>
              <a:rPr lang="en-US" sz="2400" dirty="0">
                <a:latin typeface="Times New Roman"/>
                <a:cs typeface="Times New Roman"/>
              </a:rPr>
              <a:t>):</a:t>
            </a:r>
          </a:p>
        </p:txBody>
      </p:sp>
      <p:sp>
        <p:nvSpPr>
          <p:cNvPr id="6" name="Rectangle 5"/>
          <p:cNvSpPr/>
          <p:nvPr/>
        </p:nvSpPr>
        <p:spPr>
          <a:xfrm>
            <a:off x="158378" y="3580957"/>
            <a:ext cx="852031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Compute: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Times New Roman"/>
                <a:cs typeface="Times New Roman"/>
              </a:rPr>
              <a:t>What is the measurand?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Times New Roman"/>
                <a:cs typeface="Times New Roman"/>
              </a:rPr>
              <a:t>The sample mean: 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Times New Roman"/>
                <a:cs typeface="Times New Roman"/>
              </a:rPr>
              <a:t>The sample </a:t>
            </a:r>
            <a:r>
              <a:rPr lang="en-US" sz="2000" dirty="0" err="1">
                <a:latin typeface="Times New Roman"/>
                <a:cs typeface="Times New Roman"/>
              </a:rPr>
              <a:t>sd</a:t>
            </a:r>
            <a:r>
              <a:rPr lang="en-US" sz="2000" dirty="0">
                <a:latin typeface="Times New Roman"/>
                <a:cs typeface="Times New Roman"/>
              </a:rPr>
              <a:t>: 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Times New Roman"/>
                <a:cs typeface="Times New Roman"/>
              </a:rPr>
              <a:t>The estimated standard error of the mean: </a:t>
            </a:r>
          </a:p>
          <a:p>
            <a:pPr marL="457200" indent="-457200">
              <a:buAutoNum type="alphaLcPeriod"/>
            </a:pPr>
            <a:r>
              <a:rPr lang="en-US" sz="2000" dirty="0">
                <a:latin typeface="Times New Roman"/>
                <a:cs typeface="Times New Roman"/>
              </a:rPr>
              <a:t>Estimate the %relative standard measurement </a:t>
            </a:r>
            <a:r>
              <a:rPr lang="en-US" sz="2000" dirty="0" err="1">
                <a:latin typeface="Times New Roman"/>
                <a:cs typeface="Times New Roman"/>
              </a:rPr>
              <a:t>uncertainty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endParaRPr lang="en-US" sz="2000" dirty="0">
              <a:latin typeface="Times New Roman"/>
              <a:cs typeface="Times New Roman"/>
            </a:endParaRPr>
          </a:p>
          <a:p>
            <a:pPr marL="457200" indent="-457200">
              <a:buAutoNum type="alphaLcPeriod"/>
            </a:pPr>
            <a:r>
              <a:rPr lang="en-US" sz="2000" dirty="0">
                <a:latin typeface="Times New Roman"/>
                <a:cs typeface="Times New Roman"/>
              </a:rPr>
              <a:t>Sketch and label the approximate sampling distribution with the with the </a:t>
            </a:r>
            <a:r>
              <a:rPr lang="en-US" sz="2000" dirty="0" err="1">
                <a:latin typeface="Times New Roman"/>
                <a:cs typeface="Times New Roman"/>
              </a:rPr>
              <a:t>measureand’s</a:t>
            </a:r>
            <a:r>
              <a:rPr lang="en-US" sz="2000" dirty="0">
                <a:latin typeface="Times New Roman"/>
                <a:cs typeface="Times New Roman"/>
              </a:rPr>
              <a:t> estimate and standard uncertainty.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68724"/>
          <a:stretch/>
        </p:blipFill>
        <p:spPr>
          <a:xfrm>
            <a:off x="2665705" y="4331445"/>
            <a:ext cx="246519" cy="2955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67916"/>
          <a:stretch/>
        </p:blipFill>
        <p:spPr>
          <a:xfrm>
            <a:off x="2329927" y="4658009"/>
            <a:ext cx="335778" cy="2480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660" y="4934462"/>
            <a:ext cx="332739" cy="332739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118686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03357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118686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14424" y="1152137"/>
            <a:ext cx="8758447" cy="3570208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Data(Input </a:t>
            </a:r>
            <a:r>
              <a:rPr lang="en-US" sz="1600" dirty="0" err="1">
                <a:solidFill>
                  <a:srgbClr val="FFFF00"/>
                </a:solidFill>
                <a:latin typeface="Courier"/>
                <a:cs typeface="Courier"/>
              </a:rPr>
              <a:t>values^GUM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):</a:t>
            </a:r>
          </a:p>
          <a:p>
            <a:r>
              <a:rPr lang="en-US" sz="1600" dirty="0">
                <a:solidFill>
                  <a:schemeClr val="bg1"/>
                </a:solidFill>
                <a:latin typeface="Courier"/>
                <a:cs typeface="Courier"/>
              </a:rPr>
              <a:t>x &lt;- c(18.438, 18.440, 18.468, 18.437)</a:t>
            </a:r>
          </a:p>
          <a:p>
            <a:endParaRPr lang="en-US" sz="16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b. Sample average (measurand </a:t>
            </a:r>
            <a:r>
              <a:rPr lang="en-US" sz="1600" dirty="0" err="1">
                <a:solidFill>
                  <a:srgbClr val="FFFF00"/>
                </a:solidFill>
                <a:latin typeface="Courier"/>
                <a:cs typeface="Courier"/>
              </a:rPr>
              <a:t>estimate^GUM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):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mu.hat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&lt;- mean(x)</a:t>
            </a:r>
          </a:p>
          <a:p>
            <a:endParaRPr lang="en-US" sz="16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c. Sample SD (standard measurement </a:t>
            </a:r>
            <a:r>
              <a:rPr lang="en-US" sz="1600" dirty="0" err="1">
                <a:solidFill>
                  <a:srgbClr val="FFFF00"/>
                </a:solidFill>
                <a:latin typeface="Courier"/>
                <a:cs typeface="Courier"/>
              </a:rPr>
              <a:t>uncertainty^GUM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):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sdx.hat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&lt;-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sd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(x)</a:t>
            </a:r>
          </a:p>
          <a:p>
            <a:endParaRPr lang="en-US" sz="16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 d. SE of sample average (measurand standard </a:t>
            </a:r>
            <a:r>
              <a:rPr lang="en-US" sz="1600" dirty="0" err="1">
                <a:solidFill>
                  <a:srgbClr val="FFFF00"/>
                </a:solidFill>
                <a:latin typeface="Courier"/>
                <a:cs typeface="Courier"/>
              </a:rPr>
              <a:t>uncertainty^GUM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):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se.mu.hat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&lt;-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sd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(x)/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sqrt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(4)</a:t>
            </a:r>
          </a:p>
          <a:p>
            <a:endParaRPr lang="en-US" sz="1600" dirty="0">
              <a:solidFill>
                <a:srgbClr val="FFFF00"/>
              </a:solidFill>
              <a:latin typeface="Courier"/>
              <a:cs typeface="Courier"/>
            </a:endParaRPr>
          </a:p>
          <a:p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#e.  %Relative SD (%Relative standard measurement </a:t>
            </a:r>
            <a:r>
              <a:rPr lang="en-US" sz="1600" dirty="0" err="1">
                <a:solidFill>
                  <a:srgbClr val="FFFF00"/>
                </a:solidFill>
                <a:latin typeface="Courier"/>
                <a:cs typeface="Courier"/>
              </a:rPr>
              <a:t>uncertainty^GUM</a:t>
            </a:r>
            <a:r>
              <a:rPr lang="en-US" sz="1600" dirty="0">
                <a:solidFill>
                  <a:srgbClr val="FFFF00"/>
                </a:solidFill>
                <a:latin typeface="Courier"/>
                <a:cs typeface="Courier"/>
              </a:rPr>
              <a:t>):</a:t>
            </a:r>
          </a:p>
          <a:p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rel.sdx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&lt;- 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sdx.hat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/</a:t>
            </a:r>
            <a:r>
              <a:rPr lang="en-US" sz="1600" dirty="0" err="1">
                <a:solidFill>
                  <a:srgbClr val="FFFFFF"/>
                </a:solidFill>
                <a:latin typeface="Courier"/>
                <a:cs typeface="Courier"/>
              </a:rPr>
              <a:t>mu.hat</a:t>
            </a:r>
            <a:r>
              <a:rPr lang="en-US" sz="1600" dirty="0">
                <a:solidFill>
                  <a:srgbClr val="FFFFFF"/>
                </a:solidFill>
                <a:latin typeface="Courier"/>
                <a:cs typeface="Courier"/>
              </a:rPr>
              <a:t> * 100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042" y="4787900"/>
            <a:ext cx="1752600" cy="2070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7B97C-83A3-9559-86CF-FA9C9A4A30C4}"/>
              </a:ext>
            </a:extLst>
          </p:cNvPr>
          <p:cNvSpPr txBox="1"/>
          <p:nvPr/>
        </p:nvSpPr>
        <p:spPr>
          <a:xfrm>
            <a:off x="6847541" y="1784967"/>
            <a:ext cx="16187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barrel_ex1.R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13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0" y="118686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0288"/>
          <a:stretch/>
        </p:blipFill>
        <p:spPr>
          <a:xfrm>
            <a:off x="1204785" y="1384277"/>
            <a:ext cx="6261804" cy="43320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950" y="1641943"/>
            <a:ext cx="453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/>
                <a:cs typeface="Times New Roman"/>
              </a:rPr>
              <a:t>f.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68724"/>
          <a:stretch/>
        </p:blipFill>
        <p:spPr>
          <a:xfrm>
            <a:off x="5577933" y="2804951"/>
            <a:ext cx="246519" cy="2955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0255" y="5832566"/>
            <a:ext cx="332739" cy="33273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24452" y="2765701"/>
            <a:ext cx="130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= 18.446 </a:t>
            </a:r>
            <a:r>
              <a:rPr lang="en-US" i="1" dirty="0">
                <a:latin typeface="Times New Roman"/>
                <a:cs typeface="Times New Roman"/>
              </a:rPr>
              <a:t>in</a:t>
            </a:r>
          </a:p>
        </p:txBody>
      </p:sp>
      <p:sp>
        <p:nvSpPr>
          <p:cNvPr id="16" name="Right Brace 15"/>
          <p:cNvSpPr/>
          <p:nvPr/>
        </p:nvSpPr>
        <p:spPr>
          <a:xfrm rot="5400000">
            <a:off x="4509387" y="4991817"/>
            <a:ext cx="800864" cy="762001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528818" y="3100535"/>
            <a:ext cx="1049115" cy="18718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201017" y="5786078"/>
            <a:ext cx="131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/>
                <a:cs typeface="Times New Roman"/>
              </a:rPr>
              <a:t>= ±0.007 </a:t>
            </a:r>
            <a:r>
              <a:rPr lang="en-US" i="1" dirty="0">
                <a:latin typeface="Times New Roman"/>
                <a:cs typeface="Times New Roman"/>
              </a:rPr>
              <a:t>in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98384" y="1030334"/>
            <a:ext cx="610964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b="1" dirty="0" err="1">
                <a:latin typeface="Times New Roman"/>
                <a:cs typeface="Times New Roman"/>
              </a:rPr>
              <a:t>Measurand’s</a:t>
            </a:r>
            <a:r>
              <a:rPr lang="en-US" sz="1700" b="1" dirty="0">
                <a:latin typeface="Times New Roman"/>
                <a:cs typeface="Times New Roman"/>
              </a:rPr>
              <a:t> (barrel length) approximate sampling distribution</a:t>
            </a:r>
          </a:p>
        </p:txBody>
      </p:sp>
    </p:spTree>
    <p:extLst>
      <p:ext uri="{BB962C8B-B14F-4D97-AF65-F5344CB8AC3E}">
        <p14:creationId xmlns:p14="http://schemas.microsoft.com/office/powerpoint/2010/main" val="117176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3864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With a sample of data with </a:t>
            </a:r>
            <a:r>
              <a:rPr lang="en-US" sz="2600" i="1" dirty="0">
                <a:latin typeface="Times New Roman"/>
                <a:cs typeface="Times New Roman"/>
              </a:rPr>
              <a:t>n</a:t>
            </a:r>
            <a:r>
              <a:rPr lang="en-US" sz="2600" dirty="0">
                <a:latin typeface="Times New Roman"/>
                <a:cs typeface="Times New Roman"/>
              </a:rPr>
              <a:t> replicate measurements we can estimate </a:t>
            </a:r>
            <a:r>
              <a:rPr lang="en-US" sz="2600" b="1" dirty="0">
                <a:latin typeface="Times New Roman"/>
                <a:cs typeface="Times New Roman"/>
              </a:rPr>
              <a:t>proportion</a:t>
            </a:r>
            <a:r>
              <a:rPr lang="en-US" sz="2600" dirty="0">
                <a:latin typeface="Times New Roman"/>
                <a:cs typeface="Times New Roman"/>
              </a:rPr>
              <a:t> and it’s uncertainty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5954" y="3723017"/>
            <a:ext cx="3205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sample proportion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4712" y="2129403"/>
            <a:ext cx="4061879" cy="154977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800602" y="4558498"/>
            <a:ext cx="3069770" cy="1353120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48590" y="6095796"/>
            <a:ext cx="44011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sample proportion standard error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409" y="2312187"/>
            <a:ext cx="4101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Estimate for a </a:t>
            </a:r>
            <a:r>
              <a:rPr lang="en-US" sz="2000" i="1" u="sng" dirty="0">
                <a:latin typeface="Times New Roman"/>
                <a:cs typeface="Times New Roman"/>
              </a:rPr>
              <a:t>proportion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Symbol" charset="2"/>
                <a:cs typeface="Symbol" charset="2"/>
              </a:rPr>
              <a:t>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(it is also a mean</a:t>
            </a:r>
            <a:r>
              <a:rPr lang="en-US" sz="2000" dirty="0">
                <a:latin typeface="Times New Roman"/>
                <a:cs typeface="Times New Roman"/>
              </a:rPr>
              <a:t> and thus an estimate of a </a:t>
            </a:r>
            <a:r>
              <a:rPr lang="en-US" sz="2000" b="1" dirty="0" err="1">
                <a:latin typeface="Times New Roman"/>
                <a:cs typeface="Times New Roman"/>
              </a:rPr>
              <a:t>measurand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, or  </a:t>
            </a:r>
            <a:r>
              <a:rPr lang="en-US" sz="2000" b="1" dirty="0">
                <a:latin typeface="Times New Roman"/>
                <a:cs typeface="Times New Roman"/>
              </a:rPr>
              <a:t>measured quantity </a:t>
            </a:r>
            <a:r>
              <a:rPr lang="en-US" sz="2000" b="1" dirty="0" err="1">
                <a:latin typeface="Times New Roman"/>
                <a:cs typeface="Times New Roman"/>
              </a:rPr>
              <a:t>value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  <a:sym typeface="Wingdings" pitchFamily="2" charset="2"/>
              </a:rPr>
              <a:t>):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7410" y="4644779"/>
            <a:ext cx="42483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Estimate for the standard deviation of the sample </a:t>
            </a:r>
            <a:r>
              <a:rPr lang="en-US" sz="2000" dirty="0" err="1">
                <a:latin typeface="Times New Roman"/>
                <a:cs typeface="Times New Roman"/>
              </a:rPr>
              <a:t>proportion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i="1" dirty="0">
                <a:latin typeface="Times New Roman"/>
                <a:cs typeface="Times New Roman"/>
              </a:rPr>
              <a:t>      , </a:t>
            </a:r>
            <a:r>
              <a:rPr lang="en-US" sz="2000" dirty="0">
                <a:latin typeface="Times New Roman"/>
                <a:cs typeface="Times New Roman"/>
              </a:rPr>
              <a:t>or </a:t>
            </a:r>
            <a:r>
              <a:rPr lang="en-US" sz="2000" b="1" dirty="0">
                <a:latin typeface="Times New Roman"/>
                <a:cs typeface="Times New Roman"/>
              </a:rPr>
              <a:t>standard error of the </a:t>
            </a:r>
            <a:r>
              <a:rPr lang="en-US" sz="2000" b="1" dirty="0" err="1">
                <a:latin typeface="Times New Roman"/>
                <a:cs typeface="Times New Roman"/>
              </a:rPr>
              <a:t>proportion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endParaRPr lang="en-US" sz="2000" dirty="0"/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Type A Measurement Uncertainty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DA1C6D-347D-6D66-701A-7635C59D5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7463" y="5079853"/>
            <a:ext cx="267462" cy="2377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8CA114-AB8C-2C5A-23F7-9385F2443F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6277" y="4688323"/>
            <a:ext cx="2784728" cy="9142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B14164-8A1C-5A1E-DA30-15DF1C1F8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3288" y="2401364"/>
            <a:ext cx="3762625" cy="9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7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1" grpId="0" animBg="1"/>
      <p:bldP spid="15" grpId="0"/>
      <p:bldP spid="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344418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Estimation and Sampling Distributions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57188" y="4624239"/>
            <a:ext cx="84566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i="1" dirty="0">
                <a:latin typeface="Times New Roman"/>
                <a:cs typeface="Times New Roman"/>
              </a:rPr>
              <a:t>Problem!:</a:t>
            </a:r>
            <a:r>
              <a:rPr lang="en-US" sz="2800" dirty="0">
                <a:latin typeface="Times New Roman"/>
                <a:cs typeface="Times New Roman"/>
              </a:rPr>
              <a:t> </a:t>
            </a:r>
            <a:r>
              <a:rPr lang="en-US" sz="2800" i="1" u="sng" dirty="0">
                <a:latin typeface="Times New Roman"/>
                <a:cs typeface="Times New Roman"/>
              </a:rPr>
              <a:t>We don</a:t>
            </a:r>
            <a:r>
              <a:rPr lang="fr-FR" sz="2800" i="1" u="sng" dirty="0">
                <a:latin typeface="Times New Roman"/>
                <a:cs typeface="Times New Roman"/>
              </a:rPr>
              <a:t>’</a:t>
            </a:r>
            <a:r>
              <a:rPr lang="en-US" sz="2800" i="1" u="sng" dirty="0">
                <a:latin typeface="Times New Roman"/>
                <a:cs typeface="Times New Roman"/>
              </a:rPr>
              <a:t>t know what the parameters are…</a:t>
            </a:r>
            <a:endParaRPr lang="en-US" sz="2800" dirty="0">
              <a:latin typeface="Times New Roman"/>
              <a:cs typeface="Times New Roman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We don</a:t>
            </a:r>
            <a:r>
              <a:rPr lang="fr-FR" sz="2400" dirty="0">
                <a:latin typeface="Times New Roman"/>
                <a:cs typeface="Times New Roman"/>
              </a:rPr>
              <a:t>’</a:t>
            </a:r>
            <a:r>
              <a:rPr lang="en-US" sz="2400" dirty="0">
                <a:latin typeface="Times New Roman"/>
                <a:cs typeface="Times New Roman"/>
              </a:rPr>
              <a:t>t know the true values of our measurands…ever!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7188" y="1465287"/>
            <a:ext cx="8456612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Measurands (PDF and PMF parameters) tell us tell us how our measurements will behave statistically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They define the probability distribution of the data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i="1" u="sng" dirty="0">
                <a:latin typeface="Times New Roman"/>
                <a:cs typeface="Times New Roman"/>
              </a:rPr>
              <a:t>If</a:t>
            </a:r>
            <a:r>
              <a:rPr lang="en-US" sz="2400" dirty="0">
                <a:latin typeface="Times New Roman"/>
                <a:cs typeface="Times New Roman"/>
              </a:rPr>
              <a:t> we know them, we can make very precise and meaningful statements about: </a:t>
            </a:r>
          </a:p>
          <a:p>
            <a:pPr marL="1257300" lvl="2" indent="-34290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the uncertainty in our analysis</a:t>
            </a:r>
          </a:p>
          <a:p>
            <a:pPr marL="1257300" lvl="2" indent="-34290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draw inferences taking into account the uncertainty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49715" y="5711268"/>
            <a:ext cx="43580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latin typeface="Times New Roman"/>
                <a:cs typeface="Times New Roman"/>
              </a:rPr>
              <a:t>So what can we do??</a:t>
            </a:r>
          </a:p>
        </p:txBody>
      </p:sp>
    </p:spTree>
    <p:extLst>
      <p:ext uri="{BB962C8B-B14F-4D97-AF65-F5344CB8AC3E}">
        <p14:creationId xmlns:p14="http://schemas.microsoft.com/office/powerpoint/2010/main" val="224921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3864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With a sample of data within </a:t>
            </a:r>
            <a:r>
              <a:rPr lang="en-US" sz="2600" i="1" dirty="0">
                <a:latin typeface="Times New Roman"/>
                <a:cs typeface="Times New Roman"/>
              </a:rPr>
              <a:t>n</a:t>
            </a:r>
            <a:r>
              <a:rPr lang="en-US" sz="2600" dirty="0">
                <a:latin typeface="Times New Roman"/>
                <a:cs typeface="Times New Roman"/>
              </a:rPr>
              <a:t> defined time periods or experimental units, we can estimate a </a:t>
            </a:r>
            <a:r>
              <a:rPr lang="en-US" sz="2600" b="1" dirty="0">
                <a:latin typeface="Times New Roman"/>
                <a:cs typeface="Times New Roman"/>
              </a:rPr>
              <a:t>rate</a:t>
            </a:r>
            <a:r>
              <a:rPr lang="en-US" sz="2600" dirty="0">
                <a:latin typeface="Times New Roman"/>
                <a:cs typeface="Times New Roman"/>
              </a:rPr>
              <a:t> and its uncertainty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84438" y="3755674"/>
            <a:ext cx="2303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sample rate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80282" y="2438992"/>
            <a:ext cx="4269600" cy="121367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72429" y="4755782"/>
            <a:ext cx="1965828" cy="135097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48590" y="6259086"/>
            <a:ext cx="440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sample rate standard error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More Type A Measurement Uncertainty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50B7D8-21B6-8412-EBB5-87E60A598628}"/>
              </a:ext>
            </a:extLst>
          </p:cNvPr>
          <p:cNvSpPr/>
          <p:nvPr/>
        </p:nvSpPr>
        <p:spPr>
          <a:xfrm>
            <a:off x="247409" y="2464584"/>
            <a:ext cx="4101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Estimate for a </a:t>
            </a:r>
            <a:r>
              <a:rPr lang="en-US" sz="2000" i="1" u="sng" dirty="0">
                <a:latin typeface="Times New Roman"/>
                <a:cs typeface="Times New Roman"/>
              </a:rPr>
              <a:t>rate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Symbol" charset="2"/>
                <a:cs typeface="Symbol" charset="2"/>
              </a:rPr>
              <a:t>l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(it’s also a mean</a:t>
            </a:r>
            <a:r>
              <a:rPr lang="en-US" sz="2000" dirty="0">
                <a:latin typeface="Times New Roman"/>
                <a:cs typeface="Times New Roman"/>
              </a:rPr>
              <a:t> and thus an estimate of a </a:t>
            </a:r>
            <a:r>
              <a:rPr lang="en-US" sz="2000" b="1" dirty="0" err="1">
                <a:latin typeface="Times New Roman"/>
                <a:cs typeface="Times New Roman"/>
              </a:rPr>
              <a:t>measurand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, or  </a:t>
            </a:r>
            <a:r>
              <a:rPr lang="en-US" sz="2000" b="1" dirty="0">
                <a:latin typeface="Times New Roman"/>
                <a:cs typeface="Times New Roman"/>
              </a:rPr>
              <a:t>measured quantity </a:t>
            </a:r>
            <a:r>
              <a:rPr lang="en-US" sz="2000" b="1" dirty="0" err="1">
                <a:latin typeface="Times New Roman"/>
                <a:cs typeface="Times New Roman"/>
              </a:rPr>
              <a:t>value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  <a:sym typeface="Wingdings" pitchFamily="2" charset="2"/>
              </a:rPr>
              <a:t>):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F983D7-E9FC-6FFE-8DA9-699A268CD317}"/>
              </a:ext>
            </a:extLst>
          </p:cNvPr>
          <p:cNvSpPr/>
          <p:nvPr/>
        </p:nvSpPr>
        <p:spPr>
          <a:xfrm>
            <a:off x="247410" y="4895149"/>
            <a:ext cx="42483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Estimate for the standard deviation of the sample </a:t>
            </a:r>
            <a:r>
              <a:rPr lang="en-US" sz="2000" dirty="0" err="1">
                <a:latin typeface="Times New Roman"/>
                <a:cs typeface="Times New Roman"/>
              </a:rPr>
              <a:t>rate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i="1" dirty="0">
                <a:latin typeface="Times New Roman"/>
                <a:cs typeface="Times New Roman"/>
              </a:rPr>
              <a:t>      , </a:t>
            </a:r>
            <a:r>
              <a:rPr lang="en-US" sz="2000" dirty="0">
                <a:latin typeface="Times New Roman"/>
                <a:cs typeface="Times New Roman"/>
              </a:rPr>
              <a:t>or </a:t>
            </a:r>
            <a:r>
              <a:rPr lang="en-US" sz="2000" b="1" dirty="0">
                <a:latin typeface="Times New Roman"/>
                <a:cs typeface="Times New Roman"/>
              </a:rPr>
              <a:t>standard error of the </a:t>
            </a:r>
            <a:r>
              <a:rPr lang="en-US" sz="2000" b="1" dirty="0" err="1">
                <a:latin typeface="Times New Roman"/>
                <a:cs typeface="Times New Roman"/>
              </a:rPr>
              <a:t>rate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70202-C2E1-2C98-E9CE-39BD39C25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428" y="5320391"/>
            <a:ext cx="259881" cy="274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CB4D7-8D19-88D5-AF5E-BC0C81C39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3916" y="2637264"/>
            <a:ext cx="4155257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29A07B-33C1-3BB9-7E9B-6D61BC1A4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7111" y="4956273"/>
            <a:ext cx="1582852" cy="90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1" grpId="0" animBg="1"/>
      <p:bldP spid="15" grpId="0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>
            <a:extLst>
              <a:ext uri="{FF2B5EF4-FFF2-40B4-BE49-F238E27FC236}">
                <a16:creationId xmlns:a16="http://schemas.microsoft.com/office/drawing/2014/main" id="{1AE3AF96-2B7A-F147-CF70-A998B13E3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8FA7281-48AF-9A15-76D9-8D6FE2F10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83E7D20-E158-5690-4B59-DF40AF40A09B}"/>
              </a:ext>
            </a:extLst>
          </p:cNvPr>
          <p:cNvSpPr txBox="1"/>
          <p:nvPr/>
        </p:nvSpPr>
        <p:spPr>
          <a:xfrm>
            <a:off x="484187" y="1052452"/>
            <a:ext cx="83384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study</a:t>
            </a:r>
            <a:r>
              <a:rPr lang="en-US" sz="2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201 Chicago PD controlled surfaces (e.g. squad card, table surfaces, restraining bars) was studied to examine the potential for secondary GSR transfer/contamination persons of interest in shooting investigations. The study revealed the following (fake) counts of GSR particles on the 201 surfaces examined: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4326A7-DD87-825B-E036-EF4223F2F71D}"/>
              </a:ext>
            </a:extLst>
          </p:cNvPr>
          <p:cNvSpPr txBox="1"/>
          <p:nvPr/>
        </p:nvSpPr>
        <p:spPr>
          <a:xfrm>
            <a:off x="549501" y="2897775"/>
            <a:ext cx="833845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0, 0, 0, 0, 0, 1, 0, 0, 0, 0, 0, 0, 0, 0, 0, 0, 0, 1, 0, 0, 0, 0, 0, 0, 2, 0, 0, 0, 0, 0, 0, 1, 0, 0, 0, 0, 0, 0, 2, 0,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0, 1, 0, 0, 0, 1, 0, 1, 0, 0, 0, 1, 1, 0, 0, 0, 0, 0, 1, 1, 0, 0, 0, 0, 0, 0, 0, 0, 0, 0, 0, 0, 0, 0, 0, 0, 0, 1, 0, 0,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0, 1, 0, 0, 0, 0, 0, 2, 0, 1, 1, 0, 0, 0, 1, 0, 0, 0, 0, 1, 1, 1, 0, 0, 0, 0, 1, 0, 0, 0, 0, 0, 0, 0, 0, 0, 0, 0, 0, 1,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0, 0, 0, 0, 0, 0, 0, 0, 1, 0, 0, 0, 0, 0, 0, 0, 0, 0, 0, 0, 0, 0, 0, 0, 0, 0, 0, 0, 0, 1, 0, 0, 0, 1, 0, 0, 2, 0, 0, 0,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0, 0, 1, 0, 0, 0, 0, 0, 0, 1, 0, 0, 0, 0, 0, 0, 0, 0, 0, 0, 0, 0, 1, 1, 0, 0, 0, 1, 0, 0, 1, 0, 1, 0, 1, 0, 0, 0, 0, 0,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772C36-2571-0FD2-1554-0CD95F47C231}"/>
              </a:ext>
            </a:extLst>
          </p:cNvPr>
          <p:cNvSpPr txBox="1"/>
          <p:nvPr/>
        </p:nvSpPr>
        <p:spPr>
          <a:xfrm>
            <a:off x="0" y="6345666"/>
            <a:ext cx="7919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*Fake data based on findings in RE Berk, SA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Rochowicz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 Wong, MA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Kopina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"Gunshot Residue in Chicago Police Vehicles and Facilities: An Empirical Study", J Forensic Sci 52(4) 838-841 (2007).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981AEBF-8579-EB23-328A-0E731ADA8424}"/>
              </a:ext>
            </a:extLst>
          </p:cNvPr>
          <p:cNvSpPr/>
          <p:nvPr/>
        </p:nvSpPr>
        <p:spPr>
          <a:xfrm>
            <a:off x="539379" y="4446196"/>
            <a:ext cx="748339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Compute:</a:t>
            </a:r>
          </a:p>
          <a:p>
            <a:pPr marL="457200" indent="-457200">
              <a:buAutoNum type="alphaLcPeriod"/>
            </a:pPr>
            <a:r>
              <a:rPr lang="en-US" dirty="0">
                <a:latin typeface="Times New Roman"/>
                <a:cs typeface="Times New Roman"/>
              </a:rPr>
              <a:t>The sample rate: </a:t>
            </a:r>
          </a:p>
          <a:p>
            <a:pPr marL="457200" indent="-457200">
              <a:buAutoNum type="alphaLcPeriod"/>
            </a:pPr>
            <a:r>
              <a:rPr lang="en-US" dirty="0">
                <a:latin typeface="Times New Roman"/>
                <a:cs typeface="Times New Roman"/>
              </a:rPr>
              <a:t>The sample </a:t>
            </a:r>
            <a:r>
              <a:rPr lang="en-US" dirty="0" err="1">
                <a:latin typeface="Times New Roman"/>
                <a:cs typeface="Times New Roman"/>
              </a:rPr>
              <a:t>sd</a:t>
            </a:r>
            <a:r>
              <a:rPr lang="en-US" dirty="0">
                <a:latin typeface="Times New Roman"/>
                <a:cs typeface="Times New Roman"/>
              </a:rPr>
              <a:t>: </a:t>
            </a:r>
          </a:p>
          <a:p>
            <a:pPr marL="457200" indent="-457200">
              <a:buAutoNum type="alphaLcPeriod"/>
            </a:pPr>
            <a:r>
              <a:rPr lang="en-US" dirty="0">
                <a:latin typeface="Times New Roman"/>
                <a:cs typeface="Times New Roman"/>
              </a:rPr>
              <a:t>The estimated standard uncertainty of the rate: </a:t>
            </a:r>
          </a:p>
          <a:p>
            <a:pPr marL="457200" indent="-457200">
              <a:buAutoNum type="alphaLcPeriod"/>
            </a:pPr>
            <a:r>
              <a:rPr lang="en-US" dirty="0">
                <a:latin typeface="Times New Roman"/>
                <a:cs typeface="Times New Roman"/>
              </a:rPr>
              <a:t>Assuming the GSR particle counts follow a Poisson distribution, sketch the data’s distribution.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EF235C-64AC-53ED-525C-C76FDF35F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094" y="4769963"/>
            <a:ext cx="138336" cy="2548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B4E865-70A8-B4DA-A8C0-A79A3B9A5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8195" y="5091438"/>
            <a:ext cx="313076" cy="2329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B0D9A6-EB3D-3069-F88F-3CCC80ED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8808" y="5371406"/>
            <a:ext cx="262111" cy="27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667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F735A92-CDA4-86D6-B529-C470E78838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BC49069-A51B-35B9-C28B-A26FF70F0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C6E353-D244-74BC-30E6-88BF474E1383}"/>
              </a:ext>
            </a:extLst>
          </p:cNvPr>
          <p:cNvSpPr/>
          <p:nvPr/>
        </p:nvSpPr>
        <p:spPr>
          <a:xfrm>
            <a:off x="214424" y="1075935"/>
            <a:ext cx="8758447" cy="3554819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FFFF00"/>
                </a:solidFill>
                <a:latin typeface="Courier"/>
                <a:cs typeface="Courier"/>
              </a:rPr>
              <a:t># Data(Input </a:t>
            </a:r>
            <a:r>
              <a:rPr lang="en-US" sz="900" dirty="0" err="1">
                <a:solidFill>
                  <a:srgbClr val="FFFF00"/>
                </a:solidFill>
                <a:latin typeface="Courier"/>
                <a:cs typeface="Courier"/>
              </a:rPr>
              <a:t>values^GUM</a:t>
            </a:r>
            <a:r>
              <a:rPr lang="en-US" sz="900" dirty="0">
                <a:solidFill>
                  <a:srgbClr val="FFFF00"/>
                </a:solidFill>
                <a:latin typeface="Courier"/>
                <a:cs typeface="Courier"/>
              </a:rPr>
              <a:t>):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counts &lt;- c(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 0, 0, 0, 0, 0, 1, 0, 0, 0, 0, 0, 0, 0, 0, 0, 0, 0, 1, 0, 0, 0, 0, 0, 0, 2, 0, 0, 0, 0, 0, 0, 1, 0, 0, 0, 0, 0, 0, 2, 0,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 0, 1, 0, 0, 0, 1, 0, 1, 0, 0, 0, 1, 1, 0, 0, 0, 0, 0, 1, 1, 0, 0, 0, 0, 0, 0, 0, 0, 0, 0, 0, 0, 0, 0, 0, 0, 0, 1, 0, 0,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 0, 1, 0, 0, 0, 0, 0, 2, 0, 1, 1, 0, 0, 0, 1, 0, 0, 0, 0, 1, 1, 1, 0, 0, 0, 0, 1, 0, 0, 0, 0, 0, 0, 0, 0, 0, 0, 0, 0, 1,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 0, 0, 0, 0, 0, 0, 0, 0, 1, 0, 0, 0, 0, 0, 0, 0, 0, 0, 0, 0, 0, 0, 0, 0, 0, 0, 0, 0, 0, 1, 0, 0, 0, 1, 0, 0, 2, 0, 0, 0,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 0, 0, 1, 0, 0, 0, 0, 0, 0, 1, 0, 0, 0, 0, 0, 0, 0, 0, 0, 0, 0, 0, 1, 1, 0, 0, 0, 1, 0, 0, 1, 0, 1, 0, 1, 0, 0, 0, 0, 0,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 0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9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n &lt;- length(counts)</a:t>
            </a:r>
          </a:p>
          <a:p>
            <a:endParaRPr lang="en-US" sz="9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900" dirty="0">
                <a:solidFill>
                  <a:srgbClr val="FFFF00"/>
                </a:solidFill>
                <a:latin typeface="Courier"/>
                <a:cs typeface="Courier"/>
              </a:rPr>
              <a:t># Rate estimate:</a:t>
            </a:r>
          </a:p>
          <a:p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lambda.hat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&lt;- 1/n*sum(counts)</a:t>
            </a:r>
          </a:p>
          <a:p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lambda.hat</a:t>
            </a:r>
            <a:endParaRPr lang="en-US" sz="9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en-US" sz="9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900" dirty="0">
                <a:solidFill>
                  <a:srgbClr val="FFFF00"/>
                </a:solidFill>
                <a:latin typeface="Courier"/>
                <a:cs typeface="Courier"/>
              </a:rPr>
              <a:t># SE rate:</a:t>
            </a:r>
          </a:p>
          <a:p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lambda.se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 &lt;- sqrt(</a:t>
            </a:r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lambda.hat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/n)</a:t>
            </a:r>
          </a:p>
          <a:p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lambda.se</a:t>
            </a:r>
            <a:endParaRPr lang="en-US" sz="9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en-US" sz="9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900" dirty="0">
                <a:solidFill>
                  <a:srgbClr val="FFFF00"/>
                </a:solidFill>
                <a:latin typeface="Courier"/>
                <a:cs typeface="Courier"/>
              </a:rPr>
              <a:t># Corresponding data PMF for GSR counts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x &lt;- seq(from=0, to=4)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y &lt;- </a:t>
            </a:r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dpois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(x, </a:t>
            </a:r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lambda.hat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plot(x, y, </a:t>
            </a:r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typ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900" dirty="0">
                <a:solidFill>
                  <a:srgbClr val="00B050"/>
                </a:solidFill>
                <a:latin typeface="Courier"/>
                <a:cs typeface="Courier"/>
              </a:rPr>
              <a:t>"h"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xlab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900" dirty="0">
                <a:solidFill>
                  <a:srgbClr val="00B050"/>
                </a:solidFill>
                <a:latin typeface="Courier"/>
                <a:cs typeface="Courier"/>
              </a:rPr>
              <a:t>"x (GSR counts)"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Courier"/>
                <a:cs typeface="Courier"/>
              </a:rPr>
              <a:t>ylab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900" dirty="0">
                <a:solidFill>
                  <a:srgbClr val="00B050"/>
                </a:solidFill>
                <a:latin typeface="Courier"/>
                <a:cs typeface="Courier"/>
              </a:rPr>
              <a:t>"p(x)"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, main=</a:t>
            </a:r>
            <a:r>
              <a:rPr lang="en-US" sz="900" dirty="0">
                <a:solidFill>
                  <a:srgbClr val="00B050"/>
                </a:solidFill>
                <a:latin typeface="Courier"/>
                <a:cs typeface="Courier"/>
              </a:rPr>
              <a:t>"Poisson PMF for GSR counts"</a:t>
            </a:r>
            <a:r>
              <a:rPr lang="en-US" sz="9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endParaRPr lang="en-US" sz="900" dirty="0">
              <a:solidFill>
                <a:schemeClr val="bg1"/>
              </a:solidFill>
              <a:latin typeface="Courier"/>
              <a:cs typeface="Couri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E78678-BF36-3CFE-FA31-51CA0BB07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88" y="5058165"/>
            <a:ext cx="1562100" cy="1447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9B10D4-7F59-7F24-17A2-1EBDE030F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3085" y="2853344"/>
            <a:ext cx="3694693" cy="38789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749625-9D81-9263-9BD3-51814CDE9CB1}"/>
              </a:ext>
            </a:extLst>
          </p:cNvPr>
          <p:cNvSpPr txBox="1"/>
          <p:nvPr/>
        </p:nvSpPr>
        <p:spPr>
          <a:xfrm>
            <a:off x="6858299" y="2241267"/>
            <a:ext cx="16187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gsr_ex1.R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5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EA0D1E-23E7-7DEA-58A0-BB53FAF2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542E69E-D344-9399-EA14-AAB313BFD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5912"/>
            <a:ext cx="8229600" cy="800096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/>
                <a:cs typeface="Times New Roman"/>
              </a:rPr>
              <a:t>Another Example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BEF467-9A0F-DB77-8D56-0DEA4F3127D9}"/>
              </a:ext>
            </a:extLst>
          </p:cNvPr>
          <p:cNvSpPr/>
          <p:nvPr/>
        </p:nvSpPr>
        <p:spPr>
          <a:xfrm>
            <a:off x="246158" y="1139758"/>
            <a:ext cx="8734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In the course of an evidence admissibility hearing, a defense attorney questions the error rate of a firearms and toolmark analysis unit at a local crime lab. They request data on the unit’s last competency test. The prosecution objects, but the judge rules the data be made available to the defense.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B3A4B-DC1D-784F-AAC1-5590759CB9A7}"/>
              </a:ext>
            </a:extLst>
          </p:cNvPr>
          <p:cNvSpPr txBox="1"/>
          <p:nvPr/>
        </p:nvSpPr>
        <p:spPr>
          <a:xfrm>
            <a:off x="457200" y="5139495"/>
            <a:ext cx="85232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 the test results and estimate the lab error rate</a:t>
            </a:r>
          </a:p>
          <a:p>
            <a:pPr marL="342900" indent="-342900"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 the standard error of the error rate</a:t>
            </a:r>
          </a:p>
          <a:p>
            <a:pPr marL="342900" indent="-342900"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Assuming the data follows a binomial distribution, sketch the data’s distribution.</a:t>
            </a:r>
          </a:p>
          <a:p>
            <a:pPr marL="342900" indent="-342900">
              <a:buAutoNum type="alphaLcPeriod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issues do you see in this analyses?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5F51BF-A70F-A4D9-8B62-C4E994B416CE}"/>
              </a:ext>
            </a:extLst>
          </p:cNvPr>
          <p:cNvSpPr/>
          <p:nvPr/>
        </p:nvSpPr>
        <p:spPr>
          <a:xfrm>
            <a:off x="246158" y="2642308"/>
            <a:ext cx="87342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The unit consists of 5 practitioners including one trainee. The test consists of 50 independent comparisons of simulated casework toolmarks for same source match. The results for the five practitioners are as follows: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09ABA-BF99-C077-50E1-51ED63A672BD}"/>
              </a:ext>
            </a:extLst>
          </p:cNvPr>
          <p:cNvSpPr txBox="1"/>
          <p:nvPr/>
        </p:nvSpPr>
        <p:spPr>
          <a:xfrm>
            <a:off x="1611667" y="3730205"/>
            <a:ext cx="60032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errors,  0 errors, 20 errors,  0 errors,  1 error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D17C9E-C0A0-B8D6-CD78-1EACB5D86D97}"/>
              </a:ext>
            </a:extLst>
          </p:cNvPr>
          <p:cNvSpPr txBox="1"/>
          <p:nvPr/>
        </p:nvSpPr>
        <p:spPr>
          <a:xfrm>
            <a:off x="528451" y="4266709"/>
            <a:ext cx="78997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/>
                <a:cs typeface="Times New Roman"/>
              </a:rPr>
              <a:t>The relevant question to the court is: 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“what is the firearms unit’s error rate?”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2A02E-F51C-1E4F-B97E-BD715D069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314" y="5244724"/>
            <a:ext cx="151192" cy="196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15968-0A46-8577-8022-4758AEB8E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886" y="5539137"/>
            <a:ext cx="272144" cy="24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3458F-81C8-3B4D-7851-E2ED5D65C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6AB3E9-5FCF-9671-CB5B-CBE9406E7B9A}"/>
              </a:ext>
            </a:extLst>
          </p:cNvPr>
          <p:cNvSpPr txBox="1">
            <a:spLocks/>
          </p:cNvSpPr>
          <p:nvPr/>
        </p:nvSpPr>
        <p:spPr>
          <a:xfrm>
            <a:off x="457200" y="315912"/>
            <a:ext cx="8229600" cy="800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>
                <a:latin typeface="Times New Roman"/>
                <a:cs typeface="Times New Roman"/>
              </a:rPr>
              <a:t>Another Example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7954E-D741-589B-4FE0-3051DD29DAB5}"/>
              </a:ext>
            </a:extLst>
          </p:cNvPr>
          <p:cNvSpPr/>
          <p:nvPr/>
        </p:nvSpPr>
        <p:spPr>
          <a:xfrm>
            <a:off x="214424" y="1075935"/>
            <a:ext cx="8758447" cy="3693319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Data: Errors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errs &lt;- c(0,0,20,0,1)</a:t>
            </a: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Pool data. Assume one big test of 250 questions: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n &lt;- 50*5</a:t>
            </a: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Error rate estimate: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pi.hat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&lt;- sum(errs)/n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pi.hat</a:t>
            </a:r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SE of error rate: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pi.se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&lt;- sqrt((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pi.hat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 * (1 -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pi.hat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)) / n)</a:t>
            </a:r>
          </a:p>
          <a:p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pi.se</a:t>
            </a:r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endParaRPr lang="en-US" sz="1300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sz="1300" dirty="0">
                <a:solidFill>
                  <a:srgbClr val="FFFF00"/>
                </a:solidFill>
                <a:latin typeface="Courier"/>
                <a:cs typeface="Courier"/>
              </a:rPr>
              <a:t># Plot: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x &lt;- seq(from=0, to=40)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y &lt;-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dbinom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(x, size = n, prob =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pi.hat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  <a:p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plot(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x,y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typ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"h"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xlab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"x (errors)"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</a:t>
            </a:r>
            <a:r>
              <a:rPr lang="en-US" sz="1300" dirty="0" err="1">
                <a:solidFill>
                  <a:schemeClr val="bg1"/>
                </a:solidFill>
                <a:latin typeface="Courier"/>
                <a:cs typeface="Courier"/>
              </a:rPr>
              <a:t>ylab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=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"p(x)"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, main=</a:t>
            </a:r>
            <a:r>
              <a:rPr lang="en-US" sz="1300" dirty="0">
                <a:solidFill>
                  <a:srgbClr val="00B050"/>
                </a:solidFill>
                <a:latin typeface="Courier"/>
                <a:cs typeface="Courier"/>
              </a:rPr>
              <a:t>"Binomial PMF for # errors"</a:t>
            </a:r>
            <a:r>
              <a:rPr lang="en-US" sz="1300" dirty="0">
                <a:solidFill>
                  <a:schemeClr val="bg1"/>
                </a:solidFill>
                <a:latin typeface="Courier"/>
                <a:cs typeface="Courier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6F2EE-DA02-9475-E3C2-716DBD448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398" y="3209973"/>
            <a:ext cx="3464379" cy="3637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3A5AF7-1784-355D-3FB3-D29398C22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194" y="5178878"/>
            <a:ext cx="1485900" cy="1028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3B1296-DF50-A80E-64FE-C64D51AEF7A3}"/>
              </a:ext>
            </a:extLst>
          </p:cNvPr>
          <p:cNvSpPr txBox="1"/>
          <p:nvPr/>
        </p:nvSpPr>
        <p:spPr>
          <a:xfrm>
            <a:off x="6691257" y="2241267"/>
            <a:ext cx="17857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admis_err_ex1.R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4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80163" y="2277801"/>
            <a:ext cx="845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We get a sample of data and:</a:t>
            </a:r>
          </a:p>
        </p:txBody>
      </p:sp>
      <p:sp>
        <p:nvSpPr>
          <p:cNvPr id="2" name="Rectangle 1"/>
          <p:cNvSpPr/>
          <p:nvPr/>
        </p:nvSpPr>
        <p:spPr>
          <a:xfrm>
            <a:off x="648039" y="4637559"/>
            <a:ext cx="81045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dirty="0">
                <a:latin typeface="Times New Roman"/>
                <a:cs typeface="Times New Roman"/>
              </a:rPr>
              <a:t>If we have justifiable beliefs as to about what our measurands may be, we can also do </a:t>
            </a:r>
            <a:r>
              <a:rPr lang="en-US" sz="2400" b="1" u="sng" dirty="0">
                <a:latin typeface="Times New Roman"/>
                <a:cs typeface="Times New Roman"/>
              </a:rPr>
              <a:t>Type B</a:t>
            </a:r>
            <a:r>
              <a:rPr lang="en-US" sz="2400" baseline="30000" dirty="0">
                <a:latin typeface="Times New Roman"/>
                <a:cs typeface="Times New Roman"/>
              </a:rPr>
              <a:t>GUM</a:t>
            </a:r>
            <a:r>
              <a:rPr lang="en-US" sz="2400" dirty="0">
                <a:latin typeface="Times New Roman"/>
                <a:cs typeface="Times New Roman"/>
              </a:rPr>
              <a:t> assessment of measurement uncertainty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Assume measurand itself  has a PDF/PMF, </a:t>
            </a:r>
            <a:r>
              <a:rPr lang="en-US" sz="2000" b="1" dirty="0">
                <a:latin typeface="Times New Roman"/>
                <a:cs typeface="Times New Roman"/>
              </a:rPr>
              <a:t>prior belief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Times New Roman"/>
                <a:cs typeface="Times New Roman"/>
              </a:rPr>
              <a:t>Combine sample(s) with prior belief to “update” our belief about the </a:t>
            </a:r>
            <a:r>
              <a:rPr lang="en-US" sz="2000" dirty="0" err="1">
                <a:latin typeface="Times New Roman"/>
                <a:cs typeface="Times New Roman"/>
              </a:rPr>
              <a:t>measurand’s</a:t>
            </a:r>
            <a:r>
              <a:rPr lang="en-US" sz="2000" dirty="0">
                <a:latin typeface="Times New Roman"/>
                <a:cs typeface="Times New Roman"/>
              </a:rPr>
              <a:t> value, </a:t>
            </a:r>
            <a:r>
              <a:rPr lang="en-US" sz="2000" b="1" dirty="0">
                <a:latin typeface="Times New Roman"/>
                <a:cs typeface="Times New Roman"/>
              </a:rPr>
              <a:t>posterior belief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28290" y="113864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In the absence of complete knowledge of the measurement process’s parameters (measurands), we can take two routes: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00D66161-53FB-9507-406F-3D485DE9A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44418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Estimation and Sampling Distributions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D138A6-B5C5-A8CB-FAC2-3DA9C855D21F}"/>
              </a:ext>
            </a:extLst>
          </p:cNvPr>
          <p:cNvSpPr/>
          <p:nvPr/>
        </p:nvSpPr>
        <p:spPr>
          <a:xfrm>
            <a:off x="180163" y="2795402"/>
            <a:ext cx="845661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Times New Roman"/>
                <a:cs typeface="Times New Roman"/>
              </a:rPr>
              <a:t>We can do </a:t>
            </a:r>
            <a:r>
              <a:rPr lang="en-US" sz="2400" b="1" u="sng" dirty="0">
                <a:latin typeface="Times New Roman"/>
                <a:cs typeface="Times New Roman"/>
              </a:rPr>
              <a:t>Type A</a:t>
            </a:r>
            <a:r>
              <a:rPr lang="en-US" sz="2400" baseline="30000" dirty="0">
                <a:latin typeface="Times New Roman"/>
                <a:cs typeface="Times New Roman"/>
              </a:rPr>
              <a:t>GUM</a:t>
            </a:r>
            <a:r>
              <a:rPr lang="en-US" sz="2400" dirty="0">
                <a:latin typeface="Times New Roman"/>
                <a:cs typeface="Times New Roman"/>
              </a:rPr>
              <a:t> assessment of measurement uncertainty</a:t>
            </a:r>
          </a:p>
          <a:p>
            <a:pPr marL="1257300" lvl="2" indent="-34290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Assume measurand has a “true value”, we just don’t know it</a:t>
            </a:r>
          </a:p>
          <a:p>
            <a:pPr marL="1257300" lvl="2" indent="-34290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Use sample(s) to estimate the measurand along with uncertainty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17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 A Measurement Uncertainty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128290" y="1484997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800" dirty="0">
                <a:latin typeface="Times New Roman"/>
                <a:cs typeface="Times New Roman"/>
              </a:rPr>
              <a:t>Let’s start with the basics of classical Type A “</a:t>
            </a:r>
            <a:r>
              <a:rPr lang="en-US" sz="2800" b="1" i="1" u="sng" dirty="0">
                <a:latin typeface="Times New Roman"/>
                <a:cs typeface="Times New Roman"/>
              </a:rPr>
              <a:t>frequentist</a:t>
            </a:r>
            <a:r>
              <a:rPr lang="en-US" sz="2800" dirty="0">
                <a:latin typeface="Times New Roman"/>
                <a:cs typeface="Times New Roman"/>
              </a:rPr>
              <a:t>” analysis of the measurement process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8290" y="2654704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So, assume one or more parameters (</a:t>
            </a:r>
            <a:r>
              <a:rPr lang="en-US" sz="2600" dirty="0" err="1">
                <a:latin typeface="Times New Roman"/>
                <a:cs typeface="Times New Roman"/>
              </a:rPr>
              <a:t>measurands</a:t>
            </a:r>
            <a:r>
              <a:rPr lang="en-US" sz="2600" baseline="30000" dirty="0" err="1">
                <a:latin typeface="Times New Roman"/>
                <a:cs typeface="Times New Roman"/>
              </a:rPr>
              <a:t>GUM</a:t>
            </a:r>
            <a:r>
              <a:rPr lang="en-US" sz="2600" dirty="0">
                <a:latin typeface="Times New Roman"/>
                <a:cs typeface="Times New Roman"/>
              </a:rPr>
              <a:t>) </a:t>
            </a:r>
            <a:r>
              <a:rPr lang="en-US" sz="2600" i="1" dirty="0">
                <a:latin typeface="Symbol" charset="2"/>
                <a:cs typeface="Symbol" charset="2"/>
              </a:rPr>
              <a:t>q</a:t>
            </a:r>
            <a:r>
              <a:rPr lang="en-US" sz="2600" dirty="0">
                <a:latin typeface="Times New Roman"/>
                <a:cs typeface="Times New Roman"/>
              </a:rPr>
              <a:t> is fixed but unknown.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i="1" u="sng" dirty="0">
                <a:latin typeface="Times New Roman"/>
                <a:cs typeface="Times New Roman"/>
              </a:rPr>
              <a:t>An estimate for </a:t>
            </a:r>
            <a:r>
              <a:rPr lang="en-US" sz="2400" i="1" u="sng" dirty="0">
                <a:latin typeface="Symbol" charset="2"/>
                <a:cs typeface="Symbol" charset="2"/>
              </a:rPr>
              <a:t>q</a:t>
            </a:r>
            <a:r>
              <a:rPr lang="en-US" sz="2400" i="1" u="sng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from data is denoted with a hat: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290" y="3472434"/>
            <a:ext cx="167049" cy="34391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9606" y="4230979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The most important parameter for measurement in forensic science is (arguably) the </a:t>
            </a:r>
            <a:r>
              <a:rPr lang="en-US" sz="2600" b="1" i="1" u="sng" dirty="0">
                <a:latin typeface="Times New Roman"/>
                <a:cs typeface="Times New Roman"/>
              </a:rPr>
              <a:t>mean</a:t>
            </a:r>
            <a:r>
              <a:rPr lang="en-US" sz="2600" dirty="0">
                <a:latin typeface="Times New Roman"/>
                <a:cs typeface="Times New Roman"/>
              </a:rPr>
              <a:t>: </a:t>
            </a:r>
            <a:r>
              <a:rPr lang="en-US" sz="2600" dirty="0"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28290" y="5310623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Also, we are usually interested in the population </a:t>
            </a:r>
            <a:r>
              <a:rPr lang="en-US" sz="2600" b="1" i="1" u="sng" dirty="0">
                <a:latin typeface="Times New Roman"/>
                <a:cs typeface="Times New Roman"/>
              </a:rPr>
              <a:t>standard deviation</a:t>
            </a:r>
            <a:r>
              <a:rPr lang="en-US" sz="2600" dirty="0">
                <a:latin typeface="Times New Roman"/>
                <a:cs typeface="Times New Roman"/>
              </a:rPr>
              <a:t> of input </a:t>
            </a:r>
            <a:r>
              <a:rPr lang="en-US" sz="2600" dirty="0" err="1">
                <a:latin typeface="Times New Roman"/>
                <a:cs typeface="Times New Roman"/>
              </a:rPr>
              <a:t>quantities</a:t>
            </a:r>
            <a:r>
              <a:rPr lang="en-US" sz="2600" baseline="30000" dirty="0" err="1">
                <a:latin typeface="Times New Roman"/>
                <a:cs typeface="Times New Roman"/>
              </a:rPr>
              <a:t>GUM</a:t>
            </a:r>
            <a:r>
              <a:rPr lang="en-US" sz="2600" dirty="0">
                <a:latin typeface="Times New Roman"/>
                <a:cs typeface="Times New Roman"/>
              </a:rPr>
              <a:t> (data): </a:t>
            </a:r>
            <a:r>
              <a:rPr lang="en-US" sz="2600" dirty="0" err="1">
                <a:latin typeface="Symbol" charset="2"/>
                <a:cs typeface="Symbol" charset="2"/>
              </a:rPr>
              <a:t>s</a:t>
            </a:r>
            <a:r>
              <a:rPr lang="en-US" sz="2600" i="1" baseline="-25000" dirty="0" err="1">
                <a:latin typeface="Times New Roman"/>
                <a:cs typeface="Times New Roman"/>
              </a:rPr>
              <a:t>X</a:t>
            </a:r>
            <a:endParaRPr lang="en-US" sz="2600" i="1" baseline="-25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504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38646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600" dirty="0">
                <a:latin typeface="Times New Roman"/>
                <a:cs typeface="Times New Roman"/>
              </a:rPr>
              <a:t>With a sample of data with </a:t>
            </a:r>
            <a:r>
              <a:rPr lang="en-US" sz="2600" i="1" dirty="0">
                <a:latin typeface="Times New Roman"/>
                <a:cs typeface="Times New Roman"/>
              </a:rPr>
              <a:t>n</a:t>
            </a:r>
            <a:r>
              <a:rPr lang="en-US" sz="2600" dirty="0">
                <a:latin typeface="Times New Roman"/>
                <a:cs typeface="Times New Roman"/>
              </a:rPr>
              <a:t> replicate measurements we can estimate mean and standard deviation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5954" y="3723017"/>
            <a:ext cx="280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sample average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34712" y="2129403"/>
            <a:ext cx="2916293" cy="154977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72429" y="4396547"/>
            <a:ext cx="4121926" cy="1504185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648590" y="6095796"/>
            <a:ext cx="424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sample standard deviation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409" y="2312187"/>
            <a:ext cx="4101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Estimate for the </a:t>
            </a:r>
            <a:r>
              <a:rPr lang="en-US" sz="2000" i="1" u="sng" dirty="0">
                <a:latin typeface="Times New Roman"/>
                <a:cs typeface="Times New Roman"/>
              </a:rPr>
              <a:t>mean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dirty="0">
                <a:latin typeface="Symbol" charset="2"/>
                <a:cs typeface="Symbol" charset="2"/>
              </a:rPr>
              <a:t>m</a:t>
            </a:r>
            <a:r>
              <a:rPr lang="en-US" sz="2000" dirty="0">
                <a:latin typeface="Times New Roman"/>
                <a:cs typeface="Times New Roman"/>
              </a:rPr>
              <a:t>, estimate of the </a:t>
            </a:r>
            <a:r>
              <a:rPr lang="en-US" sz="2000" b="1" dirty="0" err="1">
                <a:latin typeface="Times New Roman"/>
                <a:cs typeface="Times New Roman"/>
              </a:rPr>
              <a:t>measurand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, or  </a:t>
            </a:r>
            <a:r>
              <a:rPr lang="en-US" sz="2000" b="1" dirty="0">
                <a:latin typeface="Times New Roman"/>
                <a:cs typeface="Times New Roman"/>
              </a:rPr>
              <a:t>measured quantity </a:t>
            </a:r>
            <a:r>
              <a:rPr lang="en-US" sz="2000" b="1" dirty="0" err="1">
                <a:latin typeface="Times New Roman"/>
                <a:cs typeface="Times New Roman"/>
              </a:rPr>
              <a:t>value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258" y="2312187"/>
            <a:ext cx="2451100" cy="1257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7410" y="4818955"/>
            <a:ext cx="44011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Estimate for the </a:t>
            </a:r>
            <a:r>
              <a:rPr lang="en-US" sz="2000" i="1" u="sng" dirty="0">
                <a:latin typeface="Times New Roman"/>
                <a:cs typeface="Times New Roman"/>
              </a:rPr>
              <a:t>standard deviation </a:t>
            </a:r>
            <a:r>
              <a:rPr lang="en-US" sz="2000" dirty="0" err="1">
                <a:latin typeface="Symbol" charset="2"/>
                <a:cs typeface="Symbol" charset="2"/>
              </a:rPr>
              <a:t>s</a:t>
            </a:r>
            <a:r>
              <a:rPr lang="en-US" sz="2000" i="1" baseline="-25000" dirty="0" err="1">
                <a:latin typeface="Times New Roman"/>
                <a:cs typeface="Times New Roman"/>
              </a:rPr>
              <a:t>X</a:t>
            </a:r>
            <a:r>
              <a:rPr lang="en-US" sz="2000" i="1" dirty="0">
                <a:latin typeface="Times New Roman"/>
                <a:cs typeface="Times New Roman"/>
              </a:rPr>
              <a:t>,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b="1" dirty="0">
                <a:latin typeface="Times New Roman"/>
                <a:cs typeface="Times New Roman"/>
              </a:rPr>
              <a:t>standard measurement </a:t>
            </a:r>
            <a:r>
              <a:rPr lang="en-US" sz="2000" b="1" dirty="0" err="1">
                <a:latin typeface="Times New Roman"/>
                <a:cs typeface="Times New Roman"/>
              </a:rPr>
              <a:t>uncertainty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200" y="4605136"/>
            <a:ext cx="3826410" cy="1170431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 A Measurement Uncertainty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3457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21" grpId="0" animBg="1"/>
      <p:bldP spid="15" grpId="0"/>
      <p:bldP spid="3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79102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Type A Measurement Uncertainty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02564" y="2865948"/>
            <a:ext cx="430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/>
                <a:cs typeface="Times New Roman"/>
              </a:rPr>
              <a:t>The relative standard deviation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8009" y="1609079"/>
            <a:ext cx="338131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Estimate for the coefficient of variation, </a:t>
            </a:r>
            <a:r>
              <a:rPr lang="en-US" sz="2000" i="1" dirty="0">
                <a:latin typeface="Times New Roman"/>
                <a:cs typeface="Times New Roman"/>
              </a:rPr>
              <a:t>i.e.</a:t>
            </a:r>
            <a:r>
              <a:rPr lang="en-US" sz="2000" dirty="0">
                <a:latin typeface="Times New Roman"/>
                <a:cs typeface="Times New Roman"/>
              </a:rPr>
              <a:t> </a:t>
            </a:r>
            <a:r>
              <a:rPr lang="en-US" sz="2000" b="1" dirty="0">
                <a:latin typeface="Times New Roman"/>
                <a:cs typeface="Times New Roman"/>
              </a:rPr>
              <a:t>relative standard measurement </a:t>
            </a:r>
            <a:r>
              <a:rPr lang="en-US" sz="2000" b="1" dirty="0" err="1">
                <a:latin typeface="Times New Roman"/>
                <a:cs typeface="Times New Roman"/>
              </a:rPr>
              <a:t>uncertainty</a:t>
            </a:r>
            <a:r>
              <a:rPr lang="en-US" sz="2000" baseline="30000" dirty="0" err="1">
                <a:latin typeface="Times New Roman"/>
                <a:cs typeface="Times New Roman"/>
              </a:rPr>
              <a:t>GUM</a:t>
            </a:r>
            <a:r>
              <a:rPr lang="en-US" sz="2000" dirty="0">
                <a:latin typeface="Times New Roman"/>
                <a:cs typeface="Times New Roman"/>
              </a:rPr>
              <a:t>: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0337" y="1653550"/>
            <a:ext cx="3517900" cy="1054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944048" y="1549588"/>
            <a:ext cx="4266907" cy="1260971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CBCB2D-D318-06EA-E16C-C071DA32A5D7}"/>
              </a:ext>
            </a:extLst>
          </p:cNvPr>
          <p:cNvSpPr/>
          <p:nvPr/>
        </p:nvSpPr>
        <p:spPr>
          <a:xfrm>
            <a:off x="332269" y="4569401"/>
            <a:ext cx="29887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Estimates for </a:t>
            </a:r>
            <a:r>
              <a:rPr lang="en-US" sz="2400" b="1" dirty="0" err="1">
                <a:latin typeface="Times New Roman"/>
                <a:cs typeface="Times New Roman"/>
              </a:rPr>
              <a:t>bias</a:t>
            </a:r>
            <a:r>
              <a:rPr lang="en-US" sz="2400" baseline="30000" dirty="0" err="1">
                <a:latin typeface="Times New Roman"/>
                <a:cs typeface="Times New Roman"/>
              </a:rPr>
              <a:t>GUM</a:t>
            </a:r>
            <a:r>
              <a:rPr lang="en-US" sz="2400" dirty="0">
                <a:latin typeface="Times New Roman"/>
                <a:cs typeface="Times New Roman"/>
              </a:rPr>
              <a:t>: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C3E75C-E50B-12D3-86ED-950A2EB1A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128" y="4067631"/>
            <a:ext cx="3327400" cy="4191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1EC17C-4C2C-E585-0023-EFE4F4E5B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3128" y="4886271"/>
            <a:ext cx="5067300" cy="10541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CACA49B-164D-AF1B-BDD2-156B7D74E857}"/>
              </a:ext>
            </a:extLst>
          </p:cNvPr>
          <p:cNvSpPr/>
          <p:nvPr/>
        </p:nvSpPr>
        <p:spPr>
          <a:xfrm>
            <a:off x="3282354" y="3909601"/>
            <a:ext cx="5287038" cy="2089486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49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18686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0" y="1280385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 CRM solution of 150ng/mL Oxycodone in blood is used to assess the bias of a Laboratory’s SOP for concentration determination. 15 assay runs are conducted under the same conditions with the following data recorded (units: </a:t>
            </a:r>
            <a:r>
              <a:rPr lang="en-US" sz="2400" dirty="0" err="1">
                <a:latin typeface="Times New Roman"/>
                <a:cs typeface="Times New Roman"/>
              </a:rPr>
              <a:t>ng</a:t>
            </a:r>
            <a:r>
              <a:rPr lang="en-US" sz="2400" dirty="0">
                <a:latin typeface="Times New Roman"/>
                <a:cs typeface="Times New Roman"/>
              </a:rPr>
              <a:t>):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5010" y="3148480"/>
            <a:ext cx="84037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/>
                <a:cs typeface="Times New Roman"/>
              </a:rPr>
              <a:t>117.7,  97.6, 147.4, 139.6,  135.5, 130.8, 141.0, 137.6,115.0, 134.0, 122.3, 148.0, 121.6, 132.5, 119.8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855101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Compute:</a:t>
            </a:r>
          </a:p>
          <a:p>
            <a:pPr marL="457200" indent="-457200">
              <a:buAutoNum type="alphaLcPeriod"/>
            </a:pPr>
            <a:r>
              <a:rPr lang="en-US" sz="2400" dirty="0">
                <a:latin typeface="Times New Roman"/>
                <a:cs typeface="Times New Roman"/>
              </a:rPr>
              <a:t>Average concentration</a:t>
            </a:r>
          </a:p>
          <a:p>
            <a:pPr marL="457200" indent="-457200">
              <a:buAutoNum type="alphaLcPeriod"/>
            </a:pPr>
            <a:r>
              <a:rPr lang="en-US" sz="2400" dirty="0">
                <a:latin typeface="Times New Roman"/>
                <a:cs typeface="Times New Roman"/>
              </a:rPr>
              <a:t>Sample </a:t>
            </a:r>
            <a:r>
              <a:rPr lang="en-US" sz="2400" dirty="0" err="1">
                <a:latin typeface="Times New Roman"/>
                <a:cs typeface="Times New Roman"/>
              </a:rPr>
              <a:t>s.d.</a:t>
            </a:r>
            <a:r>
              <a:rPr lang="en-US" sz="2400" dirty="0">
                <a:latin typeface="Times New Roman"/>
                <a:cs typeface="Times New Roman"/>
              </a:rPr>
              <a:t> concentration</a:t>
            </a:r>
          </a:p>
          <a:p>
            <a:pPr marL="457200" indent="-457200">
              <a:buAutoNum type="alphaLcPeriod"/>
            </a:pPr>
            <a:r>
              <a:rPr lang="en-US" sz="2400" dirty="0">
                <a:latin typeface="Times New Roman"/>
                <a:cs typeface="Times New Roman"/>
              </a:rPr>
              <a:t>Bias, %Bias</a:t>
            </a:r>
          </a:p>
          <a:p>
            <a:pPr marL="457200" indent="-457200">
              <a:buAutoNum type="alphaLcPeriod"/>
            </a:pPr>
            <a:r>
              <a:rPr lang="en-US" sz="2400" dirty="0">
                <a:latin typeface="Times New Roman"/>
                <a:cs typeface="Times New Roman"/>
              </a:rPr>
              <a:t>Relative </a:t>
            </a:r>
            <a:r>
              <a:rPr lang="en-US" sz="2400" dirty="0" err="1">
                <a:latin typeface="Times New Roman"/>
                <a:cs typeface="Times New Roman"/>
              </a:rPr>
              <a:t>s.d.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59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4424" y="1152137"/>
            <a:ext cx="8758447" cy="4801315"/>
          </a:xfrm>
          <a:prstGeom prst="rect">
            <a:avLst/>
          </a:prstGeom>
          <a:solidFill>
            <a:srgbClr val="000C78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ourier"/>
                <a:cs typeface="Courier"/>
              </a:rPr>
              <a:t># Data and CRM reference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CRM &lt;- 150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x &lt;- c(117.7, 97.6, 147.4, 139.6, 135.5, 130.8, 141.0, 137.6, 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      115.0, 134.0, 122.3, 148.0, 121.6, 132.5, 119.8)</a:t>
            </a:r>
          </a:p>
          <a:p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00"/>
                </a:solidFill>
                <a:latin typeface="Courier"/>
                <a:cs typeface="Courier"/>
              </a:rPr>
              <a:t># a. Sample average:</a:t>
            </a:r>
          </a:p>
          <a:p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mu.hat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&lt;- mean(x)</a:t>
            </a:r>
          </a:p>
          <a:p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00"/>
                </a:solidFill>
                <a:latin typeface="Courier"/>
                <a:cs typeface="Courier"/>
              </a:rPr>
              <a:t># b. Sample SD:</a:t>
            </a:r>
          </a:p>
          <a:p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sdx.hat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sd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(x)</a:t>
            </a:r>
          </a:p>
          <a:p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00"/>
                </a:solidFill>
                <a:latin typeface="Courier"/>
                <a:cs typeface="Courier"/>
              </a:rPr>
              <a:t># c. Bias and %Bias: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bias         &lt;- </a:t>
            </a:r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mu.hat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- CRM</a:t>
            </a:r>
          </a:p>
          <a:p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percent.bias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&lt;- bias/CRM * 100</a:t>
            </a:r>
          </a:p>
          <a:p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  <a:p>
            <a:r>
              <a:rPr lang="en-US" dirty="0">
                <a:solidFill>
                  <a:srgbClr val="FFFF00"/>
                </a:solidFill>
                <a:latin typeface="Courier"/>
                <a:cs typeface="Courier"/>
              </a:rPr>
              <a:t>#d.  Relative SD:</a:t>
            </a:r>
          </a:p>
          <a:p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rel.sdx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&lt;- </a:t>
            </a:r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sdx.hat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/</a:t>
            </a:r>
            <a:r>
              <a:rPr lang="en-US" dirty="0" err="1">
                <a:solidFill>
                  <a:schemeClr val="bg1"/>
                </a:solidFill>
                <a:latin typeface="Courier"/>
                <a:cs typeface="Courier"/>
              </a:rPr>
              <a:t>mu.hat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* 100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18686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3E169D-46A2-B38D-D6D3-C0954E417793}"/>
              </a:ext>
            </a:extLst>
          </p:cNvPr>
          <p:cNvSpPr txBox="1"/>
          <p:nvPr/>
        </p:nvSpPr>
        <p:spPr>
          <a:xfrm>
            <a:off x="6632388" y="3183462"/>
            <a:ext cx="12072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crm_ex1.R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708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118686"/>
            <a:ext cx="9104312" cy="87132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hangingPunct="0">
              <a:lnSpc>
                <a:spcPct val="98000"/>
              </a:lnSpc>
              <a:buSzPct val="45000"/>
              <a:buFont typeface="Wingdings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Example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188" y="76200"/>
            <a:ext cx="8202612" cy="2397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951" y="1593710"/>
            <a:ext cx="3206557" cy="366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2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858</TotalTime>
  <Words>2648</Words>
  <Application>Microsoft Macintosh PowerPoint</Application>
  <PresentationFormat>On-screen Show (4:3)</PresentationFormat>
  <Paragraphs>213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Another Example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Petraco</dc:creator>
  <cp:lastModifiedBy>Nicholas Petraco</cp:lastModifiedBy>
  <cp:revision>33</cp:revision>
  <dcterms:created xsi:type="dcterms:W3CDTF">2024-01-11T13:54:14Z</dcterms:created>
  <dcterms:modified xsi:type="dcterms:W3CDTF">2026-02-16T01:53:00Z</dcterms:modified>
</cp:coreProperties>
</file>