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87" r:id="rId2"/>
    <p:sldId id="359" r:id="rId3"/>
    <p:sldId id="363" r:id="rId4"/>
    <p:sldId id="257" r:id="rId5"/>
    <p:sldId id="368" r:id="rId6"/>
    <p:sldId id="370" r:id="rId7"/>
    <p:sldId id="371" r:id="rId8"/>
    <p:sldId id="372" r:id="rId9"/>
    <p:sldId id="360" r:id="rId10"/>
    <p:sldId id="373" r:id="rId11"/>
    <p:sldId id="385" r:id="rId12"/>
    <p:sldId id="386" r:id="rId13"/>
    <p:sldId id="387" r:id="rId14"/>
    <p:sldId id="440" r:id="rId15"/>
    <p:sldId id="374" r:id="rId16"/>
    <p:sldId id="376" r:id="rId17"/>
    <p:sldId id="375" r:id="rId18"/>
    <p:sldId id="377" r:id="rId19"/>
    <p:sldId id="378" r:id="rId20"/>
    <p:sldId id="380" r:id="rId21"/>
    <p:sldId id="381" r:id="rId22"/>
    <p:sldId id="388" r:id="rId23"/>
    <p:sldId id="389" r:id="rId24"/>
    <p:sldId id="413" r:id="rId25"/>
    <p:sldId id="443" r:id="rId26"/>
    <p:sldId id="414" r:id="rId27"/>
    <p:sldId id="415" r:id="rId28"/>
    <p:sldId id="400" r:id="rId29"/>
    <p:sldId id="444" r:id="rId30"/>
    <p:sldId id="422" r:id="rId31"/>
    <p:sldId id="424" r:id="rId32"/>
    <p:sldId id="423" r:id="rId33"/>
    <p:sldId id="439" r:id="rId34"/>
    <p:sldId id="43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1"/>
    <p:restoredTop sz="96154"/>
  </p:normalViewPr>
  <p:slideViewPr>
    <p:cSldViewPr snapToGrid="0">
      <p:cViewPr varScale="1">
        <p:scale>
          <a:sx n="119" d="100"/>
          <a:sy n="119" d="100"/>
        </p:scale>
        <p:origin x="1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5CAB2-CB40-274B-8D93-9EA0833F433C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0E148-CDAA-1849-ACE0-D1F523FA8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0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183C9-5454-D249-8874-543BDF5729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183C9-5454-D249-8874-543BDF5729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183C9-5454-D249-8874-543BDF5729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9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9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0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7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7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6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3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49421-8AA4-3D4D-AC7F-5823DB4D6433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CFF2E-2588-C64A-990A-062FED9E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8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5" Type="http://schemas.openxmlformats.org/officeDocument/2006/relationships/image" Target="../media/image10.emf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emf"/><Relationship Id="rId1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5.png"/><Relationship Id="rId7" Type="http://schemas.openxmlformats.org/officeDocument/2006/relationships/image" Target="../media/image21.emf"/><Relationship Id="rId12" Type="http://schemas.openxmlformats.org/officeDocument/2006/relationships/image" Target="../media/image2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image" Target="../media/image10.emf"/><Relationship Id="rId5" Type="http://schemas.openxmlformats.org/officeDocument/2006/relationships/image" Target="../media/image17.emf"/><Relationship Id="rId10" Type="http://schemas.openxmlformats.org/officeDocument/2006/relationships/image" Target="../media/image9.emf"/><Relationship Id="rId4" Type="http://schemas.openxmlformats.org/officeDocument/2006/relationships/image" Target="../media/image26.png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8.png"/><Relationship Id="rId7" Type="http://schemas.openxmlformats.org/officeDocument/2006/relationships/image" Target="../media/image9.emf"/><Relationship Id="rId12" Type="http://schemas.openxmlformats.org/officeDocument/2006/relationships/image" Target="../media/image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image" Target="../media/image19.emf"/><Relationship Id="rId4" Type="http://schemas.openxmlformats.org/officeDocument/2006/relationships/image" Target="../media/image29.png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npetraco/709/blob/main/R/script_bucket/meanCI_ex1.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E1D1BC-C72D-1348-9888-3027E12F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7846C97-A739-4545-A154-02B64FEDE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Interval Estimation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AC61C-703C-EF41-ACB5-42B6BE09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80" y="1573308"/>
            <a:ext cx="5748564" cy="4485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78051-9740-1ED2-6966-A531EAE50449}"/>
              </a:ext>
            </a:extLst>
          </p:cNvPr>
          <p:cNvSpPr txBox="1"/>
          <p:nvPr/>
        </p:nvSpPr>
        <p:spPr>
          <a:xfrm>
            <a:off x="5637903" y="6015775"/>
            <a:ext cx="18069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Credit: It’s a Wonderful Life</a:t>
            </a:r>
          </a:p>
        </p:txBody>
      </p:sp>
    </p:spTree>
    <p:extLst>
      <p:ext uri="{BB962C8B-B14F-4D97-AF65-F5344CB8AC3E}">
        <p14:creationId xmlns:p14="http://schemas.microsoft.com/office/powerpoint/2010/main" val="81976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8600" y="945546"/>
            <a:ext cx="8686800" cy="557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Compute a 99% two sided confidence interval for the the RI of a glass shard using this sample set: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31775" y="22060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Example: Confidence Intervals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76200" y="1958340"/>
          <a:ext cx="3201988" cy="4137660"/>
        </p:xfrm>
        <a:graphic>
          <a:graphicData uri="http://schemas.openxmlformats.org/drawingml/2006/table">
            <a:tbl>
              <a:tblPr/>
              <a:tblGrid>
                <a:gridCol w="1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Fragment 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Fragment 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456710" y="4185015"/>
            <a:ext cx="554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  <a:sym typeface="Mathematica1"/>
              </a:rPr>
              <a:t>Putting this together: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[1.520052 - (3.17)(0.00001), 1.520052 + (3.17)(0.00001)]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04310" y="5147708"/>
            <a:ext cx="56233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99% CI for sample = [1.52002, 1.52009]</a:t>
            </a:r>
            <a:endParaRPr lang="en-US" sz="2600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872" y="1587622"/>
            <a:ext cx="2747632" cy="25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3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2577E2-F274-8C4E-A5D2-65805A5D5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2060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Two vs. One-Sided Intervals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35638-D4F4-5505-098B-FC7676FD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B6F19-4C13-CD95-AD9E-A1D0CFFD5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7"/>
          <a:stretch/>
        </p:blipFill>
        <p:spPr>
          <a:xfrm>
            <a:off x="315682" y="1060755"/>
            <a:ext cx="3962399" cy="4246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F15783-6AA6-F0BA-C4A1-4A5D2BF3A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7"/>
          <a:stretch/>
        </p:blipFill>
        <p:spPr>
          <a:xfrm>
            <a:off x="4879203" y="1060755"/>
            <a:ext cx="3962399" cy="42468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3F8A3F-5ECC-DB97-35FC-86A7FD462C65}"/>
              </a:ext>
            </a:extLst>
          </p:cNvPr>
          <p:cNvCxnSpPr/>
          <p:nvPr/>
        </p:nvCxnSpPr>
        <p:spPr>
          <a:xfrm flipV="1">
            <a:off x="1189313" y="4670966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D04EF9-3E5A-5655-C63C-B3372089523B}"/>
              </a:ext>
            </a:extLst>
          </p:cNvPr>
          <p:cNvCxnSpPr>
            <a:cxnSpLocks/>
          </p:cNvCxnSpPr>
          <p:nvPr/>
        </p:nvCxnSpPr>
        <p:spPr>
          <a:xfrm flipH="1" flipV="1">
            <a:off x="3124193" y="4670966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ED40416-6731-105A-9AB4-63E9DF672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285" y="5136550"/>
            <a:ext cx="304254" cy="1730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0F1CD7-4065-F83B-4E1C-C158E0734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220" y="5125407"/>
            <a:ext cx="149144" cy="1730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649FA-AA74-53E3-57E3-F384C438B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332" y="5111058"/>
            <a:ext cx="417603" cy="2207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D0A21E-E35C-5166-2874-C405E54EB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931" y="5112428"/>
            <a:ext cx="572713" cy="220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75D13F-F31A-6BD9-B47D-98A40383C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7887" y="5472841"/>
            <a:ext cx="160712" cy="265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369BB6-7E51-295E-2BCD-034C322070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550" y="3404558"/>
            <a:ext cx="612433" cy="19658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9D44039-7E71-DC5F-2030-79949EDDB333}"/>
              </a:ext>
            </a:extLst>
          </p:cNvPr>
          <p:cNvCxnSpPr/>
          <p:nvPr/>
        </p:nvCxnSpPr>
        <p:spPr>
          <a:xfrm flipV="1">
            <a:off x="5761310" y="4670964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93CA256-51FC-0D92-6BEA-F23AA8553EFD}"/>
              </a:ext>
            </a:extLst>
          </p:cNvPr>
          <p:cNvCxnSpPr>
            <a:cxnSpLocks/>
          </p:cNvCxnSpPr>
          <p:nvPr/>
        </p:nvCxnSpPr>
        <p:spPr>
          <a:xfrm flipH="1" flipV="1">
            <a:off x="7696190" y="4670964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1E1076-DC55-DC52-AFFD-DE3B8B4B5742}"/>
              </a:ext>
            </a:extLst>
          </p:cNvPr>
          <p:cNvCxnSpPr>
            <a:cxnSpLocks/>
          </p:cNvCxnSpPr>
          <p:nvPr/>
        </p:nvCxnSpPr>
        <p:spPr>
          <a:xfrm flipH="1" flipV="1">
            <a:off x="6872974" y="4722053"/>
            <a:ext cx="148308" cy="7208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B4C462-676B-534D-010F-F2E0D01DE692}"/>
              </a:ext>
            </a:extLst>
          </p:cNvPr>
          <p:cNvCxnSpPr/>
          <p:nvPr/>
        </p:nvCxnSpPr>
        <p:spPr>
          <a:xfrm flipV="1">
            <a:off x="3102422" y="4285607"/>
            <a:ext cx="0" cy="41148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F6157F-2A0E-1C48-BBC0-AA334073F431}"/>
              </a:ext>
            </a:extLst>
          </p:cNvPr>
          <p:cNvCxnSpPr/>
          <p:nvPr/>
        </p:nvCxnSpPr>
        <p:spPr>
          <a:xfrm flipV="1">
            <a:off x="1502220" y="4285604"/>
            <a:ext cx="0" cy="41148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8A35AAE-A750-1C35-DFE0-09D3F77F2C6F}"/>
              </a:ext>
            </a:extLst>
          </p:cNvPr>
          <p:cNvSpPr txBox="1"/>
          <p:nvPr/>
        </p:nvSpPr>
        <p:spPr>
          <a:xfrm>
            <a:off x="1804263" y="364263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(say 0.95)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FD07909-62C7-EBE3-AB10-81DCB6FE3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2658" y="3404558"/>
            <a:ext cx="612433" cy="1965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352F9F8-51EA-EC41-A32B-0518BB675227}"/>
              </a:ext>
            </a:extLst>
          </p:cNvPr>
          <p:cNvSpPr txBox="1"/>
          <p:nvPr/>
        </p:nvSpPr>
        <p:spPr>
          <a:xfrm>
            <a:off x="6365371" y="364263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(say 0.95)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155233-8462-55AB-5AC4-DAD80E02CA65}"/>
              </a:ext>
            </a:extLst>
          </p:cNvPr>
          <p:cNvCxnSpPr/>
          <p:nvPr/>
        </p:nvCxnSpPr>
        <p:spPr>
          <a:xfrm flipV="1">
            <a:off x="7652651" y="4296493"/>
            <a:ext cx="0" cy="41148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B83A2D-53B0-08AB-B520-2497D9093E92}"/>
              </a:ext>
            </a:extLst>
          </p:cNvPr>
          <p:cNvCxnSpPr/>
          <p:nvPr/>
        </p:nvCxnSpPr>
        <p:spPr>
          <a:xfrm flipV="1">
            <a:off x="6052449" y="4296490"/>
            <a:ext cx="0" cy="41148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8818953-B305-B1A9-FB2C-003000C6B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5513" y="5419341"/>
            <a:ext cx="319904" cy="2455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BBD7E3-8CDF-6A00-C793-4A734B9659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071" y="5423118"/>
            <a:ext cx="327343" cy="24550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E34799-4501-1A62-24DC-124B9D49B79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403347" y="2834918"/>
            <a:ext cx="812280" cy="548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BEE362-2AD5-B74A-2EA3-A2F19030C2B7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111224" y="3813699"/>
            <a:ext cx="1353799" cy="914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72E679-ADF2-88AB-A3AB-C77E3EC2B71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588408" y="2105571"/>
            <a:ext cx="487369" cy="329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DA592F-55B3-4482-5CCF-7FD31338D317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7287522" y="4476380"/>
            <a:ext cx="351989" cy="2377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0602466-4041-144F-1456-15D7EB32F53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842235" y="2824032"/>
            <a:ext cx="812280" cy="548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B70DC9-3717-5127-E268-6E4A15FCF30A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550112" y="3802813"/>
            <a:ext cx="1353799" cy="914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974AFCC-8CAC-D3E5-8AF0-73200F64CE4A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027296" y="2094685"/>
            <a:ext cx="487369" cy="329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3A5974E-06B2-0BAB-EFAF-6395E88B03C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26410" y="4465494"/>
            <a:ext cx="351989" cy="2377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7BA886D4-086F-95F8-A3DA-78A2D01EFF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7606" y="5928599"/>
            <a:ext cx="2585626" cy="32109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19F21-5408-B893-92D5-0408F2638C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6868" y="6484976"/>
            <a:ext cx="363339" cy="2788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F4AB813-6B18-17B4-ED28-0DD3BC36B0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1952" y="6487085"/>
            <a:ext cx="371789" cy="278842"/>
          </a:xfrm>
          <a:prstGeom prst="rect">
            <a:avLst/>
          </a:prstGeom>
        </p:spPr>
      </p:pic>
      <p:sp>
        <p:nvSpPr>
          <p:cNvPr id="52" name="Left Brace 51">
            <a:extLst>
              <a:ext uri="{FF2B5EF4-FFF2-40B4-BE49-F238E27FC236}">
                <a16:creationId xmlns:a16="http://schemas.microsoft.com/office/drawing/2014/main" id="{DE2C440B-F942-AA06-D7C7-CA2E9C286B89}"/>
              </a:ext>
            </a:extLst>
          </p:cNvPr>
          <p:cNvSpPr/>
          <p:nvPr/>
        </p:nvSpPr>
        <p:spPr>
          <a:xfrm rot="16200000">
            <a:off x="3747764" y="5802256"/>
            <a:ext cx="196605" cy="110352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24958CFE-C885-81A1-E06C-E77A49F03083}"/>
              </a:ext>
            </a:extLst>
          </p:cNvPr>
          <p:cNvSpPr/>
          <p:nvPr/>
        </p:nvSpPr>
        <p:spPr>
          <a:xfrm rot="16200000">
            <a:off x="5075821" y="5802254"/>
            <a:ext cx="196605" cy="110352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BE3259-D9E8-8BC8-F2E3-584ACEDFC52D}"/>
              </a:ext>
            </a:extLst>
          </p:cNvPr>
          <p:cNvSpPr txBox="1"/>
          <p:nvPr/>
        </p:nvSpPr>
        <p:spPr>
          <a:xfrm>
            <a:off x="1635624" y="5886435"/>
            <a:ext cx="162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Two-Sided CI:</a:t>
            </a:r>
          </a:p>
        </p:txBody>
      </p:sp>
    </p:spTree>
    <p:extLst>
      <p:ext uri="{BB962C8B-B14F-4D97-AF65-F5344CB8AC3E}">
        <p14:creationId xmlns:p14="http://schemas.microsoft.com/office/powerpoint/2010/main" val="77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52" grpId="0" animBg="1"/>
      <p:bldP spid="53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CFF12E55-C2E0-9275-10B8-6B3CA3F8F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2060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Two vs. One-Sided Intervals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D01C2-B617-8FD0-255D-614CE89F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FBF59A-0D87-4425-D7A0-59398E11B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57"/>
          <a:stretch/>
        </p:blipFill>
        <p:spPr>
          <a:xfrm>
            <a:off x="315682" y="1077686"/>
            <a:ext cx="3944999" cy="4246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6FA7A4-AC99-02C3-64C4-2E6B708F7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7"/>
          <a:stretch/>
        </p:blipFill>
        <p:spPr>
          <a:xfrm>
            <a:off x="4894205" y="1077685"/>
            <a:ext cx="3944999" cy="424685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02221A-0FD6-F0A6-2C90-855A30623A73}"/>
              </a:ext>
            </a:extLst>
          </p:cNvPr>
          <p:cNvCxnSpPr/>
          <p:nvPr/>
        </p:nvCxnSpPr>
        <p:spPr>
          <a:xfrm flipV="1">
            <a:off x="1330827" y="4670966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04F16DD-E20D-AC72-2A68-6C2D3A1E3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99" y="5136550"/>
            <a:ext cx="304254" cy="173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17FE99-0173-4BCC-3DE5-2CA001F27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560" y="5112428"/>
            <a:ext cx="572713" cy="2207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7D7C29-8FC6-9DEC-8718-F4C21939B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7887" y="5472841"/>
            <a:ext cx="160712" cy="2651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86D2D3-5BB7-4534-CC8B-962834DC7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1550" y="3404558"/>
            <a:ext cx="612433" cy="19658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D1D08FF-84CE-77A2-3656-22F176FB3C4C}"/>
              </a:ext>
            </a:extLst>
          </p:cNvPr>
          <p:cNvCxnSpPr/>
          <p:nvPr/>
        </p:nvCxnSpPr>
        <p:spPr>
          <a:xfrm flipV="1">
            <a:off x="5891939" y="4670964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007DDA-858A-61E7-6506-FE66B762A7C4}"/>
              </a:ext>
            </a:extLst>
          </p:cNvPr>
          <p:cNvCxnSpPr>
            <a:cxnSpLocks/>
          </p:cNvCxnSpPr>
          <p:nvPr/>
        </p:nvCxnSpPr>
        <p:spPr>
          <a:xfrm flipH="1" flipV="1">
            <a:off x="6872974" y="4722053"/>
            <a:ext cx="148308" cy="7208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9BC09E0-F348-1652-DE31-4BE6FEECC313}"/>
              </a:ext>
            </a:extLst>
          </p:cNvPr>
          <p:cNvCxnSpPr/>
          <p:nvPr/>
        </p:nvCxnSpPr>
        <p:spPr>
          <a:xfrm flipV="1">
            <a:off x="1632848" y="4013461"/>
            <a:ext cx="0" cy="704088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DB91BF-C3A3-EE3D-2F2A-ED9D7B42CE70}"/>
              </a:ext>
            </a:extLst>
          </p:cNvPr>
          <p:cNvSpPr txBox="1"/>
          <p:nvPr/>
        </p:nvSpPr>
        <p:spPr>
          <a:xfrm>
            <a:off x="1804263" y="364263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(say 0.95)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358D40-1947-5717-1926-3C41AB45B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658" y="3404558"/>
            <a:ext cx="612433" cy="1965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8C22249-EA99-B1A8-87E0-F0E93AFE16DB}"/>
              </a:ext>
            </a:extLst>
          </p:cNvPr>
          <p:cNvSpPr txBox="1"/>
          <p:nvPr/>
        </p:nvSpPr>
        <p:spPr>
          <a:xfrm>
            <a:off x="6365371" y="364263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(say 0.95)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68C27E7-94F1-A969-F55B-1E31B24552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6142" y="5419341"/>
            <a:ext cx="319904" cy="245508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68BD3FC-C773-0DF5-B00C-BA2DA3F403C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842235" y="2824032"/>
            <a:ext cx="812280" cy="548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8E3020-76DE-A6CF-2BF1-1CCA4FD6067E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691630" y="3879015"/>
            <a:ext cx="1218419" cy="822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D2F32E-F40E-7FE8-E80E-914D35C7C1D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016410" y="2094685"/>
            <a:ext cx="487369" cy="329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2D65D76-D707-0A2E-AB03-60C0AD9169D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922355" y="4487266"/>
            <a:ext cx="351989" cy="2377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0E099C7-F9F5-EED2-D61D-BE1D62A19914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3858522" y="4617892"/>
            <a:ext cx="135381" cy="91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5A84B5C-21AF-97B1-2E86-A8C420E527E8}"/>
              </a:ext>
            </a:extLst>
          </p:cNvPr>
          <p:cNvCxnSpPr/>
          <p:nvPr/>
        </p:nvCxnSpPr>
        <p:spPr>
          <a:xfrm flipV="1">
            <a:off x="6215738" y="4024344"/>
            <a:ext cx="0" cy="704088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5350DA1-1289-E221-E8FF-92D501A06385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425125" y="2834915"/>
            <a:ext cx="812280" cy="548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FE29A0-4AC0-AA4D-E583-047AA8A9490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274520" y="3889898"/>
            <a:ext cx="1218419" cy="822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7150D88-6822-40DD-93A2-B2F5ED0F6DF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599300" y="2105568"/>
            <a:ext cx="487369" cy="329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2B8697E-FF1D-98E1-C889-28773AD179C4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7505245" y="4498149"/>
            <a:ext cx="351989" cy="2377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F3EF33F-D60B-40A3-E2DF-3DA0786D49A0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8441412" y="4628775"/>
            <a:ext cx="135381" cy="91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78B222F8-8B34-8497-B3EC-B12872A7B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1668" y="6441432"/>
            <a:ext cx="363339" cy="27884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6E05CFF-1EF9-1222-49BB-0BDC624A8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1324" y="6443541"/>
            <a:ext cx="371789" cy="278842"/>
          </a:xfrm>
          <a:prstGeom prst="rect">
            <a:avLst/>
          </a:prstGeom>
        </p:spPr>
      </p:pic>
      <p:sp>
        <p:nvSpPr>
          <p:cNvPr id="84" name="Left Brace 83">
            <a:extLst>
              <a:ext uri="{FF2B5EF4-FFF2-40B4-BE49-F238E27FC236}">
                <a16:creationId xmlns:a16="http://schemas.microsoft.com/office/drawing/2014/main" id="{B04E070E-CA50-E693-886B-548DE379CAF5}"/>
              </a:ext>
            </a:extLst>
          </p:cNvPr>
          <p:cNvSpPr/>
          <p:nvPr/>
        </p:nvSpPr>
        <p:spPr>
          <a:xfrm rot="16200000">
            <a:off x="4052564" y="5758712"/>
            <a:ext cx="196605" cy="110352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Left Brace 84">
            <a:extLst>
              <a:ext uri="{FF2B5EF4-FFF2-40B4-BE49-F238E27FC236}">
                <a16:creationId xmlns:a16="http://schemas.microsoft.com/office/drawing/2014/main" id="{0E7C8889-78C4-E1D7-E44F-A6B50E84515E}"/>
              </a:ext>
            </a:extLst>
          </p:cNvPr>
          <p:cNvSpPr/>
          <p:nvPr/>
        </p:nvSpPr>
        <p:spPr>
          <a:xfrm rot="16200000">
            <a:off x="4879883" y="6183252"/>
            <a:ext cx="229265" cy="287093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7F93BF5-B21D-00EB-6EB1-11C7E7A7F6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5740" y="5890797"/>
            <a:ext cx="1623614" cy="32142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FAFECA9-6C27-D3CC-0D24-A121A0E944F8}"/>
              </a:ext>
            </a:extLst>
          </p:cNvPr>
          <p:cNvSpPr txBox="1"/>
          <p:nvPr/>
        </p:nvSpPr>
        <p:spPr>
          <a:xfrm>
            <a:off x="1330827" y="5853777"/>
            <a:ext cx="23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One-Sided Lower CI:</a:t>
            </a:r>
          </a:p>
        </p:txBody>
      </p:sp>
    </p:spTree>
    <p:extLst>
      <p:ext uri="{BB962C8B-B14F-4D97-AF65-F5344CB8AC3E}">
        <p14:creationId xmlns:p14="http://schemas.microsoft.com/office/powerpoint/2010/main" val="100776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CFF12E55-C2E0-9275-10B8-6B3CA3F8F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2060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Two vs. One-Sided Intervals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D01C2-B617-8FD0-255D-614CE89F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EA4C51-385A-F9E5-EB05-66B46776B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57"/>
          <a:stretch/>
        </p:blipFill>
        <p:spPr>
          <a:xfrm>
            <a:off x="315682" y="1077683"/>
            <a:ext cx="3944999" cy="4246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D307E-315D-4629-6AF8-8FBFA7904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08"/>
          <a:stretch/>
        </p:blipFill>
        <p:spPr>
          <a:xfrm>
            <a:off x="4894207" y="1080579"/>
            <a:ext cx="3938258" cy="4246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31001A-1402-D280-EC84-1CA47269B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887" y="5472841"/>
            <a:ext cx="160712" cy="265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8B454-CEFD-DF88-EFA2-D4EB4661A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550" y="3404558"/>
            <a:ext cx="612433" cy="19658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F4C147-B292-08C7-ADA6-AEAB8BEB15BB}"/>
              </a:ext>
            </a:extLst>
          </p:cNvPr>
          <p:cNvCxnSpPr>
            <a:cxnSpLocks/>
          </p:cNvCxnSpPr>
          <p:nvPr/>
        </p:nvCxnSpPr>
        <p:spPr>
          <a:xfrm flipH="1" flipV="1">
            <a:off x="6872974" y="4722053"/>
            <a:ext cx="148308" cy="7208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B8632-4AAB-6709-B708-B02C38CDF6C5}"/>
              </a:ext>
            </a:extLst>
          </p:cNvPr>
          <p:cNvCxnSpPr/>
          <p:nvPr/>
        </p:nvCxnSpPr>
        <p:spPr>
          <a:xfrm flipV="1">
            <a:off x="2939138" y="4013461"/>
            <a:ext cx="0" cy="704088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DE7B15-DE47-61C1-B7C3-7B375912C4CC}"/>
              </a:ext>
            </a:extLst>
          </p:cNvPr>
          <p:cNvSpPr txBox="1"/>
          <p:nvPr/>
        </p:nvSpPr>
        <p:spPr>
          <a:xfrm>
            <a:off x="1804263" y="364263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(say 0.95)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5AD74C-0E48-3354-7E49-72E80A508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658" y="3404558"/>
            <a:ext cx="612433" cy="196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2E1F22-E5C7-A83B-5CF8-578AD36587D2}"/>
              </a:ext>
            </a:extLst>
          </p:cNvPr>
          <p:cNvSpPr txBox="1"/>
          <p:nvPr/>
        </p:nvSpPr>
        <p:spPr>
          <a:xfrm>
            <a:off x="6365371" y="364263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(say 0.95)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4D856B-72E5-0572-7CD2-AC7F38FB040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842235" y="2824032"/>
            <a:ext cx="812280" cy="548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CCCBE3-D889-AEDA-9BBC-DA7DACA16F6E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691630" y="3879015"/>
            <a:ext cx="1218419" cy="822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0F77E8-EC99-C00D-CC96-D81D8595981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016410" y="2094685"/>
            <a:ext cx="487369" cy="329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B43CFA-1F54-9C24-6AE4-676A3211C1F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962927" y="4487266"/>
            <a:ext cx="351989" cy="2377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7F89F7-D0FF-ED95-7436-51B53187A84B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73061" y="4617892"/>
            <a:ext cx="135381" cy="91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D2E207-CCC9-28C1-AAE3-1B393745C2E6}"/>
              </a:ext>
            </a:extLst>
          </p:cNvPr>
          <p:cNvCxnSpPr/>
          <p:nvPr/>
        </p:nvCxnSpPr>
        <p:spPr>
          <a:xfrm flipV="1">
            <a:off x="7511138" y="4024344"/>
            <a:ext cx="0" cy="704088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B67647-49C5-D715-3673-C6AB0ACFDFBB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425125" y="2834915"/>
            <a:ext cx="812280" cy="548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4711D3-7550-775A-2178-2CA084ED82B5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274520" y="3889898"/>
            <a:ext cx="1218419" cy="8229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4DFA8B-8AB3-8861-92C2-5901E7B020C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599300" y="2105568"/>
            <a:ext cx="487369" cy="329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CA2DA9E-9700-B361-EEC1-9B29B84BC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296" y="6441432"/>
            <a:ext cx="363339" cy="2788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D0589D-3F7F-AE0A-3F91-BE483CA02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324" y="6443541"/>
            <a:ext cx="371789" cy="278842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B0485B9A-9133-76BD-8946-2B8D35898971}"/>
              </a:ext>
            </a:extLst>
          </p:cNvPr>
          <p:cNvSpPr/>
          <p:nvPr/>
        </p:nvSpPr>
        <p:spPr>
          <a:xfrm rot="16200000">
            <a:off x="4694820" y="5758712"/>
            <a:ext cx="196605" cy="110352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6E007B3-7632-3027-DDD6-B7E232AAD082}"/>
              </a:ext>
            </a:extLst>
          </p:cNvPr>
          <p:cNvSpPr/>
          <p:nvPr/>
        </p:nvSpPr>
        <p:spPr>
          <a:xfrm rot="16200000">
            <a:off x="3800735" y="6072932"/>
            <a:ext cx="196607" cy="453302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224F44-361C-643F-8ACD-55C38FBAB466}"/>
              </a:ext>
            </a:extLst>
          </p:cNvPr>
          <p:cNvSpPr txBox="1"/>
          <p:nvPr/>
        </p:nvSpPr>
        <p:spPr>
          <a:xfrm>
            <a:off x="1330827" y="5853777"/>
            <a:ext cx="22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One-Sided Upper CI: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A22324-D385-EAEF-096E-4BEBB69EE1D3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80835" y="4628778"/>
            <a:ext cx="135381" cy="91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389548-217C-8373-D03C-40BADA2CEF0B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5534926" y="4487266"/>
            <a:ext cx="351989" cy="2377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E64A41-BBA5-0DF3-4CAC-15C963EC7DC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5045060" y="4617892"/>
            <a:ext cx="135381" cy="91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3E124F-55E2-3E02-50D5-764110181FE0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7352834" y="4628778"/>
            <a:ext cx="135381" cy="91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1534C9-4B6E-B457-8417-FCC46E4717E1}"/>
              </a:ext>
            </a:extLst>
          </p:cNvPr>
          <p:cNvCxnSpPr>
            <a:cxnSpLocks/>
          </p:cNvCxnSpPr>
          <p:nvPr/>
        </p:nvCxnSpPr>
        <p:spPr>
          <a:xfrm flipH="1" flipV="1">
            <a:off x="2971793" y="4670966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5694040E-BAE7-A4C9-F1AA-75CFCD993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9820" y="5125407"/>
            <a:ext cx="149144" cy="1730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8FB2F91-E879-D855-3B4C-56BC35A28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4932" y="5111058"/>
            <a:ext cx="417603" cy="220733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0248AEC-343F-8807-7CE1-A5E30D7C2100}"/>
              </a:ext>
            </a:extLst>
          </p:cNvPr>
          <p:cNvCxnSpPr>
            <a:cxnSpLocks/>
          </p:cNvCxnSpPr>
          <p:nvPr/>
        </p:nvCxnSpPr>
        <p:spPr>
          <a:xfrm flipH="1" flipV="1">
            <a:off x="7543790" y="4670964"/>
            <a:ext cx="293915" cy="4898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F1D9D9D2-B58B-5512-06CB-0131B59410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2671" y="5423118"/>
            <a:ext cx="327343" cy="2455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2765AC-E182-B3A2-B58D-64F96FE68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4065" y="5894041"/>
            <a:ext cx="1831689" cy="3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sim_edit.mp4">
            <a:hlinkClick r:id="" action="ppaction://media"/>
            <a:extLst>
              <a:ext uri="{FF2B5EF4-FFF2-40B4-BE49-F238E27FC236}">
                <a16:creationId xmlns:a16="http://schemas.microsoft.com/office/drawing/2014/main" id="{AB4311A0-1FE5-D1D3-EBF5-280BAFC06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44196"/>
          <a:stretch>
            <a:fillRect/>
          </a:stretch>
        </p:blipFill>
        <p:spPr>
          <a:xfrm>
            <a:off x="0" y="2305836"/>
            <a:ext cx="9144000" cy="2870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0586D7-7E54-A0B5-DFC2-67D236C9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" y="392887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400" dirty="0">
                <a:solidFill>
                  <a:srgbClr val="000000"/>
                </a:solidFill>
                <a:latin typeface="Times New Roman" pitchFamily="18" charset="0"/>
              </a:rPr>
              <a:t>20,000 80% Confidence Intervals For The Mean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1D7E2-FE71-334B-F87E-4E5D1E09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89943-EA24-9DC9-667F-253A0296CFF7}"/>
              </a:ext>
            </a:extLst>
          </p:cNvPr>
          <p:cNvSpPr txBox="1"/>
          <p:nvPr/>
        </p:nvSpPr>
        <p:spPr>
          <a:xfrm>
            <a:off x="1000462" y="1484555"/>
            <a:ext cx="7163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at least 80% of these cover the mean?? Let’s see:</a:t>
            </a:r>
          </a:p>
        </p:txBody>
      </p:sp>
    </p:spTree>
    <p:extLst>
      <p:ext uri="{BB962C8B-B14F-4D97-AF65-F5344CB8AC3E}">
        <p14:creationId xmlns:p14="http://schemas.microsoft.com/office/powerpoint/2010/main" val="27874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 B Measurement Uncertainty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28290" y="135269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Now let’s go through the basics of “</a:t>
            </a:r>
            <a:r>
              <a:rPr lang="en-US" sz="2800" b="1" i="1" u="sng" dirty="0">
                <a:latin typeface="Times New Roman"/>
                <a:cs typeface="Times New Roman"/>
              </a:rPr>
              <a:t>Bayesian</a:t>
            </a:r>
            <a:r>
              <a:rPr lang="en-US" sz="2800" dirty="0">
                <a:latin typeface="Times New Roman"/>
                <a:cs typeface="Times New Roman"/>
              </a:rPr>
              <a:t>” analysis of the measurement process. In a nutshell: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3798" y="2376874"/>
            <a:ext cx="8830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Again we assume one or more parameters (</a:t>
            </a:r>
            <a:r>
              <a:rPr lang="en-US" sz="2400" dirty="0" err="1">
                <a:latin typeface="Times New Roman"/>
                <a:cs typeface="Times New Roman"/>
              </a:rPr>
              <a:t>measurands</a:t>
            </a:r>
            <a:r>
              <a:rPr lang="en-US" sz="2400" baseline="30000" dirty="0" err="1">
                <a:latin typeface="Times New Roman"/>
                <a:cs typeface="Times New Roman"/>
              </a:rPr>
              <a:t>GUM</a:t>
            </a:r>
            <a:r>
              <a:rPr lang="en-US" sz="2400" dirty="0">
                <a:latin typeface="Times New Roman"/>
                <a:cs typeface="Times New Roman"/>
              </a:rPr>
              <a:t>) </a:t>
            </a:r>
            <a:r>
              <a:rPr lang="en-US" sz="2400" i="1" dirty="0">
                <a:latin typeface="Symbol" charset="2"/>
                <a:cs typeface="Symbol" charset="2"/>
              </a:rPr>
              <a:t>q</a:t>
            </a:r>
            <a:r>
              <a:rPr lang="en-US" sz="2400" dirty="0">
                <a:latin typeface="Times New Roman"/>
                <a:cs typeface="Times New Roman"/>
              </a:rPr>
              <a:t> are unknown, </a:t>
            </a:r>
            <a:r>
              <a:rPr lang="en-US" sz="2400" i="1" u="sng" dirty="0">
                <a:latin typeface="Times New Roman"/>
                <a:cs typeface="Times New Roman"/>
              </a:rPr>
              <a:t>but</a:t>
            </a:r>
            <a:r>
              <a:rPr lang="en-US" sz="2400" dirty="0">
                <a:latin typeface="Times New Roman"/>
                <a:cs typeface="Times New Roman"/>
              </a:rPr>
              <a:t> our </a:t>
            </a:r>
            <a:r>
              <a:rPr lang="en-US" sz="2400" b="1" dirty="0">
                <a:latin typeface="Times New Roman"/>
                <a:cs typeface="Times New Roman"/>
              </a:rPr>
              <a:t>prior beliefs </a:t>
            </a:r>
            <a:r>
              <a:rPr lang="en-US" sz="2400" dirty="0">
                <a:latin typeface="Times New Roman"/>
                <a:cs typeface="Times New Roman"/>
              </a:rPr>
              <a:t>about them are described by pdfs, </a:t>
            </a:r>
            <a:r>
              <a:rPr lang="en-US" sz="2400" i="1" dirty="0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i="1" dirty="0">
                <a:latin typeface="Symbol" charset="2"/>
                <a:cs typeface="Symbol" charset="2"/>
              </a:rPr>
              <a:t>q </a:t>
            </a:r>
            <a:r>
              <a:rPr lang="en-US" sz="2400" dirty="0">
                <a:latin typeface="Times New Roman"/>
                <a:cs typeface="Times New Roman"/>
              </a:rPr>
              <a:t>).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Measurands are RVs like data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No more hats over our parameters…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202" y="433382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Measurement data, </a:t>
            </a:r>
            <a:r>
              <a:rPr lang="en-US" sz="2400" i="1" dirty="0">
                <a:latin typeface="Times New Roman"/>
                <a:cs typeface="Times New Roman"/>
              </a:rPr>
              <a:t>x</a:t>
            </a:r>
            <a:r>
              <a:rPr lang="en-US" sz="2400" dirty="0">
                <a:latin typeface="Times New Roman"/>
                <a:cs typeface="Times New Roman"/>
              </a:rPr>
              <a:t> is represented by its </a:t>
            </a:r>
            <a:r>
              <a:rPr lang="en-US" sz="2400" b="1" dirty="0">
                <a:latin typeface="Times New Roman"/>
                <a:cs typeface="Times New Roman"/>
              </a:rPr>
              <a:t>likelihood</a:t>
            </a:r>
            <a:r>
              <a:rPr lang="en-US" sz="2400" dirty="0">
                <a:latin typeface="Times New Roman"/>
                <a:cs typeface="Times New Roman"/>
              </a:rPr>
              <a:t> given the parameters, </a:t>
            </a:r>
            <a:r>
              <a:rPr lang="en-US" sz="2400" i="1" dirty="0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i="1" dirty="0" err="1">
                <a:latin typeface="Times New Roman"/>
                <a:cs typeface="Times New Roman"/>
              </a:rPr>
              <a:t>x</a:t>
            </a:r>
            <a:r>
              <a:rPr lang="en-US" sz="2400" dirty="0" err="1">
                <a:latin typeface="Times New Roman"/>
                <a:cs typeface="Times New Roman"/>
              </a:rPr>
              <a:t>|</a:t>
            </a:r>
            <a:r>
              <a:rPr lang="en-US" sz="2400" i="1" dirty="0" err="1">
                <a:latin typeface="Symbol" charset="2"/>
                <a:cs typeface="Symbol" charset="2"/>
              </a:rPr>
              <a:t>q</a:t>
            </a:r>
            <a:r>
              <a:rPr lang="en-US" sz="2400" dirty="0">
                <a:latin typeface="Times New Roman"/>
                <a:cs typeface="Times New Roman"/>
              </a:rPr>
              <a:t>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3798" y="51768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We </a:t>
            </a:r>
            <a:r>
              <a:rPr lang="en-US" sz="2400" i="1" u="sng" dirty="0">
                <a:latin typeface="Times New Roman"/>
                <a:cs typeface="Times New Roman"/>
              </a:rPr>
              <a:t>update</a:t>
            </a:r>
            <a:r>
              <a:rPr lang="en-US" sz="2400" dirty="0">
                <a:latin typeface="Times New Roman"/>
                <a:cs typeface="Times New Roman"/>
              </a:rPr>
              <a:t> our beliefs about the measurands with Bayes’ theorem: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18" y="5803025"/>
            <a:ext cx="2886735" cy="808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4418" y="5858976"/>
            <a:ext cx="224777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/>
                <a:cs typeface="Times New Roman"/>
              </a:rPr>
              <a:t>Prior</a:t>
            </a:r>
            <a:r>
              <a:rPr lang="en-US" sz="1600" dirty="0">
                <a:latin typeface="Times New Roman"/>
                <a:cs typeface="Times New Roman"/>
              </a:rPr>
              <a:t> beliefs about measurand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7641" y="5803025"/>
            <a:ext cx="2558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/>
                <a:cs typeface="Times New Roman"/>
              </a:rPr>
              <a:t>Posterior</a:t>
            </a:r>
            <a:r>
              <a:rPr lang="en-US" sz="1600" dirty="0">
                <a:latin typeface="Times New Roman"/>
                <a:cs typeface="Times New Roman"/>
              </a:rPr>
              <a:t> (updated) beliefs about measurand now that we’ve seen some data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86553" y="6019561"/>
            <a:ext cx="687867" cy="1323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07534" y="6233816"/>
            <a:ext cx="540528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9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1642559"/>
            <a:ext cx="8686800" cy="7123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The basic Bayesian philosophy: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36" y="3104703"/>
            <a:ext cx="5151029" cy="7123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Prior Knowledge × Data =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26872" y="3098683"/>
            <a:ext cx="4026632" cy="7123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Updated Knowledge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03053" y="3803824"/>
            <a:ext cx="4350451" cy="11262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 algn="ctr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A better understanding of the world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21300" y="5294487"/>
            <a:ext cx="5151029" cy="7123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Prior × Data = Posterior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 B Measurement Uncertainty</a:t>
            </a:r>
          </a:p>
        </p:txBody>
      </p:sp>
      <p:sp>
        <p:nvSpPr>
          <p:cNvPr id="2" name="Rectangle 1"/>
          <p:cNvSpPr/>
          <p:nvPr/>
        </p:nvSpPr>
        <p:spPr>
          <a:xfrm>
            <a:off x="563556" y="6221041"/>
            <a:ext cx="8098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If you have the posterior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pdf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you can get anything else you need</a:t>
            </a:r>
          </a:p>
        </p:txBody>
      </p:sp>
    </p:spTree>
    <p:extLst>
      <p:ext uri="{BB962C8B-B14F-4D97-AF65-F5344CB8AC3E}">
        <p14:creationId xmlns:p14="http://schemas.microsoft.com/office/powerpoint/2010/main" val="16014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 B Measurement Uncertainty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132042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This analysis can get complicated quick!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Again, in forensic science we are mostly interested in the parameters </a:t>
            </a:r>
            <a:r>
              <a:rPr lang="en-US" sz="2000" b="1" i="1" u="sng" dirty="0">
                <a:latin typeface="Times New Roman"/>
                <a:cs typeface="Times New Roman"/>
              </a:rPr>
              <a:t>mean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Times New Roman"/>
                <a:cs typeface="Times New Roman"/>
              </a:rPr>
              <a:t> and the </a:t>
            </a:r>
            <a:r>
              <a:rPr lang="en-US" sz="2000" b="1" i="1" u="sng" dirty="0">
                <a:latin typeface="Times New Roman"/>
                <a:cs typeface="Times New Roman"/>
              </a:rPr>
              <a:t>standard deviation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i="1" baseline="-25000" dirty="0" err="1">
                <a:latin typeface="Times New Roman"/>
                <a:cs typeface="Times New Roman"/>
              </a:rPr>
              <a:t>X</a:t>
            </a:r>
            <a:r>
              <a:rPr lang="en-US" sz="2000" dirty="0">
                <a:latin typeface="Times New Roman"/>
                <a:cs typeface="Times New Roman"/>
              </a:rPr>
              <a:t>, of the input </a:t>
            </a:r>
            <a:r>
              <a:rPr lang="en-US" sz="2000" dirty="0" err="1">
                <a:latin typeface="Times New Roman"/>
                <a:cs typeface="Times New Roman"/>
              </a:rPr>
              <a:t>quantities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57" y="253997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A fairly general Bayesian version of the (very relevant) problem for</a:t>
            </a:r>
            <a:r>
              <a:rPr lang="en-US" sz="2000" dirty="0">
                <a:latin typeface="Symbol" charset="2"/>
                <a:cs typeface="Symbol" charset="2"/>
              </a:rPr>
              <a:t> m </a:t>
            </a:r>
            <a:r>
              <a:rPr lang="en-US" sz="2000" dirty="0">
                <a:latin typeface="Times New Roman"/>
                <a:cs typeface="Times New Roman"/>
              </a:rPr>
              <a:t>can be worked out with pencil-and-paper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Note: most Bayesian analysis cannot be done without a computer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5062388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In Bayesian analysis sample statistics are “</a:t>
            </a:r>
            <a:r>
              <a:rPr lang="en-US" sz="2000" b="1" i="1" u="sng" dirty="0">
                <a:latin typeface="Times New Roman"/>
                <a:cs typeface="Times New Roman"/>
              </a:rPr>
              <a:t>data</a:t>
            </a:r>
            <a:r>
              <a:rPr lang="en-US" sz="2000" i="1" dirty="0">
                <a:latin typeface="Times New Roman"/>
                <a:cs typeface="Times New Roman"/>
              </a:rPr>
              <a:t>”</a:t>
            </a:r>
            <a:r>
              <a:rPr lang="en-US" sz="2000" dirty="0">
                <a:latin typeface="Times New Roman"/>
                <a:cs typeface="Times New Roman"/>
              </a:rPr>
              <a:t> and considered separate entities from parameters. Hence they have different symbols.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In frequentist statistics, sample statistics are estimators for parameters</a:t>
            </a:r>
          </a:p>
          <a:p>
            <a:pPr marL="1257300" lvl="2" indent="-34290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57" y="3806071"/>
            <a:ext cx="9144000" cy="954107"/>
            <a:chOff x="5857" y="3806071"/>
            <a:chExt cx="9144000" cy="954107"/>
          </a:xfrm>
        </p:grpSpPr>
        <p:sp>
          <p:nvSpPr>
            <p:cNvPr id="16" name="Rectangle 15"/>
            <p:cNvSpPr/>
            <p:nvPr/>
          </p:nvSpPr>
          <p:spPr>
            <a:xfrm>
              <a:off x="5857" y="3806071"/>
              <a:ext cx="91440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buFont typeface="Arial"/>
                <a:buChar char="•"/>
              </a:pPr>
              <a:r>
                <a:rPr lang="en-US" sz="2000" dirty="0">
                  <a:latin typeface="Times New Roman"/>
                  <a:cs typeface="Times New Roman"/>
                </a:rPr>
                <a:t>We need two new symbols, but we’ve used them before</a:t>
              </a:r>
            </a:p>
            <a:p>
              <a:pPr marL="1257300" lvl="2" indent="-342900">
                <a:buFont typeface="Arial"/>
                <a:buChar char="•"/>
              </a:pPr>
              <a:r>
                <a:rPr lang="en-US" dirty="0">
                  <a:latin typeface="Times New Roman"/>
                  <a:cs typeface="Times New Roman"/>
                </a:rPr>
                <a:t>     is the </a:t>
              </a:r>
              <a:r>
                <a:rPr lang="en-US" b="1" dirty="0">
                  <a:latin typeface="Times New Roman"/>
                  <a:cs typeface="Times New Roman"/>
                </a:rPr>
                <a:t>sample average </a:t>
              </a:r>
              <a:r>
                <a:rPr lang="en-US" dirty="0">
                  <a:latin typeface="Times New Roman"/>
                  <a:cs typeface="Times New Roman"/>
                </a:rPr>
                <a:t>(was      in Type A analysis)</a:t>
              </a:r>
            </a:p>
            <a:p>
              <a:pPr marL="1257300" lvl="2" indent="-342900">
                <a:buFont typeface="Arial"/>
                <a:buChar char="•"/>
              </a:pPr>
              <a:r>
                <a:rPr lang="en-US" i="1" dirty="0">
                  <a:latin typeface="Times New Roman"/>
                  <a:cs typeface="Times New Roman"/>
                </a:rPr>
                <a:t>s</a:t>
              </a:r>
              <a:r>
                <a:rPr lang="en-US" dirty="0">
                  <a:latin typeface="Times New Roman"/>
                  <a:cs typeface="Times New Roman"/>
                </a:rPr>
                <a:t>    is the </a:t>
              </a:r>
              <a:r>
                <a:rPr lang="en-US" b="1" dirty="0">
                  <a:latin typeface="Times New Roman"/>
                  <a:cs typeface="Times New Roman"/>
                </a:rPr>
                <a:t>sample standard deviation </a:t>
              </a:r>
              <a:r>
                <a:rPr lang="en-US" dirty="0">
                  <a:latin typeface="Times New Roman"/>
                  <a:cs typeface="Times New Roman"/>
                </a:rPr>
                <a:t>(was        in Type A analysis)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8849" y="4214456"/>
              <a:ext cx="155443" cy="1554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3062" y="4170985"/>
              <a:ext cx="166110" cy="2610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7217" y="4461334"/>
              <a:ext cx="326643" cy="24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7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142" b="47106"/>
          <a:stretch/>
        </p:blipFill>
        <p:spPr>
          <a:xfrm>
            <a:off x="4124202" y="3930303"/>
            <a:ext cx="4747042" cy="43206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651" y="543553"/>
            <a:ext cx="9101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Type B </a:t>
            </a:r>
            <a:r>
              <a:rPr lang="en-US" sz="3600" dirty="0">
                <a:latin typeface="Times New Roman"/>
                <a:cs typeface="Times New Roman"/>
              </a:rPr>
              <a:t>Unknown Mean and Standard Deviation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074" y="2085673"/>
            <a:ext cx="3261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Likelihood (data model):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33970" y="3885796"/>
            <a:ext cx="3620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Prior belief about the mean: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3762" y="5261861"/>
            <a:ext cx="399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Prior belief about the variance: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180" y="1513271"/>
            <a:ext cx="2934925" cy="690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606" y="2410333"/>
            <a:ext cx="2854813" cy="718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583" y="5157109"/>
            <a:ext cx="3091803" cy="7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17" y="585886"/>
            <a:ext cx="9101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Type B </a:t>
            </a:r>
            <a:r>
              <a:rPr lang="en-US" sz="3600" dirty="0">
                <a:latin typeface="Times New Roman"/>
                <a:cs typeface="Times New Roman"/>
              </a:rPr>
              <a:t>Unknown Mean and Standard Deviation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9910" y="1510761"/>
            <a:ext cx="688181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Putting these ingredients into Bayes’ theorem we get the updated (posterior) beliefs about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, informed by the data: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944" y="4290646"/>
            <a:ext cx="4025900" cy="46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141" y="5192706"/>
            <a:ext cx="6724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latin typeface="Times New Roman"/>
                <a:cs typeface="Times New Roman"/>
              </a:rPr>
              <a:t>Exactly</a:t>
            </a:r>
            <a:r>
              <a:rPr lang="en-US" sz="2800" dirty="0">
                <a:latin typeface="Times New Roman"/>
                <a:cs typeface="Times New Roman"/>
              </a:rPr>
              <a:t> the same result as in Type A analysis.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6818" y="6105945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We just interpret probability differently, </a:t>
            </a:r>
            <a:r>
              <a:rPr lang="en-US" sz="2400" i="1" dirty="0">
                <a:latin typeface="Times New Roman"/>
                <a:cs typeface="Times New Roman"/>
              </a:rPr>
              <a:t>i.e.</a:t>
            </a:r>
            <a:r>
              <a:rPr lang="en-US" sz="2400" dirty="0">
                <a:latin typeface="Times New Roman"/>
                <a:cs typeface="Times New Roman"/>
              </a:rPr>
              <a:t> as “belief”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223" y="2861110"/>
            <a:ext cx="2565400" cy="939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80508" y="2923938"/>
            <a:ext cx="2501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posterior mean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723276" y="2711090"/>
            <a:ext cx="2967186" cy="117660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291865"/>
            <a:ext cx="8987246" cy="5262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We are interested in </a:t>
            </a:r>
            <a:r>
              <a:rPr lang="en-GB" sz="2600" b="1" i="1" u="sng" dirty="0">
                <a:solidFill>
                  <a:srgbClr val="000000"/>
                </a:solidFill>
                <a:latin typeface="Times New Roman" pitchFamily="18" charset="0"/>
              </a:rPr>
              <a:t>methods that produce</a:t>
            </a: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 an interval:</a:t>
            </a:r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125956"/>
            <a:ext cx="8987246" cy="21304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Common interval methods for:</a:t>
            </a:r>
            <a:endParaRPr lang="en-GB" sz="2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Confidence intervals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Prediction intervals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Tolerance intervals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Credibility/Probability intervals (Bayesian)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Interval Estimation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54366"/>
            <a:ext cx="8987246" cy="11710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Given the assumptions of the methods are satisfied, the interval covers the true value of the parameter </a:t>
            </a:r>
            <a:r>
              <a:rPr lang="en-GB" sz="2400" b="1" i="1" u="sng" dirty="0">
                <a:solidFill>
                  <a:srgbClr val="000000"/>
                </a:solidFill>
                <a:latin typeface="Times New Roman" pitchFamily="18" charset="0"/>
              </a:rPr>
              <a:t>with (approximate) probability at least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1 – 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088" y="1911684"/>
            <a:ext cx="1473200" cy="609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3890214" y="4785880"/>
            <a:ext cx="1191130" cy="1336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90214" y="5245754"/>
            <a:ext cx="1191130" cy="1336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890214" y="5732365"/>
            <a:ext cx="1191130" cy="1336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283867" y="6108903"/>
            <a:ext cx="1191130" cy="1336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72795" y="4560796"/>
            <a:ext cx="84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Type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5624" y="5061088"/>
            <a:ext cx="112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Type A,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4076" y="5534188"/>
            <a:ext cx="84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Type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1360" y="5874250"/>
            <a:ext cx="85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Type B</a:t>
            </a:r>
          </a:p>
        </p:txBody>
      </p:sp>
    </p:spTree>
    <p:extLst>
      <p:ext uri="{BB962C8B-B14F-4D97-AF65-F5344CB8AC3E}">
        <p14:creationId xmlns:p14="http://schemas.microsoft.com/office/powerpoint/2010/main" val="20510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304800" y="3430934"/>
            <a:ext cx="8686800" cy="910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Construction depends on: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1775" y="29724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Type B: Credibility Intervals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4800" y="4382316"/>
            <a:ext cx="5032140" cy="4435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Sample standard deviation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1692" y="5390864"/>
            <a:ext cx="8686800" cy="13351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Level of “credibility” (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i.e.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belief or probability) 1-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endParaRPr lang="en-GB" sz="2400" dirty="0">
              <a:solidFill>
                <a:srgbClr val="000000"/>
              </a:solidFill>
              <a:latin typeface="Symbol" pitchFamily="18" charset="2"/>
            </a:endParaRPr>
          </a:p>
          <a:p>
            <a:pPr marL="1344613" lvl="2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is still significance level</a:t>
            </a:r>
          </a:p>
          <a:p>
            <a:pPr marL="1344613" lvl="2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Use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to compute </a:t>
            </a:r>
            <a:r>
              <a:rPr lang="en-GB" sz="2400" i="1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GB" sz="2400" i="1" baseline="-25000" dirty="0" err="1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-value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35078" y="1090122"/>
            <a:ext cx="8686800" cy="1089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Type B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probability interval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PI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 for a mean: 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(1-α)×100% PI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Left Brace 3"/>
          <p:cNvSpPr/>
          <p:nvPr/>
        </p:nvSpPr>
        <p:spPr>
          <a:xfrm rot="16200000">
            <a:off x="4107466" y="1861818"/>
            <a:ext cx="285908" cy="140714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16200000">
            <a:off x="5693848" y="1840478"/>
            <a:ext cx="270411" cy="142654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04800" y="3881594"/>
            <a:ext cx="8686800" cy="562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Sample size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2096" y="4864346"/>
            <a:ext cx="5032140" cy="443542"/>
            <a:chOff x="302096" y="2881449"/>
            <a:chExt cx="5032140" cy="443542"/>
          </a:xfrm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302096" y="2881449"/>
              <a:ext cx="5032140" cy="4435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marL="887413" lvl="1" indent="-323850">
                <a:lnSpc>
                  <a:spcPct val="100000"/>
                </a:lnSpc>
                <a:spcBef>
                  <a:spcPts val="800"/>
                </a:spcBef>
                <a:buFont typeface="Times New Roman" pitchFamily="18" charset="0"/>
                <a:buChar char="•"/>
                <a:tabLst>
                  <a:tab pos="430213" algn="l"/>
                  <a:tab pos="1344613" algn="l"/>
                  <a:tab pos="2259013" algn="l"/>
                  <a:tab pos="3173413" algn="l"/>
                  <a:tab pos="4087813" algn="l"/>
                  <a:tab pos="5002213" algn="l"/>
                  <a:tab pos="5916613" algn="l"/>
                  <a:tab pos="6831013" algn="l"/>
                  <a:tab pos="7745413" algn="l"/>
                  <a:tab pos="8659813" algn="l"/>
                  <a:tab pos="9574213" algn="l"/>
                  <a:tab pos="10488613" algn="l"/>
                </a:tabLst>
              </a:pPr>
              <a:r>
                <a:rPr lang="en-GB" sz="2400" dirty="0">
                  <a:solidFill>
                    <a:srgbClr val="000000"/>
                  </a:solidFill>
                  <a:latin typeface="Times New Roman" pitchFamily="18" charset="0"/>
                </a:rPr>
                <a:t>Sample average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331" y="2983191"/>
              <a:ext cx="201163" cy="20116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756" y="2780650"/>
            <a:ext cx="546100" cy="31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461" y="2780650"/>
            <a:ext cx="558800" cy="317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219" y="1820685"/>
            <a:ext cx="2867170" cy="61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1576" y="2319624"/>
            <a:ext cx="2562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*GUM</a:t>
            </a:r>
            <a:r>
              <a:rPr lang="en-US" sz="1400" dirty="0">
                <a:latin typeface="Times New Roman"/>
                <a:cs typeface="Times New Roman"/>
              </a:rPr>
              <a:t> Suppl. JCGM 106:2012 calls these “</a:t>
            </a:r>
            <a:r>
              <a:rPr lang="en-US" sz="1400" b="1" dirty="0">
                <a:latin typeface="Times New Roman"/>
                <a:cs typeface="Times New Roman"/>
              </a:rPr>
              <a:t>tolerance</a:t>
            </a:r>
            <a:r>
              <a:rPr lang="en-US" sz="1400" dirty="0">
                <a:latin typeface="Times New Roman"/>
                <a:cs typeface="Times New Roman"/>
              </a:rPr>
              <a:t>” and “</a:t>
            </a:r>
            <a:r>
              <a:rPr lang="en-US" sz="1400" b="1" dirty="0">
                <a:latin typeface="Times New Roman"/>
                <a:cs typeface="Times New Roman"/>
              </a:rPr>
              <a:t>conformity</a:t>
            </a:r>
            <a:r>
              <a:rPr lang="en-US" sz="1400" dirty="0">
                <a:latin typeface="Times New Roman"/>
                <a:cs typeface="Times New Roman"/>
              </a:rPr>
              <a:t>” intervals…</a:t>
            </a:r>
          </a:p>
        </p:txBody>
      </p:sp>
    </p:spTree>
    <p:extLst>
      <p:ext uri="{BB962C8B-B14F-4D97-AF65-F5344CB8AC3E}">
        <p14:creationId xmlns:p14="http://schemas.microsoft.com/office/powerpoint/2010/main" val="19162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0" grpId="0"/>
      <p:bldP spid="11" grpId="0"/>
      <p:bldP spid="1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31775" y="1003716"/>
            <a:ext cx="8686800" cy="7875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Compute a 99% two sided PI for the the RI of a glass shard using this sample set: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31775" y="22060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Revisit Example: Credibility Intervals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76200" y="1958340"/>
          <a:ext cx="2579995" cy="3406140"/>
        </p:xfrm>
        <a:graphic>
          <a:graphicData uri="http://schemas.openxmlformats.org/drawingml/2006/table">
            <a:tbl>
              <a:tblPr/>
              <a:tblGrid>
                <a:gridCol w="117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Fragment 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Fragment 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913838" y="4330440"/>
            <a:ext cx="554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  <a:sym typeface="Mathematica1"/>
              </a:rPr>
              <a:t>Putting this together: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[1.520052 - (3.17)(0.00001), 1.520052 + (3.17)(0.00001)]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2260" y="5680932"/>
            <a:ext cx="8124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Given the data and our prior assumptions we believe with </a:t>
            </a:r>
          </a:p>
          <a:p>
            <a:pPr algn="ctr"/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99% probability that the measurand (RI) is [1.52002, 1.52009]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046" y="1578931"/>
            <a:ext cx="2905098" cy="263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33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3093" y="2541080"/>
            <a:ext cx="9104312" cy="12692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Other types of intervals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6606849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2942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" y="253235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Prediction Intervals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775" y="1218049"/>
            <a:ext cx="8742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What if we’re not interested in a range of plausible parameter values for a distribution, </a:t>
            </a:r>
            <a:r>
              <a:rPr lang="en-US" sz="2400" b="1" i="1" u="sng" dirty="0">
                <a:latin typeface="Times New Roman"/>
                <a:cs typeface="Times New Roman"/>
              </a:rPr>
              <a:t>but a range actual future measurements </a:t>
            </a:r>
            <a:r>
              <a:rPr lang="en-US" sz="2400" dirty="0">
                <a:latin typeface="Times New Roman"/>
                <a:cs typeface="Times New Roman"/>
              </a:rPr>
              <a:t>(input </a:t>
            </a:r>
            <a:r>
              <a:rPr lang="en-US" sz="2400" dirty="0" err="1">
                <a:latin typeface="Times New Roman"/>
                <a:cs typeface="Times New Roman"/>
              </a:rPr>
              <a:t>quantities</a:t>
            </a:r>
            <a:r>
              <a:rPr lang="en-US" sz="2400" baseline="30000" dirty="0" err="1">
                <a:latin typeface="Times New Roman"/>
                <a:cs typeface="Times New Roman"/>
              </a:rPr>
              <a:t>GUM</a:t>
            </a:r>
            <a:r>
              <a:rPr lang="en-US" sz="2400" dirty="0">
                <a:latin typeface="Times New Roman"/>
                <a:cs typeface="Times New Roman"/>
              </a:rPr>
              <a:t>)?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775" y="2894449"/>
            <a:ext cx="8343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Prediction Interval</a:t>
            </a:r>
            <a:r>
              <a:rPr lang="en-US" sz="2400" dirty="0">
                <a:latin typeface="Times New Roman"/>
                <a:cs typeface="Times New Roman"/>
              </a:rPr>
              <a:t> (Type A): Intervals produced by </a:t>
            </a:r>
            <a:r>
              <a:rPr lang="en-US" sz="2400" b="1" i="1" u="sng" dirty="0">
                <a:latin typeface="Times New Roman"/>
                <a:cs typeface="Times New Roman"/>
              </a:rPr>
              <a:t>a method</a:t>
            </a:r>
            <a:r>
              <a:rPr lang="en-US" sz="2400" dirty="0">
                <a:latin typeface="Times New Roman"/>
                <a:cs typeface="Times New Roman"/>
              </a:rPr>
              <a:t> which takes a sample of </a:t>
            </a:r>
            <a:r>
              <a:rPr lang="en-US" sz="2400" i="1" dirty="0"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Times New Roman"/>
                <a:cs typeface="Times New Roman"/>
              </a:rPr>
              <a:t> measurements and covers the </a:t>
            </a:r>
            <a:r>
              <a:rPr lang="en-US" sz="2400" i="1" dirty="0">
                <a:latin typeface="Times New Roman"/>
                <a:cs typeface="Times New Roman"/>
              </a:rPr>
              <a:t>n</a:t>
            </a:r>
            <a:r>
              <a:rPr lang="en-US" sz="2400" baseline="30000" dirty="0">
                <a:latin typeface="Times New Roman"/>
                <a:cs typeface="Times New Roman"/>
              </a:rPr>
              <a:t>th </a:t>
            </a:r>
            <a:r>
              <a:rPr lang="en-US" sz="2400" dirty="0">
                <a:latin typeface="Times New Roman"/>
                <a:cs typeface="Times New Roman"/>
              </a:rPr>
              <a:t>+ 1 measurement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(1 − 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)×100%</a:t>
            </a:r>
            <a:r>
              <a:rPr lang="en-US" sz="2400" dirty="0">
                <a:latin typeface="Times New Roman"/>
                <a:cs typeface="Times New Roman"/>
              </a:rPr>
              <a:t> of the time: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6" y="4636939"/>
            <a:ext cx="2003227" cy="410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4189" y="5633553"/>
            <a:ext cx="8002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Times New Roman"/>
                <a:cs typeface="Times New Roman"/>
              </a:rPr>
              <a:t>Note:</a:t>
            </a:r>
            <a:r>
              <a:rPr lang="en-US" sz="2400" dirty="0">
                <a:latin typeface="Times New Roman"/>
                <a:cs typeface="Times New Roman"/>
              </a:rPr>
              <a:t> prediction is with respect to </a:t>
            </a:r>
            <a:r>
              <a:rPr lang="en-US" sz="2400" i="1" u="sng" dirty="0">
                <a:latin typeface="Times New Roman"/>
                <a:cs typeface="Times New Roman"/>
              </a:rPr>
              <a:t>data</a:t>
            </a:r>
            <a:r>
              <a:rPr lang="en-US" sz="2400" dirty="0">
                <a:latin typeface="Times New Roman"/>
                <a:cs typeface="Times New Roman"/>
              </a:rPr>
              <a:t> (input </a:t>
            </a:r>
            <a:r>
              <a:rPr lang="en-US" sz="2400" dirty="0" err="1">
                <a:latin typeface="Times New Roman"/>
                <a:cs typeface="Times New Roman"/>
              </a:rPr>
              <a:t>quantities</a:t>
            </a:r>
            <a:r>
              <a:rPr lang="en-US" sz="2400" baseline="30000" dirty="0" err="1">
                <a:latin typeface="Times New Roman"/>
                <a:cs typeface="Times New Roman"/>
              </a:rPr>
              <a:t>GUM</a:t>
            </a:r>
            <a:r>
              <a:rPr lang="en-US" sz="2400" dirty="0">
                <a:latin typeface="Times New Roman"/>
                <a:cs typeface="Times New Roman"/>
              </a:rPr>
              <a:t>) and </a:t>
            </a:r>
            <a:r>
              <a:rPr lang="en-US" sz="2400" i="1" u="sng" dirty="0">
                <a:latin typeface="Times New Roman"/>
                <a:cs typeface="Times New Roman"/>
              </a:rPr>
              <a:t>NOT measurands</a:t>
            </a:r>
            <a:r>
              <a:rPr lang="en-US" sz="2400" dirty="0">
                <a:latin typeface="Times New Roman"/>
                <a:cs typeface="Times New Roman"/>
              </a:rPr>
              <a:t> (parameters)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3BDCD-E00E-82C4-52BF-611FCB31E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37" y="4712061"/>
            <a:ext cx="4162623" cy="33409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824951-09CC-8E97-09F2-B629C6EBAACD}"/>
              </a:ext>
            </a:extLst>
          </p:cNvPr>
          <p:cNvCxnSpPr>
            <a:cxnSpLocks/>
          </p:cNvCxnSpPr>
          <p:nvPr/>
        </p:nvCxnSpPr>
        <p:spPr>
          <a:xfrm>
            <a:off x="5410205" y="4874805"/>
            <a:ext cx="566057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50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" y="1488927"/>
            <a:ext cx="4635500" cy="3564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9801" y="3997637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41708" y="3640070"/>
            <a:ext cx="11282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74425" y="348132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41710" y="348132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7968366" y="4122041"/>
            <a:ext cx="155367" cy="155448"/>
          </a:xfrm>
          <a:prstGeom prst="ellipse">
            <a:avLst/>
          </a:prstGeom>
          <a:solidFill>
            <a:srgbClr val="FF0000"/>
          </a:solidFill>
          <a:ln>
            <a:solidFill>
              <a:srgbClr val="FF151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084678" y="3563870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807798" y="4196124"/>
            <a:ext cx="10093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19565" y="4037374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07800" y="4037374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38470" y="3139326"/>
            <a:ext cx="927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65570" y="298057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38470" y="298057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7181438" y="3063126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17518" y="2650680"/>
            <a:ext cx="14208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952610" y="249193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17520" y="249193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>
            <a:spLocks noChangeAspect="1"/>
          </p:cNvSpPr>
          <p:nvPr/>
        </p:nvSpPr>
        <p:spPr>
          <a:xfrm>
            <a:off x="7544288" y="2574480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807800" y="2214043"/>
            <a:ext cx="927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34900" y="205529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07800" y="205529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7350768" y="2137843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6904560" y="1713299"/>
            <a:ext cx="927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43755" y="1554549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04560" y="1554549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>
            <a:spLocks noChangeAspect="1"/>
          </p:cNvSpPr>
          <p:nvPr/>
        </p:nvSpPr>
        <p:spPr>
          <a:xfrm>
            <a:off x="7133058" y="1637099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6662658" y="1224653"/>
            <a:ext cx="10368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710710" y="106590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650565" y="106590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>
            <a:spLocks noChangeAspect="1"/>
          </p:cNvSpPr>
          <p:nvPr/>
        </p:nvSpPr>
        <p:spPr>
          <a:xfrm>
            <a:off x="7350768" y="1148453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6444948" y="5733656"/>
            <a:ext cx="12197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74425" y="557490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44950" y="557490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>
            <a:spLocks noChangeAspect="1"/>
          </p:cNvSpPr>
          <p:nvPr/>
        </p:nvSpPr>
        <p:spPr>
          <a:xfrm>
            <a:off x="7290293" y="5657456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7158553" y="5232912"/>
            <a:ext cx="10733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242890" y="5074162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158555" y="5074162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>
            <a:spLocks noChangeAspect="1"/>
          </p:cNvSpPr>
          <p:nvPr/>
        </p:nvSpPr>
        <p:spPr>
          <a:xfrm>
            <a:off x="7217723" y="5156712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6952938" y="4744266"/>
            <a:ext cx="11282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85655" y="458551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952940" y="458551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423338" y="4668066"/>
            <a:ext cx="152320" cy="152400"/>
          </a:xfrm>
          <a:prstGeom prst="ellipse">
            <a:avLst/>
          </a:prstGeom>
          <a:solidFill>
            <a:srgbClr val="03FF04"/>
          </a:solidFill>
          <a:ln>
            <a:solidFill>
              <a:srgbClr val="03FF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757061" y="3489168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44966" y="5081352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52226" y="4572883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61896" y="2029906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69156" y="1521437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57061" y="2980576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64321" y="2472107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52226" y="5547603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69156" y="1027892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231775" y="253235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Prediction Intervals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1425" y="1004978"/>
            <a:ext cx="313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Meaning of a Type A 90% Prediction Interval.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56559" y="6121661"/>
            <a:ext cx="428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90% of these things will cover the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+1</a:t>
            </a:r>
            <a:r>
              <a:rPr lang="en-US" baseline="30000" dirty="0">
                <a:latin typeface="Times New Roman"/>
                <a:cs typeface="Times New Roman"/>
              </a:rPr>
              <a:t>th </a:t>
            </a:r>
            <a:r>
              <a:rPr lang="en-US" dirty="0">
                <a:latin typeface="Times New Roman"/>
                <a:cs typeface="Times New Roman"/>
              </a:rPr>
              <a:t>measurement (“</a:t>
            </a:r>
            <a:r>
              <a:rPr lang="en-US" i="1" u="sng" dirty="0">
                <a:latin typeface="Times New Roman"/>
                <a:cs typeface="Times New Roman"/>
              </a:rPr>
              <a:t>Hit</a:t>
            </a:r>
            <a:r>
              <a:rPr lang="en-US" dirty="0">
                <a:latin typeface="Times New Roman"/>
                <a:cs typeface="Times New Roman"/>
              </a:rPr>
              <a:t>”) in the long run</a:t>
            </a:r>
          </a:p>
        </p:txBody>
      </p:sp>
      <p:sp>
        <p:nvSpPr>
          <p:cNvPr id="6" name="Freeform 5"/>
          <p:cNvSpPr/>
          <p:nvPr/>
        </p:nvSpPr>
        <p:spPr>
          <a:xfrm>
            <a:off x="2394857" y="1188218"/>
            <a:ext cx="2394857" cy="2295211"/>
          </a:xfrm>
          <a:custGeom>
            <a:avLst/>
            <a:gdLst>
              <a:gd name="connsiteX0" fmla="*/ 0 w 2394857"/>
              <a:gd name="connsiteY0" fmla="*/ 2295211 h 2295211"/>
              <a:gd name="connsiteX1" fmla="*/ 774095 w 2394857"/>
              <a:gd name="connsiteY1" fmla="*/ 251115 h 2295211"/>
              <a:gd name="connsiteX2" fmla="*/ 2394857 w 2394857"/>
              <a:gd name="connsiteY2" fmla="*/ 33401 h 229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857" h="2295211">
                <a:moveTo>
                  <a:pt x="0" y="2295211"/>
                </a:moveTo>
                <a:cubicBezTo>
                  <a:pt x="187476" y="1461647"/>
                  <a:pt x="374952" y="628083"/>
                  <a:pt x="774095" y="251115"/>
                </a:cubicBezTo>
                <a:cubicBezTo>
                  <a:pt x="1173238" y="-125853"/>
                  <a:pt x="2394857" y="33401"/>
                  <a:pt x="2394857" y="33401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394857" y="1546027"/>
            <a:ext cx="2419048" cy="1901116"/>
          </a:xfrm>
          <a:custGeom>
            <a:avLst/>
            <a:gdLst>
              <a:gd name="connsiteX0" fmla="*/ 0 w 2419048"/>
              <a:gd name="connsiteY0" fmla="*/ 1901116 h 1901116"/>
              <a:gd name="connsiteX1" fmla="*/ 1185333 w 2419048"/>
              <a:gd name="connsiteY1" fmla="*/ 147306 h 1901116"/>
              <a:gd name="connsiteX2" fmla="*/ 2419048 w 2419048"/>
              <a:gd name="connsiteY2" fmla="*/ 98925 h 190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048" h="1901116">
                <a:moveTo>
                  <a:pt x="0" y="1901116"/>
                </a:moveTo>
                <a:cubicBezTo>
                  <a:pt x="391079" y="1174393"/>
                  <a:pt x="782158" y="447671"/>
                  <a:pt x="1185333" y="147306"/>
                </a:cubicBezTo>
                <a:cubicBezTo>
                  <a:pt x="1588508" y="-153059"/>
                  <a:pt x="2419048" y="98925"/>
                  <a:pt x="2419048" y="98925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401280" y="102789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65" name="Rectangle 64"/>
          <p:cNvSpPr/>
          <p:nvPr/>
        </p:nvSpPr>
        <p:spPr>
          <a:xfrm>
            <a:off x="8406503" y="151358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66" name="Rectangle 65"/>
          <p:cNvSpPr/>
          <p:nvPr/>
        </p:nvSpPr>
        <p:spPr>
          <a:xfrm>
            <a:off x="8406503" y="202789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67" name="Rectangle 66"/>
          <p:cNvSpPr/>
          <p:nvPr/>
        </p:nvSpPr>
        <p:spPr>
          <a:xfrm>
            <a:off x="8399631" y="248939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68" name="Rectangle 67"/>
          <p:cNvSpPr/>
          <p:nvPr/>
        </p:nvSpPr>
        <p:spPr>
          <a:xfrm>
            <a:off x="8402368" y="296863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8402368" y="343455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70" name="Rectangle 69"/>
          <p:cNvSpPr/>
          <p:nvPr/>
        </p:nvSpPr>
        <p:spPr>
          <a:xfrm>
            <a:off x="8395496" y="40049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Miss</a:t>
            </a:r>
            <a:endParaRPr lang="en-US" b="1" dirty="0"/>
          </a:p>
        </p:txBody>
      </p:sp>
      <p:sp>
        <p:nvSpPr>
          <p:cNvPr id="71" name="Rectangle 70"/>
          <p:cNvSpPr/>
          <p:nvPr/>
        </p:nvSpPr>
        <p:spPr>
          <a:xfrm>
            <a:off x="8409240" y="4558855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72" name="Rectangle 71"/>
          <p:cNvSpPr/>
          <p:nvPr/>
        </p:nvSpPr>
        <p:spPr>
          <a:xfrm>
            <a:off x="8402368" y="5044549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73" name="Rectangle 72"/>
          <p:cNvSpPr/>
          <p:nvPr/>
        </p:nvSpPr>
        <p:spPr>
          <a:xfrm>
            <a:off x="8402368" y="5558855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Hit</a:t>
            </a:r>
            <a:endParaRPr lang="en-US" b="1" dirty="0"/>
          </a:p>
        </p:txBody>
      </p:sp>
      <p:sp>
        <p:nvSpPr>
          <p:cNvPr id="76" name="Freeform 75"/>
          <p:cNvSpPr/>
          <p:nvPr/>
        </p:nvSpPr>
        <p:spPr>
          <a:xfrm>
            <a:off x="2370667" y="1998713"/>
            <a:ext cx="2443238" cy="1484716"/>
          </a:xfrm>
          <a:custGeom>
            <a:avLst/>
            <a:gdLst>
              <a:gd name="connsiteX0" fmla="*/ 0 w 2443238"/>
              <a:gd name="connsiteY0" fmla="*/ 1484716 h 1484716"/>
              <a:gd name="connsiteX1" fmla="*/ 1572381 w 2443238"/>
              <a:gd name="connsiteY1" fmla="*/ 69573 h 1484716"/>
              <a:gd name="connsiteX2" fmla="*/ 2443238 w 2443238"/>
              <a:gd name="connsiteY2" fmla="*/ 202620 h 148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3238" h="1484716">
                <a:moveTo>
                  <a:pt x="0" y="1484716"/>
                </a:moveTo>
                <a:cubicBezTo>
                  <a:pt x="582587" y="883986"/>
                  <a:pt x="1165175" y="283256"/>
                  <a:pt x="1572381" y="69573"/>
                </a:cubicBezTo>
                <a:cubicBezTo>
                  <a:pt x="1979587" y="-144110"/>
                  <a:pt x="2443238" y="202620"/>
                  <a:pt x="2443238" y="20262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2394857" y="2453292"/>
            <a:ext cx="2394857" cy="1018041"/>
          </a:xfrm>
          <a:custGeom>
            <a:avLst/>
            <a:gdLst>
              <a:gd name="connsiteX0" fmla="*/ 0 w 2394857"/>
              <a:gd name="connsiteY0" fmla="*/ 1018041 h 1018041"/>
              <a:gd name="connsiteX1" fmla="*/ 1596572 w 2394857"/>
              <a:gd name="connsiteY1" fmla="*/ 38327 h 1018041"/>
              <a:gd name="connsiteX2" fmla="*/ 2394857 w 2394857"/>
              <a:gd name="connsiteY2" fmla="*/ 183470 h 101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857" h="1018041">
                <a:moveTo>
                  <a:pt x="0" y="1018041"/>
                </a:moveTo>
                <a:cubicBezTo>
                  <a:pt x="598714" y="597731"/>
                  <a:pt x="1197429" y="177422"/>
                  <a:pt x="1596572" y="38327"/>
                </a:cubicBezTo>
                <a:cubicBezTo>
                  <a:pt x="1995715" y="-100768"/>
                  <a:pt x="2394857" y="183470"/>
                  <a:pt x="2394857" y="18347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2382762" y="3065995"/>
            <a:ext cx="2406952" cy="429529"/>
          </a:xfrm>
          <a:custGeom>
            <a:avLst/>
            <a:gdLst>
              <a:gd name="connsiteX0" fmla="*/ 0 w 2406952"/>
              <a:gd name="connsiteY0" fmla="*/ 429529 h 429529"/>
              <a:gd name="connsiteX1" fmla="*/ 1572381 w 2406952"/>
              <a:gd name="connsiteY1" fmla="*/ 18291 h 429529"/>
              <a:gd name="connsiteX2" fmla="*/ 2406952 w 2406952"/>
              <a:gd name="connsiteY2" fmla="*/ 66672 h 429529"/>
              <a:gd name="connsiteX3" fmla="*/ 2406952 w 2406952"/>
              <a:gd name="connsiteY3" fmla="*/ 66672 h 42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6952" h="429529">
                <a:moveTo>
                  <a:pt x="0" y="429529"/>
                </a:moveTo>
                <a:cubicBezTo>
                  <a:pt x="585611" y="254148"/>
                  <a:pt x="1171222" y="78767"/>
                  <a:pt x="1572381" y="18291"/>
                </a:cubicBezTo>
                <a:cubicBezTo>
                  <a:pt x="1973540" y="-42185"/>
                  <a:pt x="2406952" y="66672"/>
                  <a:pt x="2406952" y="66672"/>
                </a:cubicBezTo>
                <a:lnTo>
                  <a:pt x="2406952" y="66672"/>
                </a:ln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22920" y="5285436"/>
            <a:ext cx="3517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FF04"/>
                </a:solidFill>
                <a:latin typeface="Times New Roman"/>
                <a:cs typeface="Times New Roman"/>
              </a:rPr>
              <a:t>Do</a:t>
            </a:r>
            <a:r>
              <a:rPr lang="en-US" dirty="0">
                <a:solidFill>
                  <a:srgbClr val="FF151A"/>
                </a:solidFill>
                <a:latin typeface="Times New Roman"/>
                <a:cs typeface="Times New Roman"/>
              </a:rPr>
              <a:t>ts</a:t>
            </a:r>
            <a:r>
              <a:rPr lang="en-US" dirty="0">
                <a:latin typeface="Times New Roman"/>
                <a:cs typeface="Times New Roman"/>
              </a:rPr>
              <a:t> are for the n+1</a:t>
            </a:r>
            <a:r>
              <a:rPr lang="en-US" baseline="30000" dirty="0">
                <a:latin typeface="Times New Roman"/>
                <a:cs typeface="Times New Roman"/>
              </a:rPr>
              <a:t>th</a:t>
            </a:r>
            <a:r>
              <a:rPr lang="en-US" dirty="0">
                <a:latin typeface="Times New Roman"/>
                <a:cs typeface="Times New Roman"/>
              </a:rPr>
              <a:t> measurement.</a:t>
            </a:r>
          </a:p>
        </p:txBody>
      </p:sp>
      <p:sp>
        <p:nvSpPr>
          <p:cNvPr id="82" name="Freeform 81"/>
          <p:cNvSpPr/>
          <p:nvPr/>
        </p:nvSpPr>
        <p:spPr>
          <a:xfrm>
            <a:off x="2394857" y="3507620"/>
            <a:ext cx="2382762" cy="145849"/>
          </a:xfrm>
          <a:custGeom>
            <a:avLst/>
            <a:gdLst>
              <a:gd name="connsiteX0" fmla="*/ 0 w 2382762"/>
              <a:gd name="connsiteY0" fmla="*/ 0 h 145849"/>
              <a:gd name="connsiteX1" fmla="*/ 1415143 w 2382762"/>
              <a:gd name="connsiteY1" fmla="*/ 133047 h 145849"/>
              <a:gd name="connsiteX2" fmla="*/ 2382762 w 2382762"/>
              <a:gd name="connsiteY2" fmla="*/ 133047 h 14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2762" h="145849">
                <a:moveTo>
                  <a:pt x="0" y="0"/>
                </a:moveTo>
                <a:cubicBezTo>
                  <a:pt x="509008" y="55436"/>
                  <a:pt x="1018016" y="110873"/>
                  <a:pt x="1415143" y="133047"/>
                </a:cubicBezTo>
                <a:cubicBezTo>
                  <a:pt x="1812270" y="155222"/>
                  <a:pt x="2097516" y="144134"/>
                  <a:pt x="2382762" y="133047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2394857" y="3471333"/>
            <a:ext cx="2382762" cy="752636"/>
          </a:xfrm>
          <a:custGeom>
            <a:avLst/>
            <a:gdLst>
              <a:gd name="connsiteX0" fmla="*/ 0 w 2382762"/>
              <a:gd name="connsiteY0" fmla="*/ 0 h 752636"/>
              <a:gd name="connsiteX1" fmla="*/ 1294191 w 2382762"/>
              <a:gd name="connsiteY1" fmla="*/ 653143 h 752636"/>
              <a:gd name="connsiteX2" fmla="*/ 2382762 w 2382762"/>
              <a:gd name="connsiteY2" fmla="*/ 749905 h 75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2762" h="752636">
                <a:moveTo>
                  <a:pt x="0" y="0"/>
                </a:moveTo>
                <a:cubicBezTo>
                  <a:pt x="448532" y="264079"/>
                  <a:pt x="897064" y="528159"/>
                  <a:pt x="1294191" y="653143"/>
                </a:cubicBezTo>
                <a:cubicBezTo>
                  <a:pt x="1691318" y="778127"/>
                  <a:pt x="2382762" y="749905"/>
                  <a:pt x="2382762" y="749905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2382762" y="3495524"/>
            <a:ext cx="2406952" cy="2377590"/>
          </a:xfrm>
          <a:custGeom>
            <a:avLst/>
            <a:gdLst>
              <a:gd name="connsiteX0" fmla="*/ 0 w 2406952"/>
              <a:gd name="connsiteY0" fmla="*/ 0 h 2377590"/>
              <a:gd name="connsiteX1" fmla="*/ 1560286 w 2406952"/>
              <a:gd name="connsiteY1" fmla="*/ 2128762 h 2377590"/>
              <a:gd name="connsiteX2" fmla="*/ 2406952 w 2406952"/>
              <a:gd name="connsiteY2" fmla="*/ 2334381 h 237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6952" h="2377590">
                <a:moveTo>
                  <a:pt x="0" y="0"/>
                </a:moveTo>
                <a:cubicBezTo>
                  <a:pt x="579563" y="869849"/>
                  <a:pt x="1159127" y="1739699"/>
                  <a:pt x="1560286" y="2128762"/>
                </a:cubicBezTo>
                <a:cubicBezTo>
                  <a:pt x="1961445" y="2517825"/>
                  <a:pt x="2406952" y="2334381"/>
                  <a:pt x="2406952" y="2334381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382762" y="3495524"/>
            <a:ext cx="2394857" cy="1901143"/>
          </a:xfrm>
          <a:custGeom>
            <a:avLst/>
            <a:gdLst>
              <a:gd name="connsiteX0" fmla="*/ 0 w 2394857"/>
              <a:gd name="connsiteY0" fmla="*/ 0 h 1901143"/>
              <a:gd name="connsiteX1" fmla="*/ 1729619 w 2394857"/>
              <a:gd name="connsiteY1" fmla="*/ 1729619 h 1901143"/>
              <a:gd name="connsiteX2" fmla="*/ 2394857 w 2394857"/>
              <a:gd name="connsiteY2" fmla="*/ 1838476 h 19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857" h="1901143">
                <a:moveTo>
                  <a:pt x="0" y="0"/>
                </a:moveTo>
                <a:cubicBezTo>
                  <a:pt x="665238" y="711603"/>
                  <a:pt x="1330476" y="1423206"/>
                  <a:pt x="1729619" y="1729619"/>
                </a:cubicBezTo>
                <a:cubicBezTo>
                  <a:pt x="2128762" y="2036032"/>
                  <a:pt x="2394857" y="1838476"/>
                  <a:pt x="2394857" y="1838476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2370667" y="3483429"/>
            <a:ext cx="2443238" cy="1415049"/>
          </a:xfrm>
          <a:custGeom>
            <a:avLst/>
            <a:gdLst>
              <a:gd name="connsiteX0" fmla="*/ 0 w 2443238"/>
              <a:gd name="connsiteY0" fmla="*/ 0 h 1415049"/>
              <a:gd name="connsiteX1" fmla="*/ 1778000 w 2443238"/>
              <a:gd name="connsiteY1" fmla="*/ 1245809 h 1415049"/>
              <a:gd name="connsiteX2" fmla="*/ 2443238 w 2443238"/>
              <a:gd name="connsiteY2" fmla="*/ 1403047 h 1415049"/>
              <a:gd name="connsiteX3" fmla="*/ 2443238 w 2443238"/>
              <a:gd name="connsiteY3" fmla="*/ 1403047 h 14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3238" h="1415049">
                <a:moveTo>
                  <a:pt x="0" y="0"/>
                </a:moveTo>
                <a:cubicBezTo>
                  <a:pt x="685397" y="505984"/>
                  <a:pt x="1370794" y="1011968"/>
                  <a:pt x="1778000" y="1245809"/>
                </a:cubicBezTo>
                <a:cubicBezTo>
                  <a:pt x="2185206" y="1479650"/>
                  <a:pt x="2443238" y="1403047"/>
                  <a:pt x="2443238" y="1403047"/>
                </a:cubicBezTo>
                <a:lnTo>
                  <a:pt x="2443238" y="1403047"/>
                </a:ln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 Brace 90"/>
          <p:cNvSpPr/>
          <p:nvPr/>
        </p:nvSpPr>
        <p:spPr>
          <a:xfrm rot="16200000">
            <a:off x="7073886" y="5167051"/>
            <a:ext cx="586959" cy="20189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>
            <a:stCxn id="91" idx="1"/>
          </p:cNvCxnSpPr>
          <p:nvPr/>
        </p:nvCxnSpPr>
        <p:spPr>
          <a:xfrm flipH="1">
            <a:off x="6025444" y="6470007"/>
            <a:ext cx="1341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3500"/>
                            </p:stCondLst>
                            <p:childTnLst>
                              <p:par>
                                <p:cTn id="2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4500"/>
                            </p:stCondLst>
                            <p:childTnLst>
                              <p:par>
                                <p:cTn id="2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20" grpId="0" animBg="1"/>
      <p:bldP spid="24" grpId="0" animBg="1"/>
      <p:bldP spid="28" grpId="0" animBg="1"/>
      <p:bldP spid="32" grpId="0" animBg="1"/>
      <p:bldP spid="36" grpId="0" animBg="1"/>
      <p:bldP spid="40" grpId="0" animBg="1"/>
      <p:bldP spid="44" grpId="0" animBg="1"/>
      <p:bldP spid="48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1" grpId="0"/>
      <p:bldP spid="6" grpId="0" animBg="1"/>
      <p:bldP spid="16" grpId="0" animBg="1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6" grpId="0" animBg="1"/>
      <p:bldP spid="77" grpId="0" animBg="1"/>
      <p:bldP spid="80" grpId="0" animBg="1"/>
      <p:bldP spid="81" grpId="0"/>
      <p:bldP spid="82" grpId="0" animBg="1"/>
      <p:bldP spid="83" grpId="0" animBg="1"/>
      <p:bldP spid="86" grpId="0" animBg="1"/>
      <p:bldP spid="87" grpId="0" animBg="1"/>
      <p:bldP spid="90" grpId="0" animBg="1"/>
      <p:bldP spid="9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C0B27-1EFA-0A00-AA6E-2FFF18C0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610DCE-3C36-EE30-51EB-1AF34344B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" y="392887"/>
            <a:ext cx="8607425" cy="104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20,000 80% Prediction Intervals For </a:t>
            </a:r>
          </a:p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The Next Data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338C4-B0CF-DCDE-C1A0-FE68F5BA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DAA3B8-B408-08FD-B51C-A73515F66C86}"/>
              </a:ext>
            </a:extLst>
          </p:cNvPr>
          <p:cNvSpPr txBox="1"/>
          <p:nvPr/>
        </p:nvSpPr>
        <p:spPr>
          <a:xfrm>
            <a:off x="484188" y="1645922"/>
            <a:ext cx="8383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at least 80% of these capture the next data point?? Let’s see:</a:t>
            </a:r>
          </a:p>
        </p:txBody>
      </p:sp>
      <p:pic>
        <p:nvPicPr>
          <p:cNvPr id="2" name="PI_sim_edit.mp4">
            <a:hlinkClick r:id="" action="ppaction://media"/>
            <a:extLst>
              <a:ext uri="{FF2B5EF4-FFF2-40B4-BE49-F238E27FC236}">
                <a16:creationId xmlns:a16="http://schemas.microsoft.com/office/drawing/2014/main" id="{1A6B7420-4044-6C5C-7217-83003E595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3987"/>
          <a:stretch>
            <a:fillRect/>
          </a:stretch>
        </p:blipFill>
        <p:spPr>
          <a:xfrm>
            <a:off x="134144" y="2810412"/>
            <a:ext cx="8875712" cy="279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" y="253235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Tolerance Intervals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775" y="1454553"/>
            <a:ext cx="8742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Tolerance Interval</a:t>
            </a:r>
            <a:r>
              <a:rPr lang="en-US" sz="2400" dirty="0">
                <a:latin typeface="Times New Roman"/>
                <a:cs typeface="Times New Roman"/>
              </a:rPr>
              <a:t> (Type A): Intervals produced by </a:t>
            </a:r>
            <a:r>
              <a:rPr lang="en-US" sz="2400" b="1" i="1" u="sng" dirty="0">
                <a:latin typeface="Times New Roman"/>
                <a:cs typeface="Times New Roman"/>
              </a:rPr>
              <a:t>a method</a:t>
            </a:r>
            <a:r>
              <a:rPr lang="en-US" sz="2400" dirty="0">
                <a:latin typeface="Times New Roman"/>
                <a:cs typeface="Times New Roman"/>
              </a:rPr>
              <a:t> which takes a sample of </a:t>
            </a:r>
            <a:r>
              <a:rPr lang="en-US" sz="2400" i="1" dirty="0"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Times New Roman"/>
                <a:cs typeface="Times New Roman"/>
              </a:rPr>
              <a:t> measurements and covers </a:t>
            </a:r>
            <a:r>
              <a:rPr lang="en-US" sz="2400" i="1" dirty="0">
                <a:latin typeface="Times New Roman"/>
                <a:cs typeface="Times New Roman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×100% of the population of possible measurements (1 − 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)×100%</a:t>
            </a:r>
            <a:r>
              <a:rPr lang="en-US" sz="2400" dirty="0">
                <a:latin typeface="Times New Roman"/>
                <a:cs typeface="Times New Roman"/>
              </a:rPr>
              <a:t> of the time: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11307" y="5755655"/>
            <a:ext cx="5916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Times New Roman"/>
                <a:cs typeface="Times New Roman"/>
              </a:rPr>
              <a:t>Note again:</a:t>
            </a:r>
            <a:r>
              <a:rPr lang="en-US" sz="2400" dirty="0">
                <a:latin typeface="Times New Roman"/>
                <a:cs typeface="Times New Roman"/>
              </a:rPr>
              <a:t> interval is with respect to </a:t>
            </a:r>
            <a:r>
              <a:rPr lang="en-US" sz="2400" i="1" u="sng" dirty="0">
                <a:latin typeface="Times New Roman"/>
                <a:cs typeface="Times New Roman"/>
              </a:rPr>
              <a:t>data</a:t>
            </a:r>
            <a:r>
              <a:rPr lang="en-US" sz="2400" dirty="0">
                <a:latin typeface="Times New Roman"/>
                <a:cs typeface="Times New Roman"/>
              </a:rPr>
              <a:t> and </a:t>
            </a:r>
            <a:r>
              <a:rPr lang="en-US" sz="2400" i="1" u="sng" dirty="0">
                <a:latin typeface="Times New Roman"/>
                <a:cs typeface="Times New Roman"/>
              </a:rPr>
              <a:t>NOT measurands</a:t>
            </a:r>
            <a:r>
              <a:rPr lang="en-US" sz="2400" dirty="0">
                <a:latin typeface="Times New Roman"/>
                <a:cs typeface="Times New Roman"/>
              </a:rPr>
              <a:t> (parameters)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7" y="3277422"/>
            <a:ext cx="1649864" cy="4149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CE150-41CD-A178-B09A-9D98BE83A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02" y="3299194"/>
            <a:ext cx="5592198" cy="4149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9BA243-5248-7A06-B366-023133096AE4}"/>
              </a:ext>
            </a:extLst>
          </p:cNvPr>
          <p:cNvCxnSpPr>
            <a:cxnSpLocks/>
          </p:cNvCxnSpPr>
          <p:nvPr/>
        </p:nvCxnSpPr>
        <p:spPr>
          <a:xfrm>
            <a:off x="6248405" y="3514091"/>
            <a:ext cx="566057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>
            <a:extLst>
              <a:ext uri="{FF2B5EF4-FFF2-40B4-BE49-F238E27FC236}">
                <a16:creationId xmlns:a16="http://schemas.microsoft.com/office/drawing/2014/main" id="{854E4305-D660-1799-AAB3-689C252227D8}"/>
              </a:ext>
            </a:extLst>
          </p:cNvPr>
          <p:cNvSpPr/>
          <p:nvPr/>
        </p:nvSpPr>
        <p:spPr>
          <a:xfrm rot="16200000">
            <a:off x="2061426" y="2763049"/>
            <a:ext cx="296753" cy="2177144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62499-EF10-296B-0325-B3B20B951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790" y="4020476"/>
            <a:ext cx="1839398" cy="830997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AF31BC61-51F6-2B4D-1A27-E241FD50C70F}"/>
              </a:ext>
            </a:extLst>
          </p:cNvPr>
          <p:cNvSpPr/>
          <p:nvPr/>
        </p:nvSpPr>
        <p:spPr>
          <a:xfrm rot="16200000">
            <a:off x="1909647" y="4454678"/>
            <a:ext cx="557561" cy="70810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EEFD3-54A0-97FF-1547-7C70DDD98770}"/>
              </a:ext>
            </a:extLst>
          </p:cNvPr>
          <p:cNvSpPr txBox="1"/>
          <p:nvPr/>
        </p:nvSpPr>
        <p:spPr>
          <a:xfrm>
            <a:off x="1834376" y="5065738"/>
            <a:ext cx="282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</a:rPr>
              <a:t>opulation PDF for the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0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10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" y="1488927"/>
            <a:ext cx="4635500" cy="3564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9801" y="3997637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41708" y="3640070"/>
            <a:ext cx="11282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74425" y="348132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41710" y="348132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07799" y="4196124"/>
            <a:ext cx="7442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53453" y="4037374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07800" y="4037374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38470" y="3139326"/>
            <a:ext cx="927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65570" y="298057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38470" y="298057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17518" y="2650680"/>
            <a:ext cx="14208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952610" y="249193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17520" y="2491930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07800" y="2214043"/>
            <a:ext cx="927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34900" y="205529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07800" y="205529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04560" y="1713299"/>
            <a:ext cx="927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43755" y="1554549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04560" y="1554549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62658" y="1224653"/>
            <a:ext cx="10368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710710" y="106590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650565" y="1065903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44948" y="5733656"/>
            <a:ext cx="12197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74425" y="557490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44950" y="557490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04555" y="5232912"/>
            <a:ext cx="10733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974781" y="5074162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904557" y="5074162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52938" y="4744266"/>
            <a:ext cx="11282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85655" y="458551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952940" y="4585516"/>
            <a:ext cx="0" cy="317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757061" y="3489168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44966" y="5081352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52226" y="4572883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61896" y="2029906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69156" y="1521437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57061" y="2980576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64321" y="2472107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52226" y="5547603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69156" y="1027892"/>
            <a:ext cx="17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Measure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 pulls:</a:t>
            </a:r>
          </a:p>
        </p:txBody>
      </p: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231775" y="253235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Tolerance Intervals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1425" y="1004978"/>
            <a:ext cx="313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Meaning of a Type A 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dirty="0">
                <a:latin typeface="Times New Roman"/>
                <a:cs typeface="Times New Roman"/>
              </a:rPr>
              <a:t>=85%, at 90% confidence Tolerance Interval.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20330" y="5979263"/>
            <a:ext cx="465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90% of these things will cover at least 85% of the measurement population in the long run</a:t>
            </a:r>
          </a:p>
        </p:txBody>
      </p:sp>
      <p:sp>
        <p:nvSpPr>
          <p:cNvPr id="6" name="Freeform 5"/>
          <p:cNvSpPr/>
          <p:nvPr/>
        </p:nvSpPr>
        <p:spPr>
          <a:xfrm>
            <a:off x="2394857" y="1188218"/>
            <a:ext cx="2394857" cy="2295211"/>
          </a:xfrm>
          <a:custGeom>
            <a:avLst/>
            <a:gdLst>
              <a:gd name="connsiteX0" fmla="*/ 0 w 2394857"/>
              <a:gd name="connsiteY0" fmla="*/ 2295211 h 2295211"/>
              <a:gd name="connsiteX1" fmla="*/ 774095 w 2394857"/>
              <a:gd name="connsiteY1" fmla="*/ 251115 h 2295211"/>
              <a:gd name="connsiteX2" fmla="*/ 2394857 w 2394857"/>
              <a:gd name="connsiteY2" fmla="*/ 33401 h 229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857" h="2295211">
                <a:moveTo>
                  <a:pt x="0" y="2295211"/>
                </a:moveTo>
                <a:cubicBezTo>
                  <a:pt x="187476" y="1461647"/>
                  <a:pt x="374952" y="628083"/>
                  <a:pt x="774095" y="251115"/>
                </a:cubicBezTo>
                <a:cubicBezTo>
                  <a:pt x="1173238" y="-125853"/>
                  <a:pt x="2394857" y="33401"/>
                  <a:pt x="2394857" y="33401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394857" y="1546027"/>
            <a:ext cx="2419048" cy="1901116"/>
          </a:xfrm>
          <a:custGeom>
            <a:avLst/>
            <a:gdLst>
              <a:gd name="connsiteX0" fmla="*/ 0 w 2419048"/>
              <a:gd name="connsiteY0" fmla="*/ 1901116 h 1901116"/>
              <a:gd name="connsiteX1" fmla="*/ 1185333 w 2419048"/>
              <a:gd name="connsiteY1" fmla="*/ 147306 h 1901116"/>
              <a:gd name="connsiteX2" fmla="*/ 2419048 w 2419048"/>
              <a:gd name="connsiteY2" fmla="*/ 98925 h 190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048" h="1901116">
                <a:moveTo>
                  <a:pt x="0" y="1901116"/>
                </a:moveTo>
                <a:cubicBezTo>
                  <a:pt x="391079" y="1174393"/>
                  <a:pt x="782158" y="447671"/>
                  <a:pt x="1185333" y="147306"/>
                </a:cubicBezTo>
                <a:cubicBezTo>
                  <a:pt x="1588508" y="-153059"/>
                  <a:pt x="2419048" y="98925"/>
                  <a:pt x="2419048" y="98925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90838" y="1027892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096061" y="1513586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6061" y="2027892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089189" y="2489396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091926" y="2968632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091926" y="3434558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070943" y="4004917"/>
            <a:ext cx="1118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151A"/>
                </a:solidFill>
                <a:latin typeface="Times New Roman"/>
                <a:cs typeface="Times New Roman"/>
              </a:rPr>
              <a:t>Covers &lt; 85%</a:t>
            </a:r>
            <a:endParaRPr lang="en-US" sz="1200" b="1" dirty="0">
              <a:solidFill>
                <a:srgbClr val="FF151A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98798" y="4558855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77815" y="5044549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091926" y="5558855"/>
            <a:ext cx="1115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00"/>
                </a:solidFill>
                <a:latin typeface="Times New Roman"/>
                <a:cs typeface="Times New Roman"/>
              </a:rPr>
              <a:t>Covers ≥ 85%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2370667" y="1998713"/>
            <a:ext cx="2443238" cy="1484716"/>
          </a:xfrm>
          <a:custGeom>
            <a:avLst/>
            <a:gdLst>
              <a:gd name="connsiteX0" fmla="*/ 0 w 2443238"/>
              <a:gd name="connsiteY0" fmla="*/ 1484716 h 1484716"/>
              <a:gd name="connsiteX1" fmla="*/ 1572381 w 2443238"/>
              <a:gd name="connsiteY1" fmla="*/ 69573 h 1484716"/>
              <a:gd name="connsiteX2" fmla="*/ 2443238 w 2443238"/>
              <a:gd name="connsiteY2" fmla="*/ 202620 h 148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3238" h="1484716">
                <a:moveTo>
                  <a:pt x="0" y="1484716"/>
                </a:moveTo>
                <a:cubicBezTo>
                  <a:pt x="582587" y="883986"/>
                  <a:pt x="1165175" y="283256"/>
                  <a:pt x="1572381" y="69573"/>
                </a:cubicBezTo>
                <a:cubicBezTo>
                  <a:pt x="1979587" y="-144110"/>
                  <a:pt x="2443238" y="202620"/>
                  <a:pt x="2443238" y="20262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2394857" y="2453292"/>
            <a:ext cx="2394857" cy="1018041"/>
          </a:xfrm>
          <a:custGeom>
            <a:avLst/>
            <a:gdLst>
              <a:gd name="connsiteX0" fmla="*/ 0 w 2394857"/>
              <a:gd name="connsiteY0" fmla="*/ 1018041 h 1018041"/>
              <a:gd name="connsiteX1" fmla="*/ 1596572 w 2394857"/>
              <a:gd name="connsiteY1" fmla="*/ 38327 h 1018041"/>
              <a:gd name="connsiteX2" fmla="*/ 2394857 w 2394857"/>
              <a:gd name="connsiteY2" fmla="*/ 183470 h 101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857" h="1018041">
                <a:moveTo>
                  <a:pt x="0" y="1018041"/>
                </a:moveTo>
                <a:cubicBezTo>
                  <a:pt x="598714" y="597731"/>
                  <a:pt x="1197429" y="177422"/>
                  <a:pt x="1596572" y="38327"/>
                </a:cubicBezTo>
                <a:cubicBezTo>
                  <a:pt x="1995715" y="-100768"/>
                  <a:pt x="2394857" y="183470"/>
                  <a:pt x="2394857" y="18347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2382762" y="3065995"/>
            <a:ext cx="2406952" cy="429529"/>
          </a:xfrm>
          <a:custGeom>
            <a:avLst/>
            <a:gdLst>
              <a:gd name="connsiteX0" fmla="*/ 0 w 2406952"/>
              <a:gd name="connsiteY0" fmla="*/ 429529 h 429529"/>
              <a:gd name="connsiteX1" fmla="*/ 1572381 w 2406952"/>
              <a:gd name="connsiteY1" fmla="*/ 18291 h 429529"/>
              <a:gd name="connsiteX2" fmla="*/ 2406952 w 2406952"/>
              <a:gd name="connsiteY2" fmla="*/ 66672 h 429529"/>
              <a:gd name="connsiteX3" fmla="*/ 2406952 w 2406952"/>
              <a:gd name="connsiteY3" fmla="*/ 66672 h 42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6952" h="429529">
                <a:moveTo>
                  <a:pt x="0" y="429529"/>
                </a:moveTo>
                <a:cubicBezTo>
                  <a:pt x="585611" y="254148"/>
                  <a:pt x="1171222" y="78767"/>
                  <a:pt x="1572381" y="18291"/>
                </a:cubicBezTo>
                <a:cubicBezTo>
                  <a:pt x="1973540" y="-42185"/>
                  <a:pt x="2406952" y="66672"/>
                  <a:pt x="2406952" y="66672"/>
                </a:cubicBezTo>
                <a:lnTo>
                  <a:pt x="2406952" y="66672"/>
                </a:ln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2394857" y="3507620"/>
            <a:ext cx="2382762" cy="145849"/>
          </a:xfrm>
          <a:custGeom>
            <a:avLst/>
            <a:gdLst>
              <a:gd name="connsiteX0" fmla="*/ 0 w 2382762"/>
              <a:gd name="connsiteY0" fmla="*/ 0 h 145849"/>
              <a:gd name="connsiteX1" fmla="*/ 1415143 w 2382762"/>
              <a:gd name="connsiteY1" fmla="*/ 133047 h 145849"/>
              <a:gd name="connsiteX2" fmla="*/ 2382762 w 2382762"/>
              <a:gd name="connsiteY2" fmla="*/ 133047 h 14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2762" h="145849">
                <a:moveTo>
                  <a:pt x="0" y="0"/>
                </a:moveTo>
                <a:cubicBezTo>
                  <a:pt x="509008" y="55436"/>
                  <a:pt x="1018016" y="110873"/>
                  <a:pt x="1415143" y="133047"/>
                </a:cubicBezTo>
                <a:cubicBezTo>
                  <a:pt x="1812270" y="155222"/>
                  <a:pt x="2097516" y="144134"/>
                  <a:pt x="2382762" y="133047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2394857" y="3471333"/>
            <a:ext cx="2382762" cy="752636"/>
          </a:xfrm>
          <a:custGeom>
            <a:avLst/>
            <a:gdLst>
              <a:gd name="connsiteX0" fmla="*/ 0 w 2382762"/>
              <a:gd name="connsiteY0" fmla="*/ 0 h 752636"/>
              <a:gd name="connsiteX1" fmla="*/ 1294191 w 2382762"/>
              <a:gd name="connsiteY1" fmla="*/ 653143 h 752636"/>
              <a:gd name="connsiteX2" fmla="*/ 2382762 w 2382762"/>
              <a:gd name="connsiteY2" fmla="*/ 749905 h 75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2762" h="752636">
                <a:moveTo>
                  <a:pt x="0" y="0"/>
                </a:moveTo>
                <a:cubicBezTo>
                  <a:pt x="448532" y="264079"/>
                  <a:pt x="897064" y="528159"/>
                  <a:pt x="1294191" y="653143"/>
                </a:cubicBezTo>
                <a:cubicBezTo>
                  <a:pt x="1691318" y="778127"/>
                  <a:pt x="2382762" y="749905"/>
                  <a:pt x="2382762" y="749905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2382762" y="3495524"/>
            <a:ext cx="2406952" cy="2377590"/>
          </a:xfrm>
          <a:custGeom>
            <a:avLst/>
            <a:gdLst>
              <a:gd name="connsiteX0" fmla="*/ 0 w 2406952"/>
              <a:gd name="connsiteY0" fmla="*/ 0 h 2377590"/>
              <a:gd name="connsiteX1" fmla="*/ 1560286 w 2406952"/>
              <a:gd name="connsiteY1" fmla="*/ 2128762 h 2377590"/>
              <a:gd name="connsiteX2" fmla="*/ 2406952 w 2406952"/>
              <a:gd name="connsiteY2" fmla="*/ 2334381 h 237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6952" h="2377590">
                <a:moveTo>
                  <a:pt x="0" y="0"/>
                </a:moveTo>
                <a:cubicBezTo>
                  <a:pt x="579563" y="869849"/>
                  <a:pt x="1159127" y="1739699"/>
                  <a:pt x="1560286" y="2128762"/>
                </a:cubicBezTo>
                <a:cubicBezTo>
                  <a:pt x="1961445" y="2517825"/>
                  <a:pt x="2406952" y="2334381"/>
                  <a:pt x="2406952" y="2334381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382762" y="3495524"/>
            <a:ext cx="2394857" cy="1901143"/>
          </a:xfrm>
          <a:custGeom>
            <a:avLst/>
            <a:gdLst>
              <a:gd name="connsiteX0" fmla="*/ 0 w 2394857"/>
              <a:gd name="connsiteY0" fmla="*/ 0 h 1901143"/>
              <a:gd name="connsiteX1" fmla="*/ 1729619 w 2394857"/>
              <a:gd name="connsiteY1" fmla="*/ 1729619 h 1901143"/>
              <a:gd name="connsiteX2" fmla="*/ 2394857 w 2394857"/>
              <a:gd name="connsiteY2" fmla="*/ 1838476 h 19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857" h="1901143">
                <a:moveTo>
                  <a:pt x="0" y="0"/>
                </a:moveTo>
                <a:cubicBezTo>
                  <a:pt x="665238" y="711603"/>
                  <a:pt x="1330476" y="1423206"/>
                  <a:pt x="1729619" y="1729619"/>
                </a:cubicBezTo>
                <a:cubicBezTo>
                  <a:pt x="2128762" y="2036032"/>
                  <a:pt x="2394857" y="1838476"/>
                  <a:pt x="2394857" y="1838476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2370667" y="3483429"/>
            <a:ext cx="2443238" cy="1415049"/>
          </a:xfrm>
          <a:custGeom>
            <a:avLst/>
            <a:gdLst>
              <a:gd name="connsiteX0" fmla="*/ 0 w 2443238"/>
              <a:gd name="connsiteY0" fmla="*/ 0 h 1415049"/>
              <a:gd name="connsiteX1" fmla="*/ 1778000 w 2443238"/>
              <a:gd name="connsiteY1" fmla="*/ 1245809 h 1415049"/>
              <a:gd name="connsiteX2" fmla="*/ 2443238 w 2443238"/>
              <a:gd name="connsiteY2" fmla="*/ 1403047 h 1415049"/>
              <a:gd name="connsiteX3" fmla="*/ 2443238 w 2443238"/>
              <a:gd name="connsiteY3" fmla="*/ 1403047 h 14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3238" h="1415049">
                <a:moveTo>
                  <a:pt x="0" y="0"/>
                </a:moveTo>
                <a:cubicBezTo>
                  <a:pt x="685397" y="505984"/>
                  <a:pt x="1370794" y="1011968"/>
                  <a:pt x="1778000" y="1245809"/>
                </a:cubicBezTo>
                <a:cubicBezTo>
                  <a:pt x="2185206" y="1479650"/>
                  <a:pt x="2443238" y="1403047"/>
                  <a:pt x="2443238" y="1403047"/>
                </a:cubicBezTo>
                <a:lnTo>
                  <a:pt x="2443238" y="1403047"/>
                </a:ln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 Brace 90"/>
          <p:cNvSpPr/>
          <p:nvPr/>
        </p:nvSpPr>
        <p:spPr>
          <a:xfrm rot="16200000">
            <a:off x="6954338" y="5328932"/>
            <a:ext cx="586959" cy="16951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>
            <a:stCxn id="91" idx="1"/>
          </p:cNvCxnSpPr>
          <p:nvPr/>
        </p:nvCxnSpPr>
        <p:spPr>
          <a:xfrm flipH="1">
            <a:off x="6067778" y="6470006"/>
            <a:ext cx="118004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69501" y="930987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=92.1%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952141" y="1416027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=89.4%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880765" y="1925259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=87.6%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834905" y="2372793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=97.2%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721193" y="2851785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=89.8%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717090" y="3349908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=93.6%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768163" y="3911059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151A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FF151A"/>
                </a:solidFill>
                <a:latin typeface="Times New Roman"/>
                <a:cs typeface="Times New Roman"/>
              </a:rPr>
              <a:t>=83.7%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091192" y="4418994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=95.4%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042315" y="4947005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=95.5%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638470" y="5439851"/>
            <a:ext cx="86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=96.7%</a:t>
            </a:r>
          </a:p>
        </p:txBody>
      </p:sp>
    </p:spTree>
    <p:extLst>
      <p:ext uri="{BB962C8B-B14F-4D97-AF65-F5344CB8AC3E}">
        <p14:creationId xmlns:p14="http://schemas.microsoft.com/office/powerpoint/2010/main" val="372856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3500"/>
                            </p:stCondLst>
                            <p:childTnLst>
                              <p:par>
                                <p:cTn id="2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1" grpId="0"/>
      <p:bldP spid="6" grpId="0" animBg="1"/>
      <p:bldP spid="16" grpId="0" animBg="1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6" grpId="0" animBg="1"/>
      <p:bldP spid="77" grpId="0" animBg="1"/>
      <p:bldP spid="80" grpId="0" animBg="1"/>
      <p:bldP spid="82" grpId="0" animBg="1"/>
      <p:bldP spid="83" grpId="0" animBg="1"/>
      <p:bldP spid="86" grpId="0" animBg="1"/>
      <p:bldP spid="87" grpId="0" animBg="1"/>
      <p:bldP spid="90" grpId="0" animBg="1"/>
      <p:bldP spid="91" grpId="0" animBg="1"/>
      <p:bldP spid="4" grpId="0"/>
      <p:bldP spid="84" grpId="0"/>
      <p:bldP spid="85" grpId="0"/>
      <p:bldP spid="88" grpId="0"/>
      <p:bldP spid="89" grpId="0"/>
      <p:bldP spid="92" grpId="0"/>
      <p:bldP spid="94" grpId="0"/>
      <p:bldP spid="95" grpId="0"/>
      <p:bldP spid="96" grpId="0"/>
      <p:bldP spid="9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" y="252432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Tolerance Intervals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7664" y="1081141"/>
            <a:ext cx="8839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So how do we compute a (1 − 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)×100%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tolerance interval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for </a:t>
            </a:r>
            <a:r>
              <a:rPr lang="en-US" sz="2800" i="1" dirty="0">
                <a:latin typeface="Times New Roman"/>
                <a:cs typeface="Times New Roman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×100% of the population given a set of data??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33207-ED71-13C6-F0D3-332268C72844}"/>
              </a:ext>
            </a:extLst>
          </p:cNvPr>
          <p:cNvSpPr txBox="1"/>
          <p:nvPr/>
        </p:nvSpPr>
        <p:spPr>
          <a:xfrm>
            <a:off x="562149" y="2139082"/>
            <a:ext cx="854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If the </a:t>
            </a:r>
            <a:r>
              <a:rPr lang="en-US" sz="2200" b="1" dirty="0">
                <a:latin typeface="Times New Roman"/>
                <a:cs typeface="Times New Roman"/>
              </a:rPr>
              <a:t>data is normally distributed,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b="1" dirty="0">
                <a:latin typeface="Times New Roman"/>
                <a:cs typeface="Times New Roman"/>
              </a:rPr>
              <a:t>tolerance intervals </a:t>
            </a:r>
            <a:r>
              <a:rPr lang="en-US" sz="2200" dirty="0">
                <a:latin typeface="Times New Roman"/>
                <a:cs typeface="Times New Roman"/>
              </a:rPr>
              <a:t>for </a:t>
            </a:r>
            <a:r>
              <a:rPr lang="en-US" sz="2200" i="1" dirty="0">
                <a:latin typeface="Times New Roman"/>
                <a:cs typeface="Times New Roman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×100% </a:t>
            </a:r>
            <a:r>
              <a:rPr lang="en-US" sz="2200" dirty="0">
                <a:latin typeface="Times New Roman"/>
                <a:cs typeface="Times New Roman"/>
              </a:rPr>
              <a:t> population of data with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(1 − </a:t>
            </a:r>
            <a:r>
              <a:rPr lang="en-US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)×100% </a:t>
            </a:r>
            <a:r>
              <a:rPr lang="en-US" sz="2200" dirty="0">
                <a:latin typeface="Times New Roman"/>
                <a:cs typeface="Times New Roman"/>
              </a:rPr>
              <a:t>confidence: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D6BBAA-B8AD-B755-1602-05052C0D34B2}"/>
              </a:ext>
            </a:extLst>
          </p:cNvPr>
          <p:cNvSpPr/>
          <p:nvPr/>
        </p:nvSpPr>
        <p:spPr>
          <a:xfrm>
            <a:off x="7987898" y="3336948"/>
            <a:ext cx="1188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Two sided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D3B791-A3E7-F7C3-6DA7-57C39EC55AC8}"/>
              </a:ext>
            </a:extLst>
          </p:cNvPr>
          <p:cNvSpPr/>
          <p:nvPr/>
        </p:nvSpPr>
        <p:spPr>
          <a:xfrm>
            <a:off x="5023792" y="4311564"/>
            <a:ext cx="2514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One sided, lower bound</a:t>
            </a:r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F5AFB9-EFD2-2601-1B1D-F06DE48A381D}"/>
              </a:ext>
            </a:extLst>
          </p:cNvPr>
          <p:cNvSpPr/>
          <p:nvPr/>
        </p:nvSpPr>
        <p:spPr>
          <a:xfrm>
            <a:off x="5023792" y="5011458"/>
            <a:ext cx="2552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One sided, upper bound</a:t>
            </a:r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7FC01C-E5D8-7D3E-479F-72C6DB377BD0}"/>
              </a:ext>
            </a:extLst>
          </p:cNvPr>
          <p:cNvGrpSpPr/>
          <p:nvPr/>
        </p:nvGrpSpPr>
        <p:grpSpPr>
          <a:xfrm>
            <a:off x="1468362" y="3719111"/>
            <a:ext cx="3795877" cy="2106561"/>
            <a:chOff x="1368778" y="3735443"/>
            <a:chExt cx="3795877" cy="210656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30A7060-F4AC-168C-2261-0C294BAE56AE}"/>
                </a:ext>
              </a:extLst>
            </p:cNvPr>
            <p:cNvCxnSpPr/>
            <p:nvPr/>
          </p:nvCxnSpPr>
          <p:spPr>
            <a:xfrm>
              <a:off x="1368778" y="3735443"/>
              <a:ext cx="0" cy="5373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5802141-650C-840D-921B-F0854BF2E031}"/>
                </a:ext>
              </a:extLst>
            </p:cNvPr>
            <p:cNvCxnSpPr/>
            <p:nvPr/>
          </p:nvCxnSpPr>
          <p:spPr>
            <a:xfrm>
              <a:off x="1368778" y="4706281"/>
              <a:ext cx="846666" cy="3601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C1D24A-B659-F277-E064-124E2DDCD4E3}"/>
                </a:ext>
              </a:extLst>
            </p:cNvPr>
            <p:cNvCxnSpPr/>
            <p:nvPr/>
          </p:nvCxnSpPr>
          <p:spPr>
            <a:xfrm flipV="1">
              <a:off x="1368778" y="3993444"/>
              <a:ext cx="3795877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18B183-3232-18F8-435C-53003CAA8CBC}"/>
                </a:ext>
              </a:extLst>
            </p:cNvPr>
            <p:cNvCxnSpPr/>
            <p:nvPr/>
          </p:nvCxnSpPr>
          <p:spPr>
            <a:xfrm flipV="1">
              <a:off x="5164655" y="3749554"/>
              <a:ext cx="0" cy="2438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A528A40-2CB3-82AA-0C1F-569EAC1146F7}"/>
                </a:ext>
              </a:extLst>
            </p:cNvPr>
            <p:cNvCxnSpPr/>
            <p:nvPr/>
          </p:nvCxnSpPr>
          <p:spPr>
            <a:xfrm>
              <a:off x="2285999" y="5451343"/>
              <a:ext cx="0" cy="3906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06184E2-7514-BC13-E6C0-90B4C47D84FB}"/>
              </a:ext>
            </a:extLst>
          </p:cNvPr>
          <p:cNvSpPr txBox="1"/>
          <p:nvPr/>
        </p:nvSpPr>
        <p:spPr>
          <a:xfrm>
            <a:off x="525638" y="5875039"/>
            <a:ext cx="648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Tolerance </a:t>
            </a:r>
            <a:r>
              <a:rPr lang="en-US" i="1" dirty="0">
                <a:latin typeface="Symbol" charset="2"/>
                <a:cs typeface="Symbol" charset="2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-factors are a pain to compute. We’ll use the R package </a:t>
            </a:r>
            <a:r>
              <a:rPr lang="en-US" b="1" dirty="0">
                <a:latin typeface="Times New Roman"/>
                <a:cs typeface="Times New Roman"/>
              </a:rPr>
              <a:t>tolerance</a:t>
            </a:r>
            <a:r>
              <a:rPr lang="en-US" dirty="0">
                <a:latin typeface="Times New Roman"/>
                <a:cs typeface="Times New Roman"/>
              </a:rPr>
              <a:t> for all our parametric tolerance interval needs. It has approx. </a:t>
            </a:r>
            <a:r>
              <a:rPr lang="en-US" i="1" dirty="0">
                <a:latin typeface="Symbol" charset="2"/>
                <a:cs typeface="Symbol" charset="2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-factors for many data distributions.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1ABE9-E14D-FEC6-85E0-9647569A1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3" y="3330351"/>
            <a:ext cx="7772400" cy="392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1E7A0-4892-0FC0-01F8-B06FC6C84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2" y="4268066"/>
            <a:ext cx="4570163" cy="390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C98008-F88A-3642-D21F-14193BCC0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23" y="5044162"/>
            <a:ext cx="4570163" cy="36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A2557-AF25-ECE9-DE55-7F7D878A3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E3B31E-A449-F4D3-D599-AA47BC432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" y="392887"/>
            <a:ext cx="8607425" cy="104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8,000 80% Tolerance Intervals for </a:t>
            </a:r>
          </a:p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75% Of The Data Population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120FF-EC66-8BE0-0D97-88278E14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324C7-CD6D-70C1-6A59-7AAB2BA84789}"/>
              </a:ext>
            </a:extLst>
          </p:cNvPr>
          <p:cNvSpPr txBox="1"/>
          <p:nvPr/>
        </p:nvSpPr>
        <p:spPr>
          <a:xfrm>
            <a:off x="484188" y="1710470"/>
            <a:ext cx="8202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at least 80% of these capture 75% of the data’s population?? Let’s see:</a:t>
            </a:r>
          </a:p>
        </p:txBody>
      </p:sp>
      <p:pic>
        <p:nvPicPr>
          <p:cNvPr id="3" name="TI_sim_edit.mp4">
            <a:hlinkClick r:id="" action="ppaction://media"/>
            <a:extLst>
              <a:ext uri="{FF2B5EF4-FFF2-40B4-BE49-F238E27FC236}">
                <a16:creationId xmlns:a16="http://schemas.microsoft.com/office/drawing/2014/main" id="{8AE5F167-C26D-6C45-8B35-1B7B7588A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5242"/>
          <a:stretch>
            <a:fillRect/>
          </a:stretch>
        </p:blipFill>
        <p:spPr>
          <a:xfrm>
            <a:off x="136428" y="2810412"/>
            <a:ext cx="8871144" cy="273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231775" y="394726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Confidence Intervals</a:t>
            </a:r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31775" y="1260902"/>
            <a:ext cx="8839200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Say we are interested in a range of plausible values for a measurand (parameter) </a:t>
            </a:r>
            <a:r>
              <a:rPr lang="en-US" sz="2400" i="1" dirty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In order to get actual numerical values for        and        we perform the experiment and plug in the data</a:t>
            </a:r>
          </a:p>
          <a:p>
            <a:pPr marL="1344613" lvl="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The outcomes for this experiment are: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4972"/>
          <a:stretch/>
        </p:blipFill>
        <p:spPr>
          <a:xfrm>
            <a:off x="5584431" y="2108609"/>
            <a:ext cx="362287" cy="365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0879"/>
          <a:stretch/>
        </p:blipFill>
        <p:spPr>
          <a:xfrm>
            <a:off x="6402973" y="2121977"/>
            <a:ext cx="404621" cy="3655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110" y="4704736"/>
            <a:ext cx="8504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Under the </a:t>
            </a:r>
            <a:r>
              <a:rPr lang="en-US" sz="2400" b="1" i="1" dirty="0">
                <a:latin typeface="Times New Roman"/>
                <a:cs typeface="Times New Roman"/>
              </a:rPr>
              <a:t>frequentist definition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i="1" u="sng" dirty="0">
                <a:latin typeface="Times New Roman"/>
                <a:cs typeface="Times New Roman"/>
              </a:rPr>
              <a:t>probabilities</a:t>
            </a:r>
            <a:r>
              <a:rPr lang="en-US" sz="2400" dirty="0">
                <a:latin typeface="Times New Roman"/>
                <a:cs typeface="Times New Roman"/>
              </a:rPr>
              <a:t> (other than 0 or 1) </a:t>
            </a:r>
            <a:r>
              <a:rPr lang="en-US" sz="2400" i="1" u="sng" dirty="0">
                <a:latin typeface="Times New Roman"/>
                <a:cs typeface="Times New Roman"/>
              </a:rPr>
              <a:t>only exist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i="1" u="sng" dirty="0">
                <a:latin typeface="Times New Roman"/>
                <a:cs typeface="Times New Roman"/>
              </a:rPr>
              <a:t>for outcomes of experiments that haven’t happened yet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05" y="3609785"/>
            <a:ext cx="4465798" cy="6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394726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Type B Prediction/Tolerance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3771" y="1258822"/>
            <a:ext cx="8293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In “philosophically pure” Bayesian statistics, intervals aren’t that important and there is no canonical definition of “tolerance”.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Intervals are also not “random” like in Type A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42" y="3222422"/>
            <a:ext cx="8742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The GUM defines tolerance as “</a:t>
            </a:r>
            <a:r>
              <a:rPr lang="en-US" sz="2800" b="1" dirty="0">
                <a:latin typeface="Times New Roman"/>
                <a:cs typeface="Times New Roman"/>
              </a:rPr>
              <a:t>conformity</a:t>
            </a:r>
            <a:r>
              <a:rPr lang="en-US" sz="2800" dirty="0">
                <a:latin typeface="Times New Roman"/>
                <a:cs typeface="Times New Roman"/>
              </a:rPr>
              <a:t>”.</a:t>
            </a:r>
          </a:p>
          <a:p>
            <a:pPr marL="1371600" lvl="2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A Bayesian posterior probability interval (PI) covers plausible values of measurands said to “</a:t>
            </a:r>
            <a:r>
              <a:rPr lang="en-US" sz="2400" b="1" dirty="0">
                <a:latin typeface="Times New Roman"/>
                <a:cs typeface="Times New Roman"/>
              </a:rPr>
              <a:t>conform</a:t>
            </a:r>
            <a:r>
              <a:rPr lang="en-US" sz="2400" dirty="0">
                <a:latin typeface="Times New Roman"/>
                <a:cs typeface="Times New Roman"/>
              </a:rPr>
              <a:t>”.</a:t>
            </a:r>
          </a:p>
          <a:p>
            <a:pPr marL="1828800" lvl="3" indent="-457200">
              <a:buFont typeface="Arial"/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Suppl</a:t>
            </a:r>
            <a:r>
              <a:rPr lang="en-US" sz="2400" dirty="0">
                <a:latin typeface="Times New Roman"/>
                <a:cs typeface="Times New Roman"/>
              </a:rPr>
              <a:t>: JCGM 106:2012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129" y="4927048"/>
            <a:ext cx="87428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Type B tolerance interval</a:t>
            </a:r>
            <a:r>
              <a:rPr lang="en-US" sz="2400" dirty="0">
                <a:latin typeface="Times New Roman"/>
                <a:cs typeface="Times New Roman"/>
              </a:rPr>
              <a:t>: GUM effectively defines a “tolerance interval” as a Bayesian credibility interval for a measurand 🤯🤔.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018" y="6091976"/>
            <a:ext cx="8742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/>
              <a:buChar char="•"/>
            </a:pPr>
            <a:r>
              <a:rPr lang="en-US" sz="2200" b="1" dirty="0">
                <a:latin typeface="Times New Roman"/>
                <a:cs typeface="Times New Roman"/>
              </a:rPr>
              <a:t>Probability of conformity: </a:t>
            </a:r>
            <a:r>
              <a:rPr lang="en-US" sz="2200" dirty="0">
                <a:latin typeface="Times New Roman"/>
                <a:cs typeface="Times New Roman"/>
              </a:rPr>
              <a:t>Belief level for the credibility interval.</a:t>
            </a:r>
          </a:p>
        </p:txBody>
      </p:sp>
    </p:spTree>
    <p:extLst>
      <p:ext uri="{BB962C8B-B14F-4D97-AF65-F5344CB8AC3E}">
        <p14:creationId xmlns:p14="http://schemas.microsoft.com/office/powerpoint/2010/main" val="58091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394726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Type B Prediction/Tolerance … sort of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6308" y="1472631"/>
            <a:ext cx="8742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This is NOTHING like Type A tolerance, which says something about data taken in the measurement process, not the measurand(s).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087251"/>
            <a:ext cx="87428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lvl="3" indent="-457200">
              <a:buFont typeface="Arial"/>
              <a:buChar char="•"/>
            </a:pPr>
            <a:r>
              <a:rPr lang="en-US" sz="2600" b="1" u="sng" dirty="0">
                <a:latin typeface="Times New Roman"/>
                <a:cs typeface="Times New Roman"/>
              </a:rPr>
              <a:t>Note</a:t>
            </a:r>
            <a:r>
              <a:rPr lang="en-US" sz="2600" dirty="0">
                <a:latin typeface="Times New Roman"/>
                <a:cs typeface="Times New Roman"/>
              </a:rPr>
              <a:t>: GUM does not specifically define Type A Prediction/Tolerance but such entities can be inferred from the main GUM document: JCGM 100:2008.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964643"/>
            <a:ext cx="87428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lvl="3" indent="-457200">
              <a:buFont typeface="Arial"/>
              <a:buChar char="•"/>
            </a:pPr>
            <a:r>
              <a:rPr lang="en-US" sz="2600" b="1" u="sng" dirty="0">
                <a:latin typeface="Times New Roman"/>
                <a:cs typeface="Times New Roman"/>
              </a:rPr>
              <a:t>Note</a:t>
            </a:r>
            <a:r>
              <a:rPr lang="en-US" sz="2600" dirty="0">
                <a:latin typeface="Times New Roman"/>
                <a:cs typeface="Times New Roman"/>
              </a:rPr>
              <a:t>: Type A Prediction/Tolerance are 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standard concepts with respect to canonical statistics and business/industry language</a:t>
            </a:r>
            <a:r>
              <a:rPr lang="en-US" sz="26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55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394726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Type B Prediction/Tolerance … sort of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3216" y="1258822"/>
            <a:ext cx="8293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A better definition of Type B 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Prediction/Tolerance intervals really should be though the </a:t>
            </a:r>
            <a:r>
              <a:rPr lang="en-GB" sz="2800" b="1" dirty="0">
                <a:solidFill>
                  <a:srgbClr val="000000"/>
                </a:solidFill>
                <a:latin typeface="Times New Roman" pitchFamily="18" charset="0"/>
              </a:rPr>
              <a:t>posterior predictive distribution</a:t>
            </a:r>
            <a:r>
              <a:rPr lang="en-US" sz="2800" dirty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216" y="2798434"/>
            <a:ext cx="8293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Posterior predictive distribution</a:t>
            </a:r>
            <a:r>
              <a:rPr lang="en-US" sz="2400" dirty="0">
                <a:latin typeface="Times New Roman"/>
                <a:cs typeface="Times New Roman"/>
              </a:rPr>
              <a:t>: Measurement data (input quantities) we could plausibly now observe, considering that we have “updated” beliefs of what the measurands are. </a:t>
            </a:r>
          </a:p>
          <a:p>
            <a:pPr marL="1371600" lvl="2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It’s like an “inferred” data population distribution.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442" y="5070999"/>
            <a:ext cx="2263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Prior beliefs about 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measurands</a:t>
            </a:r>
          </a:p>
          <a:p>
            <a:pPr algn="ctr"/>
            <a:r>
              <a:rPr lang="en-US" sz="2000" dirty="0">
                <a:latin typeface="Symbol" charset="2"/>
                <a:cs typeface="Symbol" charset="2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Times New Roman"/>
                <a:cs typeface="Times New Roman"/>
              </a:rPr>
              <a:t>prior</a:t>
            </a:r>
            <a:r>
              <a:rPr lang="en-US" sz="2000" dirty="0">
                <a:latin typeface="Times New Roman"/>
                <a:cs typeface="Times New Roman"/>
              </a:rPr>
              <a:t> and 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baseline="30000" dirty="0" err="1">
                <a:latin typeface="Times New Roman"/>
                <a:cs typeface="Times New Roman"/>
              </a:rPr>
              <a:t>prior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5317" y="5127443"/>
            <a:ext cx="44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×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1423" y="5085110"/>
            <a:ext cx="2823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Updated beliefs about measurands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i="1" dirty="0">
                <a:latin typeface="Times New Roman"/>
                <a:cs typeface="Times New Roman"/>
              </a:rPr>
              <a:t>e.g.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Times New Roman"/>
                <a:cs typeface="Times New Roman"/>
              </a:rPr>
              <a:t>posterior</a:t>
            </a:r>
            <a:r>
              <a:rPr lang="en-US" sz="2000" dirty="0">
                <a:latin typeface="Times New Roman"/>
                <a:cs typeface="Times New Roman"/>
              </a:rPr>
              <a:t> and 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baseline="30000" dirty="0" err="1">
                <a:latin typeface="Times New Roman"/>
                <a:cs typeface="Times New Roman"/>
              </a:rPr>
              <a:t>posterior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521691" y="5256887"/>
            <a:ext cx="684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Data</a:t>
            </a:r>
            <a:endParaRPr lang="en-US" sz="2000" dirty="0"/>
          </a:p>
        </p:txBody>
      </p:sp>
      <p:sp>
        <p:nvSpPr>
          <p:cNvPr id="10" name="Right Arrow 9"/>
          <p:cNvSpPr/>
          <p:nvPr/>
        </p:nvSpPr>
        <p:spPr>
          <a:xfrm>
            <a:off x="3231491" y="5346947"/>
            <a:ext cx="607491" cy="2857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439528" y="5344126"/>
            <a:ext cx="607491" cy="2857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07833" y="5115777"/>
            <a:ext cx="1838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“Inferred” measurement data population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821951" y="6180589"/>
            <a:ext cx="2230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Posterior predictive distribution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75666" y="6189700"/>
            <a:ext cx="149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Posterior distribution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50645" y="6186879"/>
            <a:ext cx="149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Bayes’ Theorem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E5AAE7-0DDD-F5AA-B361-49A1A262D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0" y="3706579"/>
            <a:ext cx="2949049" cy="295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5F0E2-8C76-CB40-159B-B22F6D015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23" y="3696377"/>
            <a:ext cx="2949049" cy="2959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526F9-C300-A00F-1381-C6132036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951" y="3696376"/>
            <a:ext cx="2949049" cy="2959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0D37CE-96B0-0928-9CB5-9CBB811EA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0" y="495298"/>
            <a:ext cx="2949049" cy="2959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97608-1928-1B7E-F7B2-F9D7CE8B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47" y="495298"/>
            <a:ext cx="244991" cy="2959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2A95B8-3762-C8EE-0EE9-65F2649BE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350" y="495298"/>
            <a:ext cx="1120250" cy="2959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FC8F74-97DA-499E-EDEB-552FBD8C7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65314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62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64AAC-7DEB-418B-074C-63E1D908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4" y="2057400"/>
            <a:ext cx="7184571" cy="4789714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D3590FA-21EE-693D-4EC9-5CF206AC9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94726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Type B Prediction/Tolerance … sort of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231AA-9CC6-864D-D83C-CD5348BE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D5E6A-E02E-CA30-354E-04C510F8E36A}"/>
              </a:ext>
            </a:extLst>
          </p:cNvPr>
          <p:cNvSpPr txBox="1"/>
          <p:nvPr/>
        </p:nvSpPr>
        <p:spPr>
          <a:xfrm>
            <a:off x="393216" y="1258822"/>
            <a:ext cx="8293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Example 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posterior predictive distribution inferred from %BAC data</a:t>
            </a:r>
            <a:r>
              <a:rPr lang="en-US" sz="2400" dirty="0">
                <a:latin typeface="Times New Roman"/>
                <a:cs typeface="Times New Roman"/>
              </a:rPr>
              <a:t>: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12639-6D60-2C8D-FC9E-45A80A2E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11" y="3910083"/>
            <a:ext cx="1760310" cy="248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9A8FB-7F88-7664-E241-7580402A5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42" y="3519973"/>
            <a:ext cx="2142479" cy="24899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874B3A-7E52-A5EE-C3FA-3D8E58F38211}"/>
              </a:ext>
            </a:extLst>
          </p:cNvPr>
          <p:cNvCxnSpPr/>
          <p:nvPr/>
        </p:nvCxnSpPr>
        <p:spPr>
          <a:xfrm>
            <a:off x="4072886" y="5448111"/>
            <a:ext cx="0" cy="52088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C1BBDB-9BA0-4422-4412-FF45C7D77C6C}"/>
              </a:ext>
            </a:extLst>
          </p:cNvPr>
          <p:cNvCxnSpPr/>
          <p:nvPr/>
        </p:nvCxnSpPr>
        <p:spPr>
          <a:xfrm>
            <a:off x="5334006" y="5448111"/>
            <a:ext cx="0" cy="52088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D93A2F-056C-55D9-9BDC-61E62440B443}"/>
              </a:ext>
            </a:extLst>
          </p:cNvPr>
          <p:cNvSpPr txBox="1"/>
          <p:nvPr/>
        </p:nvSpPr>
        <p:spPr>
          <a:xfrm>
            <a:off x="5085205" y="2666568"/>
            <a:ext cx="2948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We believe the 83% most likely possible measurements we can make will fall between these.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B29F65-256D-CD72-B0E0-DE543D35C5A4}"/>
              </a:ext>
            </a:extLst>
          </p:cNvPr>
          <p:cNvCxnSpPr>
            <a:cxnSpLocks/>
          </p:cNvCxnSpPr>
          <p:nvPr/>
        </p:nvCxnSpPr>
        <p:spPr>
          <a:xfrm flipV="1">
            <a:off x="4058796" y="3793108"/>
            <a:ext cx="1275210" cy="1655003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9DFB18-606D-10F2-6531-59F4B8BA7509}"/>
              </a:ext>
            </a:extLst>
          </p:cNvPr>
          <p:cNvCxnSpPr>
            <a:cxnSpLocks/>
          </p:cNvCxnSpPr>
          <p:nvPr/>
        </p:nvCxnSpPr>
        <p:spPr>
          <a:xfrm>
            <a:off x="5334006" y="3793108"/>
            <a:ext cx="0" cy="173078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3037CBB-7DC0-0309-E749-4627B4D09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790" y="5285299"/>
            <a:ext cx="2142479" cy="2530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85972B-E3ED-F9DC-2334-8211A00BF6B1}"/>
              </a:ext>
            </a:extLst>
          </p:cNvPr>
          <p:cNvSpPr txBox="1"/>
          <p:nvPr/>
        </p:nvSpPr>
        <p:spPr>
          <a:xfrm>
            <a:off x="757345" y="2588263"/>
            <a:ext cx="1953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Times New Roman" pitchFamily="18" charset="0"/>
              </a:rPr>
              <a:t>For comparison: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F2A37D-C5AF-1EDC-DAC0-F20DA3C86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41" y="3084932"/>
            <a:ext cx="2142479" cy="25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231775" y="394726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Confidence Intervals</a:t>
            </a:r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1148816"/>
            <a:ext cx="8839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</a:rPr>
              <a:t>Consider an experiment that will collect a sample of data.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661556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Then </a:t>
            </a:r>
            <a:r>
              <a:rPr lang="en-US" sz="2200" i="1" u="sng" dirty="0">
                <a:solidFill>
                  <a:srgbClr val="000000"/>
                </a:solidFill>
                <a:latin typeface="Times New Roman" pitchFamily="18" charset="0"/>
              </a:rPr>
              <a:t>BEFORE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we collect the data, we can devise </a:t>
            </a:r>
            <a:r>
              <a:rPr lang="en-US" sz="2200" i="1" u="sng" dirty="0">
                <a:solidFill>
                  <a:srgbClr val="000000"/>
                </a:solidFill>
                <a:latin typeface="Times New Roman" pitchFamily="18" charset="0"/>
              </a:rPr>
              <a:t>procedure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 such that: 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700421" y="3074349"/>
            <a:ext cx="0" cy="368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70929" y="3077024"/>
            <a:ext cx="0" cy="368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1045" y="3033186"/>
            <a:ext cx="244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Estimates we will get from the sample we have yet to collect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687053" y="3443316"/>
            <a:ext cx="19873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210" y="2498470"/>
            <a:ext cx="5003800" cy="558800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71F0207E-EB83-AED1-1554-0799C44FBAD2}"/>
              </a:ext>
            </a:extLst>
          </p:cNvPr>
          <p:cNvSpPr/>
          <p:nvPr/>
        </p:nvSpPr>
        <p:spPr>
          <a:xfrm rot="16200000">
            <a:off x="6316438" y="2586322"/>
            <a:ext cx="304800" cy="1148444"/>
          </a:xfrm>
          <a:prstGeom prst="lef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ED022A-5B2D-1986-95DD-5AAC385CA610}"/>
              </a:ext>
            </a:extLst>
          </p:cNvPr>
          <p:cNvCxnSpPr/>
          <p:nvPr/>
        </p:nvCxnSpPr>
        <p:spPr>
          <a:xfrm flipH="1">
            <a:off x="6961010" y="2424279"/>
            <a:ext cx="375961" cy="24688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F4D548-2079-B027-0497-C3CDF139A4FE}"/>
              </a:ext>
            </a:extLst>
          </p:cNvPr>
          <p:cNvSpPr txBox="1"/>
          <p:nvPr/>
        </p:nvSpPr>
        <p:spPr>
          <a:xfrm>
            <a:off x="6457952" y="3198191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of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1CF95-92FD-A92E-4B25-B532FF1AD378}"/>
              </a:ext>
            </a:extLst>
          </p:cNvPr>
          <p:cNvSpPr txBox="1"/>
          <p:nvPr/>
        </p:nvSpPr>
        <p:spPr>
          <a:xfrm>
            <a:off x="7105450" y="2142327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of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42DF32-ECFB-E548-9285-671413D64A26}"/>
              </a:ext>
            </a:extLst>
          </p:cNvPr>
          <p:cNvCxnSpPr/>
          <p:nvPr/>
        </p:nvCxnSpPr>
        <p:spPr bwMode="auto">
          <a:xfrm rot="5400000">
            <a:off x="3582558" y="5246951"/>
            <a:ext cx="2362200" cy="1588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4D0D05C-A011-8D40-5865-E12C9AC9DB3E}"/>
              </a:ext>
            </a:extLst>
          </p:cNvPr>
          <p:cNvSpPr/>
          <p:nvPr/>
        </p:nvSpPr>
        <p:spPr>
          <a:xfrm>
            <a:off x="4228175" y="6337785"/>
            <a:ext cx="1085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000000"/>
                </a:solidFill>
                <a:latin typeface="Times New Roman" pitchFamily="18" charset="0"/>
              </a:rPr>
              <a:t>true value</a:t>
            </a:r>
          </a:p>
          <a:p>
            <a:pPr algn="ctr"/>
            <a:r>
              <a:rPr lang="en-GB" sz="1200" dirty="0">
                <a:solidFill>
                  <a:srgbClr val="000000"/>
                </a:solidFill>
                <a:latin typeface="Times New Roman" pitchFamily="18" charset="0"/>
              </a:rPr>
              <a:t>of parameter </a:t>
            </a:r>
            <a:r>
              <a:rPr lang="en-GB" sz="1200" i="1" dirty="0">
                <a:solidFill>
                  <a:srgbClr val="000000"/>
                </a:solidFill>
                <a:latin typeface="Symbol" pitchFamily="2" charset="2"/>
              </a:rPr>
              <a:t>q</a:t>
            </a:r>
            <a:endParaRPr lang="en-US" sz="1200" i="1" dirty="0">
              <a:latin typeface="Symbol" pitchFamily="2" charset="2"/>
            </a:endParaRPr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CB30F231-52F0-B4B5-0687-C5CFFB37598D}"/>
              </a:ext>
            </a:extLst>
          </p:cNvPr>
          <p:cNvGrpSpPr/>
          <p:nvPr/>
        </p:nvGrpSpPr>
        <p:grpSpPr>
          <a:xfrm>
            <a:off x="5067664" y="5050320"/>
            <a:ext cx="685800" cy="151606"/>
            <a:chOff x="7315200" y="4433455"/>
            <a:chExt cx="685800" cy="15160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FAB909-595F-88F5-52C7-A86988F986A3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44D3F3-0F6D-6778-6EBE-D556DFFB0C93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54F788-7662-7001-52C5-EBCF23DADBD5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993EA354-0F98-AA90-6293-975F296E164C}"/>
              </a:ext>
            </a:extLst>
          </p:cNvPr>
          <p:cNvGrpSpPr/>
          <p:nvPr/>
        </p:nvGrpSpPr>
        <p:grpSpPr>
          <a:xfrm>
            <a:off x="4610464" y="4108210"/>
            <a:ext cx="685800" cy="151606"/>
            <a:chOff x="7315200" y="4433455"/>
            <a:chExt cx="685800" cy="15160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0FA0FB1-1862-7FFA-BB36-1F564067AF6F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0889916-AE3C-0F48-4D06-C256121E95EA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61EF471-5BF0-D4CB-0818-57D5439FA199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2EB79802-689C-6DBB-008D-C46E577D30A0}"/>
              </a:ext>
            </a:extLst>
          </p:cNvPr>
          <p:cNvGrpSpPr/>
          <p:nvPr/>
        </p:nvGrpSpPr>
        <p:grpSpPr>
          <a:xfrm>
            <a:off x="4305664" y="4372239"/>
            <a:ext cx="685800" cy="151606"/>
            <a:chOff x="7315200" y="4433455"/>
            <a:chExt cx="685800" cy="15160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4AF65F-69D7-4033-3990-F63EFA7E07BB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B715F48-27A7-BE45-1D1F-1B48C41E5C96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1AA8CE1-9487-F3F0-7A0B-E522EFC7AF01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33A6F7CC-6B46-3046-0DC2-6853F923DB2E}"/>
              </a:ext>
            </a:extLst>
          </p:cNvPr>
          <p:cNvGrpSpPr/>
          <p:nvPr/>
        </p:nvGrpSpPr>
        <p:grpSpPr>
          <a:xfrm>
            <a:off x="4610464" y="4677039"/>
            <a:ext cx="685800" cy="151606"/>
            <a:chOff x="7315200" y="4433455"/>
            <a:chExt cx="685800" cy="15160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980C145-9133-88F5-ADA0-8126DB3216DB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FCBA242-C627-F94A-5699-7BACD02817B0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AF59D4-73E2-005F-71B4-20E9E0F7CB8E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BC1DA1A9-9883-101F-C48E-475BB3B0560A}"/>
              </a:ext>
            </a:extLst>
          </p:cNvPr>
          <p:cNvGrpSpPr/>
          <p:nvPr/>
        </p:nvGrpSpPr>
        <p:grpSpPr>
          <a:xfrm>
            <a:off x="4153264" y="5210439"/>
            <a:ext cx="685800" cy="151606"/>
            <a:chOff x="7315200" y="4433455"/>
            <a:chExt cx="685800" cy="15160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7044BC-A6C6-C59A-514E-E29111F45DD3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81FF73E-CBFF-6805-9EAD-8BBC7D1009E6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398F39-BF09-3DE0-B147-AF69B13B082C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9887B0FC-FA02-62FF-507E-0DD9363D8A77}"/>
              </a:ext>
            </a:extLst>
          </p:cNvPr>
          <p:cNvGrpSpPr/>
          <p:nvPr/>
        </p:nvGrpSpPr>
        <p:grpSpPr>
          <a:xfrm>
            <a:off x="4381864" y="5487529"/>
            <a:ext cx="685800" cy="151606"/>
            <a:chOff x="7315200" y="4433455"/>
            <a:chExt cx="685800" cy="15160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D353BF-C4F4-D25F-6210-00BC4653EB75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6ADB2DE-81A5-BB5E-5FF7-38E8E168B29C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C938EEF-7542-88FD-BAF8-F306CAD88B0D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8CCD491B-FECD-2731-5741-045AABB11F6A}"/>
              </a:ext>
            </a:extLst>
          </p:cNvPr>
          <p:cNvGrpSpPr/>
          <p:nvPr/>
        </p:nvGrpSpPr>
        <p:grpSpPr>
          <a:xfrm>
            <a:off x="4153264" y="5743045"/>
            <a:ext cx="685800" cy="151606"/>
            <a:chOff x="7315200" y="4433455"/>
            <a:chExt cx="685800" cy="15160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889682-948B-9541-AB38-A147930681D2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C6899DD-BF68-127B-81C2-238F86FB73D5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46FB361-BD92-68CD-1AB7-3DE8B4DB3540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A72C97B9-4CB0-75E0-BE91-E0D01E28B811}"/>
              </a:ext>
            </a:extLst>
          </p:cNvPr>
          <p:cNvGrpSpPr/>
          <p:nvPr/>
        </p:nvGrpSpPr>
        <p:grpSpPr>
          <a:xfrm>
            <a:off x="4610464" y="5972439"/>
            <a:ext cx="685800" cy="151606"/>
            <a:chOff x="7315200" y="4433455"/>
            <a:chExt cx="685800" cy="15160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352764-3AF0-079D-E96E-D3ABCBEDA6D6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6FF80E7-708B-792B-BDA6-9246152AC292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8E9D5E4-1A78-0967-DF0A-82DCBE42461D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0" name="Group 50">
            <a:extLst>
              <a:ext uri="{FF2B5EF4-FFF2-40B4-BE49-F238E27FC236}">
                <a16:creationId xmlns:a16="http://schemas.microsoft.com/office/drawing/2014/main" id="{157B4CF5-F6E2-83ED-7204-78B13652483C}"/>
              </a:ext>
            </a:extLst>
          </p:cNvPr>
          <p:cNvGrpSpPr/>
          <p:nvPr/>
        </p:nvGrpSpPr>
        <p:grpSpPr>
          <a:xfrm>
            <a:off x="4305664" y="6277239"/>
            <a:ext cx="685800" cy="151606"/>
            <a:chOff x="7315200" y="4433455"/>
            <a:chExt cx="685800" cy="15160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9ECBEF7-AB66-C7F2-98F8-AB34354005FF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214A873-ADED-FC22-698F-AE2DE2506698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10BD1AE-342A-D3A4-178D-AD3212EFB75A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DE136D5-5CEC-EFE0-6040-90814D57BB90}"/>
              </a:ext>
            </a:extLst>
          </p:cNvPr>
          <p:cNvGrpSpPr/>
          <p:nvPr/>
        </p:nvGrpSpPr>
        <p:grpSpPr>
          <a:xfrm>
            <a:off x="4229464" y="4905639"/>
            <a:ext cx="685800" cy="151606"/>
            <a:chOff x="7315200" y="4433455"/>
            <a:chExt cx="685800" cy="151606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57BBB46-3EAB-42BC-8235-4DB0441F5982}"/>
                </a:ext>
              </a:extLst>
            </p:cNvPr>
            <p:cNvCxnSpPr/>
            <p:nvPr/>
          </p:nvCxnSpPr>
          <p:spPr bwMode="auto">
            <a:xfrm>
              <a:off x="7315200" y="4495800"/>
              <a:ext cx="685800" cy="1588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5344766-6ADF-68FA-BA64-3A10059A4F34}"/>
                </a:ext>
              </a:extLst>
            </p:cNvPr>
            <p:cNvCxnSpPr/>
            <p:nvPr/>
          </p:nvCxnSpPr>
          <p:spPr bwMode="auto">
            <a:xfrm rot="5400000">
              <a:off x="7239794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7981473-91D0-C458-79D8-5A95012946BC}"/>
                </a:ext>
              </a:extLst>
            </p:cNvPr>
            <p:cNvCxnSpPr/>
            <p:nvPr/>
          </p:nvCxnSpPr>
          <p:spPr bwMode="auto">
            <a:xfrm rot="5400000">
              <a:off x="7924799" y="4508861"/>
              <a:ext cx="151606" cy="794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C1B1B4F7-1614-4F75-68E2-A359CEC2FAF4}"/>
              </a:ext>
            </a:extLst>
          </p:cNvPr>
          <p:cNvSpPr/>
          <p:nvPr/>
        </p:nvSpPr>
        <p:spPr>
          <a:xfrm>
            <a:off x="6078513" y="4345167"/>
            <a:ext cx="3065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Here 90% of the CIs contain the true value of the parameter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D0E08A-F1CF-3CD3-CE6C-A5D511A5AF7B}"/>
              </a:ext>
            </a:extLst>
          </p:cNvPr>
          <p:cNvSpPr/>
          <p:nvPr/>
        </p:nvSpPr>
        <p:spPr>
          <a:xfrm>
            <a:off x="119744" y="4116013"/>
            <a:ext cx="2441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Graphical representation of 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90%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CIs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is for a parameter:  </a:t>
            </a:r>
            <a:endParaRPr lang="en-US" sz="1600" dirty="0"/>
          </a:p>
        </p:txBody>
      </p:sp>
      <p:grpSp>
        <p:nvGrpSpPr>
          <p:cNvPr id="61" name="Group 64">
            <a:extLst>
              <a:ext uri="{FF2B5EF4-FFF2-40B4-BE49-F238E27FC236}">
                <a16:creationId xmlns:a16="http://schemas.microsoft.com/office/drawing/2014/main" id="{36BF87E9-2229-AFC0-1389-D8724FF7D2AE}"/>
              </a:ext>
            </a:extLst>
          </p:cNvPr>
          <p:cNvGrpSpPr/>
          <p:nvPr/>
        </p:nvGrpSpPr>
        <p:grpSpPr>
          <a:xfrm>
            <a:off x="2730529" y="3694906"/>
            <a:ext cx="1770327" cy="523220"/>
            <a:chOff x="2425723" y="3059668"/>
            <a:chExt cx="1770327" cy="5232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72AED6B-0054-E420-912D-7572CE0F116A}"/>
                </a:ext>
              </a:extLst>
            </p:cNvPr>
            <p:cNvSpPr/>
            <p:nvPr/>
          </p:nvSpPr>
          <p:spPr>
            <a:xfrm>
              <a:off x="2425723" y="3059668"/>
              <a:ext cx="12557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Take a sample.</a:t>
              </a:r>
              <a:endParaRPr lang="en-US" sz="1400" dirty="0"/>
            </a:p>
            <a:p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Compute a CI.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470649E-4CCA-6C32-6C9E-0A31DE9DCD8E}"/>
                </a:ext>
              </a:extLst>
            </p:cNvPr>
            <p:cNvCxnSpPr/>
            <p:nvPr/>
          </p:nvCxnSpPr>
          <p:spPr>
            <a:xfrm>
              <a:off x="3595856" y="3382834"/>
              <a:ext cx="600194" cy="1524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4" name="Rectangle 11263">
            <a:extLst>
              <a:ext uri="{FF2B5EF4-FFF2-40B4-BE49-F238E27FC236}">
                <a16:creationId xmlns:a16="http://schemas.microsoft.com/office/drawing/2014/main" id="{8AC5D8FB-C868-D28F-8DE1-E55BC3D2DFF0}"/>
              </a:ext>
            </a:extLst>
          </p:cNvPr>
          <p:cNvSpPr/>
          <p:nvPr/>
        </p:nvSpPr>
        <p:spPr>
          <a:xfrm>
            <a:off x="6078513" y="5111558"/>
            <a:ext cx="306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…we just don’t know which!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02899 0.04375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9 0.04375 L 0.00018 0.08287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94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8287 L -0.04305 0.12292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199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-0.00278 0.24144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206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5 0.12292 L 0.05729 0.13935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81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9 0.13935 L -0.04305 0.16181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7" y="111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5 0.16181 L -0.02135 0.20046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192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0.20046 L -0.04305 0.23912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1921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5 0.23912 L 0.00729 0.27755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" y="192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27755 L -0.02899 0.3213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217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" grpId="0" animBg="1"/>
      <p:bldP spid="12" grpId="0"/>
      <p:bldP spid="13" grpId="0"/>
      <p:bldP spid="17" grpId="0"/>
      <p:bldP spid="59" grpId="0"/>
      <p:bldP spid="60" grpId="0"/>
      <p:bldP spid="60" grpId="1"/>
      <p:bldP spid="112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304800" y="1270687"/>
            <a:ext cx="8686800" cy="562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Construction of a </a:t>
            </a:r>
            <a:r>
              <a:rPr lang="en-GB" sz="3200" b="1" dirty="0">
                <a:solidFill>
                  <a:srgbClr val="000000"/>
                </a:solidFill>
                <a:latin typeface="Times New Roman" pitchFamily="18" charset="0"/>
              </a:rPr>
              <a:t>CI for a mean </a:t>
            </a: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depends on: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1775" y="29724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Confidence Intervals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4800" y="2360639"/>
            <a:ext cx="5032140" cy="4435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Standard error for the mean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1692" y="2913522"/>
            <a:ext cx="8686800" cy="1531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Level of confidence 1-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endParaRPr lang="en-GB" sz="2800" dirty="0">
              <a:solidFill>
                <a:srgbClr val="000000"/>
              </a:solidFill>
              <a:latin typeface="Symbol" pitchFamily="18" charset="2"/>
            </a:endParaRPr>
          </a:p>
          <a:p>
            <a:pPr marL="1344613" lvl="2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is significance level</a:t>
            </a:r>
          </a:p>
          <a:p>
            <a:pPr marL="1344613" lvl="2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Use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to compute </a:t>
            </a:r>
            <a:r>
              <a:rPr lang="en-GB" sz="2600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GB" sz="2600" i="1" baseline="-25000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-value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35078" y="4483456"/>
            <a:ext cx="8686800" cy="1089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Two-sided (1-α)×100% CI for population mean using a sample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average and standard error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is:</a:t>
            </a:r>
            <a:endParaRPr lang="en-GB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226" y="2442829"/>
            <a:ext cx="387602" cy="387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5573409"/>
            <a:ext cx="3886200" cy="482600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 rot="16200000">
            <a:off x="3424897" y="5248614"/>
            <a:ext cx="270411" cy="17111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16200000">
            <a:off x="5449622" y="5264111"/>
            <a:ext cx="270411" cy="17111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523" y="6339254"/>
            <a:ext cx="546100" cy="41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478" y="6339254"/>
            <a:ext cx="558800" cy="419100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04800" y="1859917"/>
            <a:ext cx="8686800" cy="562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Sample size </a:t>
            </a:r>
            <a:r>
              <a:rPr lang="en-GB" sz="2800" i="1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787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4" grpId="0" animBg="1"/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29724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Intuition: Student-t and </a:t>
            </a:r>
            <a:r>
              <a:rPr lang="en-GB" sz="4000" i="1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GB" sz="4000" i="1" baseline="-25000" dirty="0" err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GB" sz="4000" i="1" baseline="-25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58" t="10883" r="3526" b="2481"/>
          <a:stretch/>
        </p:blipFill>
        <p:spPr>
          <a:xfrm>
            <a:off x="1043923" y="1395621"/>
            <a:ext cx="7257200" cy="529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6435" y="1107933"/>
            <a:ext cx="61096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latin typeface="Times New Roman"/>
                <a:cs typeface="Times New Roman"/>
              </a:rPr>
              <a:t>Measurand’s</a:t>
            </a:r>
            <a:r>
              <a:rPr lang="en-US" sz="1700" b="1" dirty="0">
                <a:latin typeface="Times New Roman"/>
                <a:cs typeface="Times New Roman"/>
              </a:rPr>
              <a:t> (barrel length) approximate sampling distribution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3192" y="187109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Normal distribution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9352" y="202012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Student-t distribution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643192" y="2227335"/>
            <a:ext cx="1092607" cy="653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16194" y="2389452"/>
            <a:ext cx="1139113" cy="24878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09352" y="3979496"/>
            <a:ext cx="18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Fatter in the tails</a:t>
            </a:r>
          </a:p>
        </p:txBody>
      </p:sp>
      <p:cxnSp>
        <p:nvCxnSpPr>
          <p:cNvPr id="15" name="Straight Connector 14"/>
          <p:cNvCxnSpPr>
            <a:endCxn id="13" idx="0"/>
          </p:cNvCxnSpPr>
          <p:nvPr/>
        </p:nvCxnSpPr>
        <p:spPr>
          <a:xfrm flipH="1">
            <a:off x="2348991" y="2389452"/>
            <a:ext cx="767203" cy="159004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22805" y="4348828"/>
            <a:ext cx="0" cy="104591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22805" y="4348828"/>
            <a:ext cx="4655898" cy="104591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3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29724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Intuition: Student-t and </a:t>
            </a:r>
            <a:r>
              <a:rPr lang="en-GB" sz="4000" i="1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GB" sz="4000" i="1" baseline="-25000" dirty="0" err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GB" sz="4000" i="1" baseline="-25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52885" y="1292936"/>
            <a:ext cx="312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Student-t PDF, </a:t>
            </a:r>
            <a:r>
              <a:rPr lang="en-US" sz="2400" b="1" dirty="0" err="1">
                <a:latin typeface="Times New Roman"/>
                <a:cs typeface="Times New Roman"/>
              </a:rPr>
              <a:t>d.f.</a:t>
            </a:r>
            <a:r>
              <a:rPr lang="en-US" sz="2400" b="1" dirty="0">
                <a:latin typeface="Times New Roman"/>
                <a:cs typeface="Times New Roman"/>
              </a:rPr>
              <a:t> =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315" y="6275214"/>
            <a:ext cx="526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/>
                <a:cs typeface="Times New Roman"/>
              </a:rPr>
              <a:t>t</a:t>
            </a:r>
            <a:r>
              <a:rPr lang="en-US" sz="2400" i="1" baseline="-25000" dirty="0" err="1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 = 3.18 for (two-sided) 95% confidence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1074"/>
          <a:stretch/>
        </p:blipFill>
        <p:spPr>
          <a:xfrm>
            <a:off x="1204580" y="1715319"/>
            <a:ext cx="6729932" cy="461510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391152" y="5263801"/>
            <a:ext cx="0" cy="261881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83645" y="5272166"/>
            <a:ext cx="0" cy="261881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802426" y="555994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3.18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6516" y="5564964"/>
            <a:ext cx="66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-3.18 </a:t>
            </a:r>
            <a:endParaRPr lang="en-US" dirty="0"/>
          </a:p>
        </p:txBody>
      </p:sp>
      <p:sp>
        <p:nvSpPr>
          <p:cNvPr id="15" name="Left-Right Arrow 14"/>
          <p:cNvSpPr/>
          <p:nvPr/>
        </p:nvSpPr>
        <p:spPr>
          <a:xfrm>
            <a:off x="3810138" y="4862616"/>
            <a:ext cx="1793776" cy="20477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33318" y="3807378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Area =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0.95</a:t>
            </a:r>
            <a:endParaRPr lang="en-US" sz="2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260438" y="5259073"/>
            <a:ext cx="0" cy="261881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73430" y="4957912"/>
            <a:ext cx="66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-5.84 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152504" y="5254345"/>
            <a:ext cx="0" cy="261881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17868" y="4953184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5.84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228602" y="3802650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Area =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0.99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41599" y="6283580"/>
            <a:ext cx="526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/>
                <a:cs typeface="Times New Roman"/>
              </a:rPr>
              <a:t>t</a:t>
            </a:r>
            <a:r>
              <a:rPr lang="en-US" sz="2400" i="1" baseline="-25000" dirty="0" err="1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 = 5.84 for (two-sided) 99% confidence</a:t>
            </a:r>
          </a:p>
        </p:txBody>
      </p:sp>
    </p:spTree>
    <p:extLst>
      <p:ext uri="{BB962C8B-B14F-4D97-AF65-F5344CB8AC3E}">
        <p14:creationId xmlns:p14="http://schemas.microsoft.com/office/powerpoint/2010/main" val="8803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  <p:bldP spid="14" grpId="0"/>
      <p:bldP spid="14" grpId="1"/>
      <p:bldP spid="15" grpId="0" animBg="1"/>
      <p:bldP spid="15" grpId="1" animBg="1"/>
      <p:bldP spid="15" grpId="2" animBg="1"/>
      <p:bldP spid="16" grpId="0"/>
      <p:bldP spid="16" grpId="1"/>
      <p:bldP spid="18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8600" y="945546"/>
            <a:ext cx="8686800" cy="557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Compute a 99% two sided confidence interval for the the RI of a glass shard using this sample set: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31775" y="22060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Example: Confidence Intervals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71469" y="1998358"/>
          <a:ext cx="3201988" cy="4137660"/>
        </p:xfrm>
        <a:graphic>
          <a:graphicData uri="http://schemas.openxmlformats.org/drawingml/2006/table">
            <a:tbl>
              <a:tblPr/>
              <a:tblGrid>
                <a:gridCol w="1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Fragment 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Fragment 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1.52008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1" r="30867"/>
          <a:stretch/>
        </p:blipFill>
        <p:spPr>
          <a:xfrm>
            <a:off x="4219800" y="2177443"/>
            <a:ext cx="2910206" cy="3918557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7156468" y="2064180"/>
            <a:ext cx="873062" cy="41376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74283" y="3360367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Times New Roman"/>
                <a:cs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467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1775" y="220608"/>
            <a:ext cx="86074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Example: Confidence Intervals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71966" y="1152137"/>
            <a:ext cx="8880274" cy="4708981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Data (input </a:t>
            </a:r>
            <a:r>
              <a:rPr lang="en-US" sz="1200" dirty="0" err="1">
                <a:solidFill>
                  <a:srgbClr val="FFFF00"/>
                </a:solidFill>
                <a:latin typeface="Courier"/>
                <a:cs typeface="Courier"/>
              </a:rPr>
              <a:t>quantities^GUM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x &lt;- c(1.52005,1.52003,1.52001,1.52004,1.52000,1.52001,1.52008,1.52011,1.52008,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     1.52008,1.52008)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n &lt;- length(x)</a:t>
            </a:r>
          </a:p>
          <a:p>
            <a:endParaRPr lang="en-US" sz="12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Estimate of </a:t>
            </a:r>
            <a:r>
              <a:rPr lang="en-US" sz="1200" dirty="0" err="1">
                <a:solidFill>
                  <a:srgbClr val="FFFF00"/>
                </a:solidFill>
                <a:latin typeface="Courier"/>
                <a:cs typeface="Courier"/>
              </a:rPr>
              <a:t>measurand^GUM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:</a:t>
            </a:r>
          </a:p>
          <a:p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mu.hat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&lt;- mean(x)</a:t>
            </a:r>
          </a:p>
          <a:p>
            <a:endParaRPr lang="en-US" sz="12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Standard uncertainty of the input </a:t>
            </a:r>
            <a:r>
              <a:rPr lang="en-US" sz="1200" dirty="0" err="1">
                <a:solidFill>
                  <a:srgbClr val="FFFF00"/>
                </a:solidFill>
                <a:latin typeface="Courier"/>
                <a:cs typeface="Courier"/>
              </a:rPr>
              <a:t>quantities^GUM</a:t>
            </a:r>
            <a:endParaRPr lang="en-US" sz="12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sdx.hat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&lt;-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(x)</a:t>
            </a:r>
          </a:p>
          <a:p>
            <a:endParaRPr lang="en-US" sz="12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Standard uncertainty of the </a:t>
            </a:r>
            <a:r>
              <a:rPr lang="en-US" sz="1200" dirty="0" err="1">
                <a:solidFill>
                  <a:srgbClr val="FFFF00"/>
                </a:solidFill>
                <a:latin typeface="Courier"/>
                <a:cs typeface="Courier"/>
              </a:rPr>
              <a:t>measurand^GUM</a:t>
            </a:r>
            <a:endParaRPr lang="en-US" sz="12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se.hat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&lt;-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(x)/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sqrt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(n)</a:t>
            </a:r>
          </a:p>
          <a:p>
            <a:endParaRPr lang="en-US" sz="12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Compute </a:t>
            </a:r>
            <a:r>
              <a:rPr lang="en-US" sz="1200" dirty="0" err="1">
                <a:solidFill>
                  <a:srgbClr val="FFFF00"/>
                </a:solidFill>
                <a:latin typeface="Courier"/>
                <a:cs typeface="Courier"/>
              </a:rPr>
              <a:t>tc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 for given sample size and chosen confidence level</a:t>
            </a:r>
          </a:p>
          <a:p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conf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&lt;- 0.99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alpha &lt;- 1-conf</a:t>
            </a:r>
          </a:p>
          <a:p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tc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&lt;-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qt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(1 - alpha/2,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df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= n-1)</a:t>
            </a:r>
          </a:p>
          <a:p>
            <a:endParaRPr lang="en-US" sz="12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Put the CI together:</a:t>
            </a:r>
          </a:p>
          <a:p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mu.hat.lo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&lt;-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mu.hat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tc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*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se.hat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mu.hat.hi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&lt;-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mu.hat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+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tc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*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se.hat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c(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mu.hat.lo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mu.hat.hi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)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169" y="3863100"/>
            <a:ext cx="2421406" cy="288905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055710" y="6614902"/>
            <a:ext cx="1203767" cy="1323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AD9389-C782-EC25-91C8-B4E5522FE805}"/>
              </a:ext>
            </a:extLst>
          </p:cNvPr>
          <p:cNvSpPr txBox="1"/>
          <p:nvPr/>
        </p:nvSpPr>
        <p:spPr>
          <a:xfrm>
            <a:off x="6632388" y="3183462"/>
            <a:ext cx="1629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meanCI_ex1.R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7370</TotalTime>
  <Words>2153</Words>
  <Application>Microsoft Macintosh PowerPoint</Application>
  <PresentationFormat>On-screen Show (4:3)</PresentationFormat>
  <Paragraphs>342</Paragraphs>
  <Slides>34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Courier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Petraco</dc:creator>
  <cp:lastModifiedBy>Nicholas Petraco</cp:lastModifiedBy>
  <cp:revision>68</cp:revision>
  <dcterms:created xsi:type="dcterms:W3CDTF">2024-01-12T03:11:32Z</dcterms:created>
  <dcterms:modified xsi:type="dcterms:W3CDTF">2026-03-14T13:29:43Z</dcterms:modified>
</cp:coreProperties>
</file>