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9" r:id="rId3"/>
    <p:sldId id="261" r:id="rId4"/>
    <p:sldId id="266" r:id="rId5"/>
    <p:sldId id="267" r:id="rId6"/>
    <p:sldId id="270" r:id="rId7"/>
    <p:sldId id="263" r:id="rId8"/>
    <p:sldId id="281" r:id="rId9"/>
    <p:sldId id="283" r:id="rId10"/>
    <p:sldId id="284" r:id="rId11"/>
    <p:sldId id="285" r:id="rId12"/>
    <p:sldId id="289" r:id="rId13"/>
    <p:sldId id="269" r:id="rId14"/>
    <p:sldId id="330" r:id="rId15"/>
    <p:sldId id="333" r:id="rId16"/>
    <p:sldId id="332" r:id="rId17"/>
    <p:sldId id="334" r:id="rId18"/>
    <p:sldId id="271" r:id="rId19"/>
    <p:sldId id="272" r:id="rId20"/>
    <p:sldId id="273" r:id="rId21"/>
    <p:sldId id="277" r:id="rId22"/>
    <p:sldId id="288" r:id="rId23"/>
    <p:sldId id="290" r:id="rId24"/>
    <p:sldId id="274" r:id="rId25"/>
    <p:sldId id="279" r:id="rId26"/>
    <p:sldId id="292" r:id="rId27"/>
    <p:sldId id="293" r:id="rId28"/>
    <p:sldId id="294" r:id="rId29"/>
    <p:sldId id="295" r:id="rId30"/>
    <p:sldId id="296" r:id="rId31"/>
    <p:sldId id="306" r:id="rId32"/>
    <p:sldId id="308" r:id="rId33"/>
    <p:sldId id="309" r:id="rId34"/>
    <p:sldId id="297" r:id="rId35"/>
    <p:sldId id="299" r:id="rId36"/>
    <p:sldId id="300" r:id="rId37"/>
    <p:sldId id="298" r:id="rId38"/>
    <p:sldId id="304" r:id="rId39"/>
    <p:sldId id="262" r:id="rId40"/>
    <p:sldId id="302" r:id="rId41"/>
    <p:sldId id="313" r:id="rId42"/>
    <p:sldId id="303" r:id="rId43"/>
    <p:sldId id="301" r:id="rId44"/>
    <p:sldId id="305" r:id="rId45"/>
    <p:sldId id="331" r:id="rId46"/>
    <p:sldId id="342" r:id="rId47"/>
    <p:sldId id="335" r:id="rId48"/>
    <p:sldId id="337" r:id="rId49"/>
    <p:sldId id="339" r:id="rId50"/>
    <p:sldId id="338" r:id="rId51"/>
    <p:sldId id="340" r:id="rId52"/>
    <p:sldId id="341" r:id="rId53"/>
    <p:sldId id="336" r:id="rId54"/>
    <p:sldId id="316" r:id="rId55"/>
    <p:sldId id="317" r:id="rId56"/>
    <p:sldId id="322" r:id="rId57"/>
    <p:sldId id="314" r:id="rId58"/>
    <p:sldId id="326" r:id="rId59"/>
    <p:sldId id="318" r:id="rId60"/>
    <p:sldId id="325" r:id="rId61"/>
    <p:sldId id="319" r:id="rId62"/>
    <p:sldId id="327" r:id="rId63"/>
    <p:sldId id="328" r:id="rId64"/>
    <p:sldId id="329"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7"/>
    <p:restoredTop sz="94930"/>
  </p:normalViewPr>
  <p:slideViewPr>
    <p:cSldViewPr snapToGrid="0" snapToObjects="1">
      <p:cViewPr varScale="1">
        <p:scale>
          <a:sx n="112" d="100"/>
          <a:sy n="112" d="100"/>
        </p:scale>
        <p:origin x="488"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6B109-0D56-8E43-A81F-56B632D51715}" type="datetimeFigureOut">
              <a:rPr lang="en-US" smtClean="0"/>
              <a:t>3/30/26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7D025-4741-664C-B5D8-4EF7D097EA45}" type="slidenum">
              <a:rPr lang="en-US" smtClean="0"/>
              <a:t>‹#›</a:t>
            </a:fld>
            <a:endParaRPr lang="en-US"/>
          </a:p>
        </p:txBody>
      </p:sp>
    </p:spTree>
    <p:extLst>
      <p:ext uri="{BB962C8B-B14F-4D97-AF65-F5344CB8AC3E}">
        <p14:creationId xmlns:p14="http://schemas.microsoft.com/office/powerpoint/2010/main" val="298530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7D025-4741-664C-B5D8-4EF7D097EA45}" type="slidenum">
              <a:rPr lang="en-US" smtClean="0"/>
              <a:t>8</a:t>
            </a:fld>
            <a:endParaRPr lang="en-US"/>
          </a:p>
        </p:txBody>
      </p:sp>
    </p:spTree>
    <p:extLst>
      <p:ext uri="{BB962C8B-B14F-4D97-AF65-F5344CB8AC3E}">
        <p14:creationId xmlns:p14="http://schemas.microsoft.com/office/powerpoint/2010/main" val="427428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69C00A-86F1-BB4D-B9C1-4F399E63CB08}" type="slidenum">
              <a:rPr lang="en-US" smtClean="0"/>
              <a:t>13</a:t>
            </a:fld>
            <a:endParaRPr lang="en-US"/>
          </a:p>
        </p:txBody>
      </p:sp>
    </p:spTree>
    <p:extLst>
      <p:ext uri="{BB962C8B-B14F-4D97-AF65-F5344CB8AC3E}">
        <p14:creationId xmlns:p14="http://schemas.microsoft.com/office/powerpoint/2010/main" val="3364549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69C00A-86F1-BB4D-B9C1-4F399E63CB08}" type="slidenum">
              <a:rPr lang="en-US" smtClean="0"/>
              <a:t>18</a:t>
            </a:fld>
            <a:endParaRPr lang="en-US"/>
          </a:p>
        </p:txBody>
      </p:sp>
    </p:spTree>
    <p:extLst>
      <p:ext uri="{BB962C8B-B14F-4D97-AF65-F5344CB8AC3E}">
        <p14:creationId xmlns:p14="http://schemas.microsoft.com/office/powerpoint/2010/main" val="75340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69C00A-86F1-BB4D-B9C1-4F399E63CB08}" type="slidenum">
              <a:rPr lang="en-US" smtClean="0"/>
              <a:t>19</a:t>
            </a:fld>
            <a:endParaRPr lang="en-US"/>
          </a:p>
        </p:txBody>
      </p:sp>
    </p:spTree>
    <p:extLst>
      <p:ext uri="{BB962C8B-B14F-4D97-AF65-F5344CB8AC3E}">
        <p14:creationId xmlns:p14="http://schemas.microsoft.com/office/powerpoint/2010/main" val="27829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69C00A-86F1-BB4D-B9C1-4F399E63CB08}" type="slidenum">
              <a:rPr lang="en-US" smtClean="0"/>
              <a:t>20</a:t>
            </a:fld>
            <a:endParaRPr lang="en-US"/>
          </a:p>
        </p:txBody>
      </p:sp>
    </p:spTree>
    <p:extLst>
      <p:ext uri="{BB962C8B-B14F-4D97-AF65-F5344CB8AC3E}">
        <p14:creationId xmlns:p14="http://schemas.microsoft.com/office/powerpoint/2010/main" val="3772663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7D025-4741-664C-B5D8-4EF7D097EA45}" type="slidenum">
              <a:rPr lang="en-US" smtClean="0"/>
              <a:t>38</a:t>
            </a:fld>
            <a:endParaRPr lang="en-US"/>
          </a:p>
        </p:txBody>
      </p:sp>
    </p:spTree>
    <p:extLst>
      <p:ext uri="{BB962C8B-B14F-4D97-AF65-F5344CB8AC3E}">
        <p14:creationId xmlns:p14="http://schemas.microsoft.com/office/powerpoint/2010/main" val="362508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267360-3271-BA44-98E6-3DB931501606}"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346987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67360-3271-BA44-98E6-3DB931501606}"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97850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67360-3271-BA44-98E6-3DB931501606}"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3405852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67360-3271-BA44-98E6-3DB931501606}"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377602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267360-3271-BA44-98E6-3DB931501606}"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222373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267360-3271-BA44-98E6-3DB931501606}" type="datetimeFigureOut">
              <a:rPr lang="en-US" smtClean="0"/>
              <a:t>3/30/26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177922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267360-3271-BA44-98E6-3DB931501606}" type="datetimeFigureOut">
              <a:rPr lang="en-US" smtClean="0"/>
              <a:t>3/30/26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63659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267360-3271-BA44-98E6-3DB931501606}" type="datetimeFigureOut">
              <a:rPr lang="en-US" smtClean="0"/>
              <a:t>3/30/26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4108507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67360-3271-BA44-98E6-3DB931501606}" type="datetimeFigureOut">
              <a:rPr lang="en-US" smtClean="0"/>
              <a:t>3/30/26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127353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267360-3271-BA44-98E6-3DB931501606}" type="datetimeFigureOut">
              <a:rPr lang="en-US" smtClean="0"/>
              <a:t>3/30/26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3098290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267360-3271-BA44-98E6-3DB931501606}" type="datetimeFigureOut">
              <a:rPr lang="en-US" smtClean="0"/>
              <a:t>3/30/26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92BF6-7DB8-794F-B134-DD74F1575A83}" type="slidenum">
              <a:rPr lang="en-US" smtClean="0"/>
              <a:t>‹#›</a:t>
            </a:fld>
            <a:endParaRPr lang="en-US"/>
          </a:p>
        </p:txBody>
      </p:sp>
    </p:spTree>
    <p:extLst>
      <p:ext uri="{BB962C8B-B14F-4D97-AF65-F5344CB8AC3E}">
        <p14:creationId xmlns:p14="http://schemas.microsoft.com/office/powerpoint/2010/main" val="187091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67360-3271-BA44-98E6-3DB931501606}" type="datetimeFigureOut">
              <a:rPr lang="en-US" smtClean="0"/>
              <a:t>3/30/26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192BF6-7DB8-794F-B134-DD74F1575A83}" type="slidenum">
              <a:rPr lang="en-US" smtClean="0"/>
              <a:t>‹#›</a:t>
            </a:fld>
            <a:endParaRPr lang="en-US"/>
          </a:p>
        </p:txBody>
      </p:sp>
    </p:spTree>
    <p:extLst>
      <p:ext uri="{BB962C8B-B14F-4D97-AF65-F5344CB8AC3E}">
        <p14:creationId xmlns:p14="http://schemas.microsoft.com/office/powerpoint/2010/main" val="2006659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textbc.ca/researchmethod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2.png"/><Relationship Id="rId7"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4.emf"/><Relationship Id="rId9"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2.png"/><Relationship Id="rId7"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5.emf"/><Relationship Id="rId4" Type="http://schemas.openxmlformats.org/officeDocument/2006/relationships/image" Target="../media/image14.emf"/><Relationship Id="rId9" Type="http://schemas.openxmlformats.org/officeDocument/2006/relationships/image" Target="../media/image24.emf"/></Relationships>
</file>

<file path=ppt/slides/_rels/slide1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2.png"/><Relationship Id="rId7"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8.emf"/><Relationship Id="rId4" Type="http://schemas.openxmlformats.org/officeDocument/2006/relationships/image" Target="../media/image14.emf"/><Relationship Id="rId9"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npetraco/709/blob/main/R/script_bucket/hand_tst_ex1.R"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github.com/npetraco/709/blob/main/R/script_bucket/hand_ostl_ex1.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github.com/npetraco/709/blob/main/R/script_bucket/hand_ostu_ex1.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github.com/npetraco/709/blob/main/R/script_bucket/hyp_test_twosid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github.com/npetraco/709/blob/main/R/script_bucket/hyp_test_less.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github.com/npetraco/709/blob/main/R/script_bucket/hyp_test_greater.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6.png"/><Relationship Id="rId7" Type="http://schemas.openxmlformats.org/officeDocument/2006/relationships/image" Target="../media/image39.em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2.png"/><Relationship Id="rId9" Type="http://schemas.openxmlformats.org/officeDocument/2006/relationships/image" Target="../media/image41.emf"/></Relationships>
</file>

<file path=ppt/slides/_rels/slide2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5.emf"/></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npetraco/709/blob/main/R/script_bucket/hyp_test_two_samp.R"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github.com/npetraco/709/blob/main/R/script_bucket/hyp_test_two_samp_paired.R" TargetMode="Externa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github.com/npetraco/709/blob/main/R/script_bucket/hyp_test_nonparametric.R" TargetMode="Externa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github.com/npetraco/709/blob/main/R/script_bucket/chi_square_test.R" TargetMode="Externa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github.com/npetraco/709/blob/main/R/script_bucket/fisher_test.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enfsi.eu/wp-content/uploads/2017/06/DWG-SGL-002-vers001_Hypgergeometric_CalculationBackground_And_Validation_2012-12-07.pd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github.com/npetraco/709/blob/main/R/script_bucket/hypergeometric_hyp_test_ex1.R"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3" Type="http://schemas.openxmlformats.org/officeDocument/2006/relationships/hyperlink" Target="https://enfsi.eu/wp-content/uploads/2017/06/DWG-SGL-002-vers001_Hypgergeometric_CalculationBackground_And_Validation_2012-12-07.pdf"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swgdrug.org/Documents/ENFSI%20DWG%202nd%20edition%20Qualitative%20Sampling%20Guidelines.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npetraco/709/blob/main/R/script_bucket/hypergeometric_samp_size_ex1.R"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hyperlink" Target="https://www.swgdrug.org/" TargetMode="External"/><Relationship Id="rId5" Type="http://schemas.openxmlformats.org/officeDocument/2006/relationships/hyperlink" Target="https://swgdrug.org/Documents/Drug_App_Documentation_Approved.pdf" TargetMode="External"/><Relationship Id="rId4" Type="http://schemas.openxmlformats.org/officeDocument/2006/relationships/hyperlink" Target="https://pages.nist.gov/seized-material-sampling-app/"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5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1.emf"/><Relationship Id="rId4" Type="http://schemas.openxmlformats.org/officeDocument/2006/relationships/image" Target="../media/image70.emf"/></Relationships>
</file>

<file path=ppt/slides/_rels/slide56.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 Id="rId9" Type="http://schemas.openxmlformats.org/officeDocument/2006/relationships/image" Target="../media/image78.emf"/></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github.com/npetraco/709/blob/main/R/script_bucket/bhyp_test_one_samp.R"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github.com/npetraco/709/blob/main/R/script_bucket/bhyp_test_one_samp.R" TargetMode="Externa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github.com/npetraco/709/blob/main/R/script_bucket/bhyp_test_two_samp.R"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2.png"/><Relationship Id="rId7"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4.emf"/><Relationship Id="rId9"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1152" y="1255341"/>
            <a:ext cx="8250052" cy="4169710"/>
          </a:xfrm>
          <a:prstGeom prst="rect">
            <a:avLst/>
          </a:prstGeom>
        </p:spPr>
      </p:pic>
      <p:sp>
        <p:nvSpPr>
          <p:cNvPr id="5" name="Rectangle 4"/>
          <p:cNvSpPr/>
          <p:nvPr/>
        </p:nvSpPr>
        <p:spPr>
          <a:xfrm>
            <a:off x="5751540" y="5148052"/>
            <a:ext cx="2775119" cy="276999"/>
          </a:xfrm>
          <a:prstGeom prst="rect">
            <a:avLst/>
          </a:prstGeom>
        </p:spPr>
        <p:txBody>
          <a:bodyPr wrap="none">
            <a:spAutoFit/>
          </a:bodyPr>
          <a:lstStyle/>
          <a:p>
            <a:r>
              <a:rPr lang="en-US" sz="1200" dirty="0">
                <a:hlinkClick r:id="rId3"/>
              </a:rPr>
              <a:t>https://opentextbc.ca/researchmethods/</a:t>
            </a:r>
            <a:endParaRPr lang="en-US" sz="1200" dirty="0"/>
          </a:p>
        </p:txBody>
      </p:sp>
      <p:sp>
        <p:nvSpPr>
          <p:cNvPr id="6" name="Rectangle 1"/>
          <p:cNvSpPr>
            <a:spLocks noChangeArrowheads="1"/>
          </p:cNvSpPr>
          <p:nvPr/>
        </p:nvSpPr>
        <p:spPr bwMode="auto">
          <a:xfrm>
            <a:off x="28113" y="342993"/>
            <a:ext cx="9104312" cy="871324"/>
          </a:xfrm>
          <a:prstGeom prst="rect">
            <a:avLst/>
          </a:prstGeom>
          <a:noFill/>
          <a:ln w="9525">
            <a:noFill/>
            <a:round/>
            <a:headEnd/>
            <a:tailEnd/>
          </a:ln>
        </p:spPr>
        <p:txBody>
          <a:bodyPr lIns="0" tIns="0" rIns="0" bIns="0" anchor="ctr"/>
          <a:lstStyle/>
          <a:p>
            <a:pPr algn="ctr" hangingPunct="0">
              <a:lnSpc>
                <a:spcPct val="98000"/>
              </a:lnSpc>
              <a:buSzPct val="45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a:solidFill>
                  <a:schemeClr val="tx1"/>
                </a:solidFill>
                <a:latin typeface="Times New Roman" pitchFamily="18" charset="0"/>
                <a:cs typeface="Times New Roman" pitchFamily="18" charset="0"/>
              </a:rPr>
              <a:t>Introduction to Hypothesis Testing</a:t>
            </a:r>
          </a:p>
        </p:txBody>
      </p:sp>
      <p:pic>
        <p:nvPicPr>
          <p:cNvPr id="7" name="Picture 2"/>
          <p:cNvPicPr>
            <a:picLocks noChangeAspect="1" noChangeArrowheads="1"/>
          </p:cNvPicPr>
          <p:nvPr/>
        </p:nvPicPr>
        <p:blipFill>
          <a:blip r:embed="rId4" cstate="print"/>
          <a:srcRect/>
          <a:stretch>
            <a:fillRect/>
          </a:stretch>
        </p:blipFill>
        <p:spPr bwMode="auto">
          <a:xfrm>
            <a:off x="484188" y="76200"/>
            <a:ext cx="8202612" cy="239712"/>
          </a:xfrm>
          <a:prstGeom prst="rect">
            <a:avLst/>
          </a:prstGeom>
          <a:noFill/>
          <a:ln w="9525">
            <a:noFill/>
            <a:round/>
            <a:headEnd/>
            <a:tailEnd/>
          </a:ln>
        </p:spPr>
      </p:pic>
      <p:pic>
        <p:nvPicPr>
          <p:cNvPr id="8" name="Picture 2"/>
          <p:cNvPicPr>
            <a:picLocks noChangeAspect="1" noChangeArrowheads="1"/>
          </p:cNvPicPr>
          <p:nvPr/>
        </p:nvPicPr>
        <p:blipFill>
          <a:blip r:embed="rId4" cstate="print"/>
          <a:srcRect/>
          <a:stretch>
            <a:fillRect/>
          </a:stretch>
        </p:blipFill>
        <p:spPr bwMode="auto">
          <a:xfrm>
            <a:off x="482943" y="6553200"/>
            <a:ext cx="8202612" cy="239712"/>
          </a:xfrm>
          <a:prstGeom prst="rect">
            <a:avLst/>
          </a:prstGeom>
          <a:noFill/>
          <a:ln w="9525">
            <a:noFill/>
            <a:round/>
            <a:headEnd/>
            <a:tailEnd/>
          </a:ln>
        </p:spPr>
      </p:pic>
    </p:spTree>
    <p:extLst>
      <p:ext uri="{BB962C8B-B14F-4D97-AF65-F5344CB8AC3E}">
        <p14:creationId xmlns:p14="http://schemas.microsoft.com/office/powerpoint/2010/main" val="426699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A6D4A572-F24D-B9E9-5490-5495EE65ACF1}"/>
              </a:ext>
            </a:extLst>
          </p:cNvPr>
          <p:cNvSpPr>
            <a:spLocks noChangeArrowheads="1"/>
          </p:cNvSpPr>
          <p:nvPr/>
        </p:nvSpPr>
        <p:spPr bwMode="auto">
          <a:xfrm>
            <a:off x="231775" y="2805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One Sample Hypothesis Testing for the Mean</a:t>
            </a:r>
          </a:p>
        </p:txBody>
      </p:sp>
      <p:pic>
        <p:nvPicPr>
          <p:cNvPr id="4" name="Picture 3">
            <a:extLst>
              <a:ext uri="{FF2B5EF4-FFF2-40B4-BE49-F238E27FC236}">
                <a16:creationId xmlns:a16="http://schemas.microsoft.com/office/drawing/2014/main" id="{FFF2530B-C1B2-CD87-5BC0-FB47FA528CF2}"/>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pic>
        <p:nvPicPr>
          <p:cNvPr id="5" name="Picture 4">
            <a:extLst>
              <a:ext uri="{FF2B5EF4-FFF2-40B4-BE49-F238E27FC236}">
                <a16:creationId xmlns:a16="http://schemas.microsoft.com/office/drawing/2014/main" id="{DCBB52FF-5DD6-5BD1-2321-82BA41C72F3B}"/>
              </a:ext>
            </a:extLst>
          </p:cNvPr>
          <p:cNvPicPr>
            <a:picLocks noChangeAspect="1"/>
          </p:cNvPicPr>
          <p:nvPr/>
        </p:nvPicPr>
        <p:blipFill rotWithShape="1">
          <a:blip r:embed="rId3"/>
          <a:srcRect t="-1162" b="-13"/>
          <a:stretch/>
        </p:blipFill>
        <p:spPr>
          <a:xfrm>
            <a:off x="685800" y="1492169"/>
            <a:ext cx="7772400" cy="4698493"/>
          </a:xfrm>
          <a:prstGeom prst="rect">
            <a:avLst/>
          </a:prstGeom>
          <a:effectLst/>
        </p:spPr>
      </p:pic>
      <p:pic>
        <p:nvPicPr>
          <p:cNvPr id="6" name="Picture 5">
            <a:extLst>
              <a:ext uri="{FF2B5EF4-FFF2-40B4-BE49-F238E27FC236}">
                <a16:creationId xmlns:a16="http://schemas.microsoft.com/office/drawing/2014/main" id="{D094AC6C-86A6-6056-31B6-BB228D1D0B97}"/>
              </a:ext>
            </a:extLst>
          </p:cNvPr>
          <p:cNvPicPr>
            <a:picLocks noChangeAspect="1"/>
          </p:cNvPicPr>
          <p:nvPr/>
        </p:nvPicPr>
        <p:blipFill>
          <a:blip r:embed="rId4"/>
          <a:stretch>
            <a:fillRect/>
          </a:stretch>
        </p:blipFill>
        <p:spPr>
          <a:xfrm>
            <a:off x="2152765" y="6325565"/>
            <a:ext cx="852265" cy="360960"/>
          </a:xfrm>
          <a:prstGeom prst="rect">
            <a:avLst/>
          </a:prstGeom>
          <a:effectLst/>
        </p:spPr>
      </p:pic>
      <p:cxnSp>
        <p:nvCxnSpPr>
          <p:cNvPr id="7" name="Straight Connector 6">
            <a:extLst>
              <a:ext uri="{FF2B5EF4-FFF2-40B4-BE49-F238E27FC236}">
                <a16:creationId xmlns:a16="http://schemas.microsoft.com/office/drawing/2014/main" id="{36501F2A-F643-B1B9-DDFA-BFE78B7D2ADB}"/>
              </a:ext>
            </a:extLst>
          </p:cNvPr>
          <p:cNvCxnSpPr>
            <a:cxnSpLocks/>
          </p:cNvCxnSpPr>
          <p:nvPr/>
        </p:nvCxnSpPr>
        <p:spPr>
          <a:xfrm>
            <a:off x="4572000" y="6030410"/>
            <a:ext cx="0" cy="340934"/>
          </a:xfrm>
          <a:prstGeom prst="line">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8" name="Multiply 7">
            <a:extLst>
              <a:ext uri="{FF2B5EF4-FFF2-40B4-BE49-F238E27FC236}">
                <a16:creationId xmlns:a16="http://schemas.microsoft.com/office/drawing/2014/main" id="{67332EB4-603A-60D7-CDF5-075A27B6BB5B}"/>
              </a:ext>
            </a:extLst>
          </p:cNvPr>
          <p:cNvSpPr/>
          <p:nvPr/>
        </p:nvSpPr>
        <p:spPr>
          <a:xfrm>
            <a:off x="2024703" y="5931160"/>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F81CFA8-898C-E0D0-D92F-310BF90D7842}"/>
              </a:ext>
            </a:extLst>
          </p:cNvPr>
          <p:cNvPicPr>
            <a:picLocks noChangeAspect="1"/>
          </p:cNvPicPr>
          <p:nvPr/>
        </p:nvPicPr>
        <p:blipFill>
          <a:blip r:embed="rId5"/>
          <a:stretch>
            <a:fillRect/>
          </a:stretch>
        </p:blipFill>
        <p:spPr>
          <a:xfrm>
            <a:off x="4459748" y="6319983"/>
            <a:ext cx="1005158" cy="341961"/>
          </a:xfrm>
          <a:prstGeom prst="rect">
            <a:avLst/>
          </a:prstGeom>
          <a:effectLst/>
        </p:spPr>
      </p:pic>
      <p:cxnSp>
        <p:nvCxnSpPr>
          <p:cNvPr id="12" name="Straight Connector 11">
            <a:extLst>
              <a:ext uri="{FF2B5EF4-FFF2-40B4-BE49-F238E27FC236}">
                <a16:creationId xmlns:a16="http://schemas.microsoft.com/office/drawing/2014/main" id="{A37A595F-E183-CA49-FBD8-6E1FD3955C08}"/>
              </a:ext>
            </a:extLst>
          </p:cNvPr>
          <p:cNvCxnSpPr>
            <a:cxnSpLocks/>
          </p:cNvCxnSpPr>
          <p:nvPr/>
        </p:nvCxnSpPr>
        <p:spPr>
          <a:xfrm>
            <a:off x="6735728" y="5359078"/>
            <a:ext cx="0" cy="831584"/>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45A744C-AEED-BD34-F804-8D0C6DE7ACD6}"/>
              </a:ext>
            </a:extLst>
          </p:cNvPr>
          <p:cNvCxnSpPr>
            <a:cxnSpLocks/>
          </p:cNvCxnSpPr>
          <p:nvPr/>
        </p:nvCxnSpPr>
        <p:spPr>
          <a:xfrm>
            <a:off x="2408728" y="5361005"/>
            <a:ext cx="0" cy="831584"/>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C497CF97-EB4F-8AA4-6037-AC423E9FC966}"/>
              </a:ext>
            </a:extLst>
          </p:cNvPr>
          <p:cNvPicPr>
            <a:picLocks noChangeAspect="1"/>
          </p:cNvPicPr>
          <p:nvPr/>
        </p:nvPicPr>
        <p:blipFill>
          <a:blip r:embed="rId6"/>
          <a:stretch>
            <a:fillRect/>
          </a:stretch>
        </p:blipFill>
        <p:spPr>
          <a:xfrm>
            <a:off x="4044649" y="3290598"/>
            <a:ext cx="1081689" cy="347209"/>
          </a:xfrm>
          <a:prstGeom prst="rect">
            <a:avLst/>
          </a:prstGeom>
          <a:effectLst/>
        </p:spPr>
      </p:pic>
      <p:cxnSp>
        <p:nvCxnSpPr>
          <p:cNvPr id="16" name="Straight Connector 15">
            <a:extLst>
              <a:ext uri="{FF2B5EF4-FFF2-40B4-BE49-F238E27FC236}">
                <a16:creationId xmlns:a16="http://schemas.microsoft.com/office/drawing/2014/main" id="{11467DFA-1D2C-56DC-C083-FB08F5F00ED7}"/>
              </a:ext>
            </a:extLst>
          </p:cNvPr>
          <p:cNvCxnSpPr>
            <a:cxnSpLocks/>
          </p:cNvCxnSpPr>
          <p:nvPr/>
        </p:nvCxnSpPr>
        <p:spPr>
          <a:xfrm flipH="1">
            <a:off x="6899703" y="5544273"/>
            <a:ext cx="3132" cy="590445"/>
          </a:xfrm>
          <a:prstGeom prst="line">
            <a:avLst/>
          </a:prstGeom>
          <a:ln>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130F743-37BD-5A55-44A6-A44A45A22739}"/>
              </a:ext>
            </a:extLst>
          </p:cNvPr>
          <p:cNvCxnSpPr>
            <a:cxnSpLocks/>
          </p:cNvCxnSpPr>
          <p:nvPr/>
        </p:nvCxnSpPr>
        <p:spPr>
          <a:xfrm flipH="1">
            <a:off x="2225457" y="5546202"/>
            <a:ext cx="3132" cy="590445"/>
          </a:xfrm>
          <a:prstGeom prst="line">
            <a:avLst/>
          </a:prstGeom>
          <a:ln>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5A57556F-243E-D7CA-71E0-06DE2A046DC1}"/>
              </a:ext>
            </a:extLst>
          </p:cNvPr>
          <p:cNvPicPr>
            <a:picLocks noChangeAspect="1"/>
          </p:cNvPicPr>
          <p:nvPr/>
        </p:nvPicPr>
        <p:blipFill>
          <a:blip r:embed="rId7"/>
          <a:stretch>
            <a:fillRect/>
          </a:stretch>
        </p:blipFill>
        <p:spPr>
          <a:xfrm>
            <a:off x="6605285" y="3155944"/>
            <a:ext cx="284002" cy="219456"/>
          </a:xfrm>
          <a:prstGeom prst="rect">
            <a:avLst/>
          </a:prstGeom>
          <a:effectLst/>
        </p:spPr>
      </p:pic>
      <p:cxnSp>
        <p:nvCxnSpPr>
          <p:cNvPr id="35" name="Straight Connector 34">
            <a:extLst>
              <a:ext uri="{FF2B5EF4-FFF2-40B4-BE49-F238E27FC236}">
                <a16:creationId xmlns:a16="http://schemas.microsoft.com/office/drawing/2014/main" id="{C8573183-70B5-FCA4-3733-1F614B235D9F}"/>
              </a:ext>
            </a:extLst>
          </p:cNvPr>
          <p:cNvCxnSpPr>
            <a:cxnSpLocks/>
          </p:cNvCxnSpPr>
          <p:nvPr/>
        </p:nvCxnSpPr>
        <p:spPr>
          <a:xfrm flipH="1">
            <a:off x="2280870" y="3442500"/>
            <a:ext cx="4363349" cy="2443819"/>
          </a:xfrm>
          <a:prstGeom prst="line">
            <a:avLst/>
          </a:prstGeom>
          <a:ln w="34925">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BFA1A8F-01BD-01BE-0EB5-BFBFEFAB9A9A}"/>
              </a:ext>
            </a:extLst>
          </p:cNvPr>
          <p:cNvCxnSpPr>
            <a:cxnSpLocks/>
          </p:cNvCxnSpPr>
          <p:nvPr/>
        </p:nvCxnSpPr>
        <p:spPr>
          <a:xfrm>
            <a:off x="6632644" y="3442500"/>
            <a:ext cx="191714" cy="2587910"/>
          </a:xfrm>
          <a:prstGeom prst="line">
            <a:avLst/>
          </a:prstGeom>
          <a:ln w="34925">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3785A9F8-6210-E74F-70BB-B92CC1CDE165}"/>
              </a:ext>
            </a:extLst>
          </p:cNvPr>
          <p:cNvCxnSpPr>
            <a:cxnSpLocks/>
          </p:cNvCxnSpPr>
          <p:nvPr/>
        </p:nvCxnSpPr>
        <p:spPr>
          <a:xfrm>
            <a:off x="2652178" y="3391285"/>
            <a:ext cx="4478086" cy="2539875"/>
          </a:xfrm>
          <a:prstGeom prst="line">
            <a:avLst/>
          </a:prstGeom>
          <a:ln w="349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2D78CD2-0AF4-959F-EA34-DB5747796E20}"/>
              </a:ext>
            </a:extLst>
          </p:cNvPr>
          <p:cNvCxnSpPr>
            <a:cxnSpLocks/>
          </p:cNvCxnSpPr>
          <p:nvPr/>
        </p:nvCxnSpPr>
        <p:spPr>
          <a:xfrm flipH="1">
            <a:off x="1805651" y="3396094"/>
            <a:ext cx="846527" cy="2646789"/>
          </a:xfrm>
          <a:prstGeom prst="line">
            <a:avLst/>
          </a:prstGeom>
          <a:ln w="349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76A2A50-3CD6-7E39-B600-37E2C3283F30}"/>
              </a:ext>
            </a:extLst>
          </p:cNvPr>
          <p:cNvPicPr>
            <a:picLocks noChangeAspect="1"/>
          </p:cNvPicPr>
          <p:nvPr/>
        </p:nvPicPr>
        <p:blipFill>
          <a:blip r:embed="rId8"/>
          <a:stretch>
            <a:fillRect/>
          </a:stretch>
        </p:blipFill>
        <p:spPr>
          <a:xfrm>
            <a:off x="38025" y="2809179"/>
            <a:ext cx="3157144" cy="744300"/>
          </a:xfrm>
          <a:prstGeom prst="rect">
            <a:avLst/>
          </a:prstGeom>
          <a:effectLst/>
        </p:spPr>
      </p:pic>
      <p:pic>
        <p:nvPicPr>
          <p:cNvPr id="22" name="Picture 21">
            <a:extLst>
              <a:ext uri="{FF2B5EF4-FFF2-40B4-BE49-F238E27FC236}">
                <a16:creationId xmlns:a16="http://schemas.microsoft.com/office/drawing/2014/main" id="{9E3183D6-56C9-AF6D-4244-5DF6AF11CC4A}"/>
              </a:ext>
            </a:extLst>
          </p:cNvPr>
          <p:cNvPicPr>
            <a:picLocks noChangeAspect="1"/>
          </p:cNvPicPr>
          <p:nvPr/>
        </p:nvPicPr>
        <p:blipFill>
          <a:blip r:embed="rId9"/>
          <a:stretch>
            <a:fillRect/>
          </a:stretch>
        </p:blipFill>
        <p:spPr>
          <a:xfrm>
            <a:off x="390038" y="1457113"/>
            <a:ext cx="1912275" cy="364769"/>
          </a:xfrm>
          <a:prstGeom prst="rect">
            <a:avLst/>
          </a:prstGeom>
          <a:effectLst/>
        </p:spPr>
      </p:pic>
      <p:pic>
        <p:nvPicPr>
          <p:cNvPr id="23" name="Picture 22">
            <a:extLst>
              <a:ext uri="{FF2B5EF4-FFF2-40B4-BE49-F238E27FC236}">
                <a16:creationId xmlns:a16="http://schemas.microsoft.com/office/drawing/2014/main" id="{DA68B568-A17C-FB52-EF51-24ACE4D74254}"/>
              </a:ext>
            </a:extLst>
          </p:cNvPr>
          <p:cNvPicPr>
            <a:picLocks noChangeAspect="1"/>
          </p:cNvPicPr>
          <p:nvPr/>
        </p:nvPicPr>
        <p:blipFill>
          <a:blip r:embed="rId10"/>
          <a:stretch>
            <a:fillRect/>
          </a:stretch>
        </p:blipFill>
        <p:spPr>
          <a:xfrm>
            <a:off x="381961" y="2014548"/>
            <a:ext cx="1923329" cy="375823"/>
          </a:xfrm>
          <a:prstGeom prst="rect">
            <a:avLst/>
          </a:prstGeom>
          <a:effectLst/>
        </p:spPr>
      </p:pic>
    </p:spTree>
    <p:extLst>
      <p:ext uri="{BB962C8B-B14F-4D97-AF65-F5344CB8AC3E}">
        <p14:creationId xmlns:p14="http://schemas.microsoft.com/office/powerpoint/2010/main" val="78781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5"/>
                                        </p:tgtEl>
                                        <p:attrNameLst>
                                          <p:attrName>ppt_x</p:attrName>
                                        </p:attrNameLst>
                                      </p:cBhvr>
                                      <p:tavLst>
                                        <p:tav tm="0">
                                          <p:val>
                                            <p:strVal val="ppt_x"/>
                                          </p:val>
                                        </p:tav>
                                        <p:tav tm="100000">
                                          <p:val>
                                            <p:strVal val="ppt_x"/>
                                          </p:val>
                                        </p:tav>
                                      </p:tavLst>
                                    </p:anim>
                                    <p:anim calcmode="lin" valueType="num">
                                      <p:cBhvr additive="base">
                                        <p:cTn id="45" dur="500"/>
                                        <p:tgtEl>
                                          <p:spTgt spid="15"/>
                                        </p:tgtEl>
                                        <p:attrNameLst>
                                          <p:attrName>ppt_y</p:attrName>
                                        </p:attrNameLst>
                                      </p:cBhvr>
                                      <p:tavLst>
                                        <p:tav tm="0">
                                          <p:val>
                                            <p:strVal val="ppt_y"/>
                                          </p:val>
                                        </p:tav>
                                        <p:tav tm="100000">
                                          <p:val>
                                            <p:strVal val="1+ppt_h/2"/>
                                          </p:val>
                                        </p:tav>
                                      </p:tavLst>
                                    </p:anim>
                                    <p:set>
                                      <p:cBhvr>
                                        <p:cTn id="46" dur="1" fill="hold">
                                          <p:stCondLst>
                                            <p:cond delay="499"/>
                                          </p:stCondLst>
                                        </p:cTn>
                                        <p:tgtEl>
                                          <p:spTgt spid="15"/>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A6D4A572-F24D-B9E9-5490-5495EE65ACF1}"/>
              </a:ext>
            </a:extLst>
          </p:cNvPr>
          <p:cNvSpPr>
            <a:spLocks noChangeArrowheads="1"/>
          </p:cNvSpPr>
          <p:nvPr/>
        </p:nvSpPr>
        <p:spPr bwMode="auto">
          <a:xfrm>
            <a:off x="231775" y="2805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One Sample Hypothesis Testing for the Mean</a:t>
            </a:r>
          </a:p>
        </p:txBody>
      </p:sp>
      <p:pic>
        <p:nvPicPr>
          <p:cNvPr id="4" name="Picture 3">
            <a:extLst>
              <a:ext uri="{FF2B5EF4-FFF2-40B4-BE49-F238E27FC236}">
                <a16:creationId xmlns:a16="http://schemas.microsoft.com/office/drawing/2014/main" id="{FFF2530B-C1B2-CD87-5BC0-FB47FA528CF2}"/>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pic>
        <p:nvPicPr>
          <p:cNvPr id="5" name="Picture 4">
            <a:extLst>
              <a:ext uri="{FF2B5EF4-FFF2-40B4-BE49-F238E27FC236}">
                <a16:creationId xmlns:a16="http://schemas.microsoft.com/office/drawing/2014/main" id="{DCBB52FF-5DD6-5BD1-2321-82BA41C72F3B}"/>
              </a:ext>
            </a:extLst>
          </p:cNvPr>
          <p:cNvPicPr>
            <a:picLocks noChangeAspect="1"/>
          </p:cNvPicPr>
          <p:nvPr/>
        </p:nvPicPr>
        <p:blipFill rotWithShape="1">
          <a:blip r:embed="rId3"/>
          <a:srcRect t="-1162" b="-13"/>
          <a:stretch/>
        </p:blipFill>
        <p:spPr>
          <a:xfrm>
            <a:off x="685800" y="1492169"/>
            <a:ext cx="7772400" cy="4698493"/>
          </a:xfrm>
          <a:prstGeom prst="rect">
            <a:avLst/>
          </a:prstGeom>
          <a:effectLst/>
        </p:spPr>
      </p:pic>
      <p:pic>
        <p:nvPicPr>
          <p:cNvPr id="6" name="Picture 5">
            <a:extLst>
              <a:ext uri="{FF2B5EF4-FFF2-40B4-BE49-F238E27FC236}">
                <a16:creationId xmlns:a16="http://schemas.microsoft.com/office/drawing/2014/main" id="{D094AC6C-86A6-6056-31B6-BB228D1D0B97}"/>
              </a:ext>
            </a:extLst>
          </p:cNvPr>
          <p:cNvPicPr>
            <a:picLocks noChangeAspect="1"/>
          </p:cNvPicPr>
          <p:nvPr/>
        </p:nvPicPr>
        <p:blipFill>
          <a:blip r:embed="rId4"/>
          <a:stretch>
            <a:fillRect/>
          </a:stretch>
        </p:blipFill>
        <p:spPr>
          <a:xfrm>
            <a:off x="6829065" y="6325566"/>
            <a:ext cx="852265" cy="360959"/>
          </a:xfrm>
          <a:prstGeom prst="rect">
            <a:avLst/>
          </a:prstGeom>
          <a:effectLst/>
        </p:spPr>
      </p:pic>
      <p:cxnSp>
        <p:nvCxnSpPr>
          <p:cNvPr id="7" name="Straight Connector 6">
            <a:extLst>
              <a:ext uri="{FF2B5EF4-FFF2-40B4-BE49-F238E27FC236}">
                <a16:creationId xmlns:a16="http://schemas.microsoft.com/office/drawing/2014/main" id="{36501F2A-F643-B1B9-DDFA-BFE78B7D2ADB}"/>
              </a:ext>
            </a:extLst>
          </p:cNvPr>
          <p:cNvCxnSpPr>
            <a:cxnSpLocks/>
          </p:cNvCxnSpPr>
          <p:nvPr/>
        </p:nvCxnSpPr>
        <p:spPr>
          <a:xfrm>
            <a:off x="4572000" y="6030410"/>
            <a:ext cx="0" cy="340934"/>
          </a:xfrm>
          <a:prstGeom prst="line">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8" name="Multiply 7">
            <a:extLst>
              <a:ext uri="{FF2B5EF4-FFF2-40B4-BE49-F238E27FC236}">
                <a16:creationId xmlns:a16="http://schemas.microsoft.com/office/drawing/2014/main" id="{67332EB4-603A-60D7-CDF5-075A27B6BB5B}"/>
              </a:ext>
            </a:extLst>
          </p:cNvPr>
          <p:cNvSpPr/>
          <p:nvPr/>
        </p:nvSpPr>
        <p:spPr>
          <a:xfrm>
            <a:off x="6701003" y="5931160"/>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F81CFA8-898C-E0D0-D92F-310BF90D7842}"/>
              </a:ext>
            </a:extLst>
          </p:cNvPr>
          <p:cNvPicPr>
            <a:picLocks noChangeAspect="1"/>
          </p:cNvPicPr>
          <p:nvPr/>
        </p:nvPicPr>
        <p:blipFill>
          <a:blip r:embed="rId5"/>
          <a:stretch>
            <a:fillRect/>
          </a:stretch>
        </p:blipFill>
        <p:spPr>
          <a:xfrm>
            <a:off x="4459748" y="6319983"/>
            <a:ext cx="1005158" cy="341961"/>
          </a:xfrm>
          <a:prstGeom prst="rect">
            <a:avLst/>
          </a:prstGeom>
          <a:effectLst/>
        </p:spPr>
      </p:pic>
      <p:cxnSp>
        <p:nvCxnSpPr>
          <p:cNvPr id="12" name="Straight Connector 11">
            <a:extLst>
              <a:ext uri="{FF2B5EF4-FFF2-40B4-BE49-F238E27FC236}">
                <a16:creationId xmlns:a16="http://schemas.microsoft.com/office/drawing/2014/main" id="{A37A595F-E183-CA49-FBD8-6E1FD3955C08}"/>
              </a:ext>
            </a:extLst>
          </p:cNvPr>
          <p:cNvCxnSpPr>
            <a:cxnSpLocks/>
          </p:cNvCxnSpPr>
          <p:nvPr/>
        </p:nvCxnSpPr>
        <p:spPr>
          <a:xfrm>
            <a:off x="6735728" y="5359078"/>
            <a:ext cx="0" cy="831584"/>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C497CF97-EB4F-8AA4-6037-AC423E9FC966}"/>
              </a:ext>
            </a:extLst>
          </p:cNvPr>
          <p:cNvPicPr>
            <a:picLocks noChangeAspect="1"/>
          </p:cNvPicPr>
          <p:nvPr/>
        </p:nvPicPr>
        <p:blipFill>
          <a:blip r:embed="rId6"/>
          <a:stretch>
            <a:fillRect/>
          </a:stretch>
        </p:blipFill>
        <p:spPr>
          <a:xfrm>
            <a:off x="4044649" y="3290598"/>
            <a:ext cx="1081689" cy="347209"/>
          </a:xfrm>
          <a:prstGeom prst="rect">
            <a:avLst/>
          </a:prstGeom>
          <a:effectLst/>
        </p:spPr>
      </p:pic>
      <p:cxnSp>
        <p:nvCxnSpPr>
          <p:cNvPr id="16" name="Straight Connector 15">
            <a:extLst>
              <a:ext uri="{FF2B5EF4-FFF2-40B4-BE49-F238E27FC236}">
                <a16:creationId xmlns:a16="http://schemas.microsoft.com/office/drawing/2014/main" id="{11467DFA-1D2C-56DC-C083-FB08F5F00ED7}"/>
              </a:ext>
            </a:extLst>
          </p:cNvPr>
          <p:cNvCxnSpPr>
            <a:cxnSpLocks/>
          </p:cNvCxnSpPr>
          <p:nvPr/>
        </p:nvCxnSpPr>
        <p:spPr>
          <a:xfrm flipH="1">
            <a:off x="6899703" y="5544273"/>
            <a:ext cx="3132" cy="590445"/>
          </a:xfrm>
          <a:prstGeom prst="line">
            <a:avLst/>
          </a:prstGeom>
          <a:ln>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5A57556F-243E-D7CA-71E0-06DE2A046DC1}"/>
              </a:ext>
            </a:extLst>
          </p:cNvPr>
          <p:cNvPicPr>
            <a:picLocks noChangeAspect="1"/>
          </p:cNvPicPr>
          <p:nvPr/>
        </p:nvPicPr>
        <p:blipFill>
          <a:blip r:embed="rId7"/>
          <a:stretch>
            <a:fillRect/>
          </a:stretch>
        </p:blipFill>
        <p:spPr>
          <a:xfrm>
            <a:off x="2334140" y="3155944"/>
            <a:ext cx="284002" cy="219456"/>
          </a:xfrm>
          <a:prstGeom prst="rect">
            <a:avLst/>
          </a:prstGeom>
          <a:effectLst/>
        </p:spPr>
      </p:pic>
      <p:cxnSp>
        <p:nvCxnSpPr>
          <p:cNvPr id="36" name="Straight Connector 35">
            <a:extLst>
              <a:ext uri="{FF2B5EF4-FFF2-40B4-BE49-F238E27FC236}">
                <a16:creationId xmlns:a16="http://schemas.microsoft.com/office/drawing/2014/main" id="{5BFA1A8F-01BD-01BE-0EB5-BFBFEFAB9A9A}"/>
              </a:ext>
            </a:extLst>
          </p:cNvPr>
          <p:cNvCxnSpPr>
            <a:cxnSpLocks/>
          </p:cNvCxnSpPr>
          <p:nvPr/>
        </p:nvCxnSpPr>
        <p:spPr>
          <a:xfrm>
            <a:off x="6678944" y="3442500"/>
            <a:ext cx="906587" cy="2600383"/>
          </a:xfrm>
          <a:prstGeom prst="line">
            <a:avLst/>
          </a:prstGeom>
          <a:ln w="349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3785A9F8-6210-E74F-70BB-B92CC1CDE165}"/>
              </a:ext>
            </a:extLst>
          </p:cNvPr>
          <p:cNvCxnSpPr>
            <a:cxnSpLocks/>
          </p:cNvCxnSpPr>
          <p:nvPr/>
        </p:nvCxnSpPr>
        <p:spPr>
          <a:xfrm>
            <a:off x="2652178" y="3391285"/>
            <a:ext cx="4220065" cy="2383585"/>
          </a:xfrm>
          <a:prstGeom prst="line">
            <a:avLst/>
          </a:prstGeom>
          <a:ln w="34925">
            <a:tailEnd type="triangle"/>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1E657E36-3701-2FA1-220C-F29A493CF7DE}"/>
              </a:ext>
            </a:extLst>
          </p:cNvPr>
          <p:cNvPicPr>
            <a:picLocks noChangeAspect="1"/>
          </p:cNvPicPr>
          <p:nvPr/>
        </p:nvPicPr>
        <p:blipFill>
          <a:blip r:embed="rId8"/>
          <a:stretch>
            <a:fillRect/>
          </a:stretch>
        </p:blipFill>
        <p:spPr>
          <a:xfrm>
            <a:off x="6104955" y="2926942"/>
            <a:ext cx="2813161" cy="748008"/>
          </a:xfrm>
          <a:prstGeom prst="rect">
            <a:avLst/>
          </a:prstGeom>
          <a:effectLst/>
        </p:spPr>
      </p:pic>
      <p:pic>
        <p:nvPicPr>
          <p:cNvPr id="10" name="Picture 9">
            <a:extLst>
              <a:ext uri="{FF2B5EF4-FFF2-40B4-BE49-F238E27FC236}">
                <a16:creationId xmlns:a16="http://schemas.microsoft.com/office/drawing/2014/main" id="{27D45330-201F-C45A-D13A-0BF01A0C4AEC}"/>
              </a:ext>
            </a:extLst>
          </p:cNvPr>
          <p:cNvPicPr>
            <a:picLocks noChangeAspect="1"/>
          </p:cNvPicPr>
          <p:nvPr/>
        </p:nvPicPr>
        <p:blipFill>
          <a:blip r:embed="rId9"/>
          <a:stretch>
            <a:fillRect/>
          </a:stretch>
        </p:blipFill>
        <p:spPr>
          <a:xfrm>
            <a:off x="401614" y="1506651"/>
            <a:ext cx="1912274" cy="364769"/>
          </a:xfrm>
          <a:prstGeom prst="rect">
            <a:avLst/>
          </a:prstGeom>
          <a:effectLst/>
        </p:spPr>
      </p:pic>
      <p:pic>
        <p:nvPicPr>
          <p:cNvPr id="11" name="Picture 10">
            <a:extLst>
              <a:ext uri="{FF2B5EF4-FFF2-40B4-BE49-F238E27FC236}">
                <a16:creationId xmlns:a16="http://schemas.microsoft.com/office/drawing/2014/main" id="{D5A5197A-F43E-320F-237C-6C81285B1337}"/>
              </a:ext>
            </a:extLst>
          </p:cNvPr>
          <p:cNvPicPr>
            <a:picLocks noChangeAspect="1"/>
          </p:cNvPicPr>
          <p:nvPr/>
        </p:nvPicPr>
        <p:blipFill>
          <a:blip r:embed="rId10"/>
          <a:stretch>
            <a:fillRect/>
          </a:stretch>
        </p:blipFill>
        <p:spPr>
          <a:xfrm>
            <a:off x="384504" y="2027360"/>
            <a:ext cx="1912274" cy="362673"/>
          </a:xfrm>
          <a:prstGeom prst="rect">
            <a:avLst/>
          </a:prstGeom>
          <a:effectLst/>
        </p:spPr>
      </p:pic>
    </p:spTree>
    <p:extLst>
      <p:ext uri="{BB962C8B-B14F-4D97-AF65-F5344CB8AC3E}">
        <p14:creationId xmlns:p14="http://schemas.microsoft.com/office/powerpoint/2010/main" val="409771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A6D4A572-F24D-B9E9-5490-5495EE65ACF1}"/>
              </a:ext>
            </a:extLst>
          </p:cNvPr>
          <p:cNvSpPr>
            <a:spLocks noChangeArrowheads="1"/>
          </p:cNvSpPr>
          <p:nvPr/>
        </p:nvSpPr>
        <p:spPr bwMode="auto">
          <a:xfrm>
            <a:off x="231775" y="2805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One Sample Hypothesis Testing for the Mean</a:t>
            </a:r>
          </a:p>
        </p:txBody>
      </p:sp>
      <p:pic>
        <p:nvPicPr>
          <p:cNvPr id="4" name="Picture 3">
            <a:extLst>
              <a:ext uri="{FF2B5EF4-FFF2-40B4-BE49-F238E27FC236}">
                <a16:creationId xmlns:a16="http://schemas.microsoft.com/office/drawing/2014/main" id="{FFF2530B-C1B2-CD87-5BC0-FB47FA528CF2}"/>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pic>
        <p:nvPicPr>
          <p:cNvPr id="5" name="Picture 4">
            <a:extLst>
              <a:ext uri="{FF2B5EF4-FFF2-40B4-BE49-F238E27FC236}">
                <a16:creationId xmlns:a16="http://schemas.microsoft.com/office/drawing/2014/main" id="{DCBB52FF-5DD6-5BD1-2321-82BA41C72F3B}"/>
              </a:ext>
            </a:extLst>
          </p:cNvPr>
          <p:cNvPicPr>
            <a:picLocks noChangeAspect="1"/>
          </p:cNvPicPr>
          <p:nvPr/>
        </p:nvPicPr>
        <p:blipFill rotWithShape="1">
          <a:blip r:embed="rId3"/>
          <a:srcRect t="-1162" b="-13"/>
          <a:stretch/>
        </p:blipFill>
        <p:spPr>
          <a:xfrm>
            <a:off x="685800" y="1492169"/>
            <a:ext cx="7772400" cy="4698493"/>
          </a:xfrm>
          <a:prstGeom prst="rect">
            <a:avLst/>
          </a:prstGeom>
          <a:effectLst/>
        </p:spPr>
      </p:pic>
      <p:pic>
        <p:nvPicPr>
          <p:cNvPr id="6" name="Picture 5">
            <a:extLst>
              <a:ext uri="{FF2B5EF4-FFF2-40B4-BE49-F238E27FC236}">
                <a16:creationId xmlns:a16="http://schemas.microsoft.com/office/drawing/2014/main" id="{D094AC6C-86A6-6056-31B6-BB228D1D0B97}"/>
              </a:ext>
            </a:extLst>
          </p:cNvPr>
          <p:cNvPicPr>
            <a:picLocks noChangeAspect="1"/>
          </p:cNvPicPr>
          <p:nvPr/>
        </p:nvPicPr>
        <p:blipFill>
          <a:blip r:embed="rId4"/>
          <a:stretch>
            <a:fillRect/>
          </a:stretch>
        </p:blipFill>
        <p:spPr>
          <a:xfrm>
            <a:off x="2152765" y="6325565"/>
            <a:ext cx="852265" cy="360960"/>
          </a:xfrm>
          <a:prstGeom prst="rect">
            <a:avLst/>
          </a:prstGeom>
          <a:effectLst/>
        </p:spPr>
      </p:pic>
      <p:cxnSp>
        <p:nvCxnSpPr>
          <p:cNvPr id="7" name="Straight Connector 6">
            <a:extLst>
              <a:ext uri="{FF2B5EF4-FFF2-40B4-BE49-F238E27FC236}">
                <a16:creationId xmlns:a16="http://schemas.microsoft.com/office/drawing/2014/main" id="{36501F2A-F643-B1B9-DDFA-BFE78B7D2ADB}"/>
              </a:ext>
            </a:extLst>
          </p:cNvPr>
          <p:cNvCxnSpPr>
            <a:cxnSpLocks/>
          </p:cNvCxnSpPr>
          <p:nvPr/>
        </p:nvCxnSpPr>
        <p:spPr>
          <a:xfrm>
            <a:off x="4572000" y="6030410"/>
            <a:ext cx="0" cy="340934"/>
          </a:xfrm>
          <a:prstGeom prst="line">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8" name="Multiply 7">
            <a:extLst>
              <a:ext uri="{FF2B5EF4-FFF2-40B4-BE49-F238E27FC236}">
                <a16:creationId xmlns:a16="http://schemas.microsoft.com/office/drawing/2014/main" id="{67332EB4-603A-60D7-CDF5-075A27B6BB5B}"/>
              </a:ext>
            </a:extLst>
          </p:cNvPr>
          <p:cNvSpPr/>
          <p:nvPr/>
        </p:nvSpPr>
        <p:spPr>
          <a:xfrm>
            <a:off x="2024703" y="5931160"/>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F81CFA8-898C-E0D0-D92F-310BF90D7842}"/>
              </a:ext>
            </a:extLst>
          </p:cNvPr>
          <p:cNvPicPr>
            <a:picLocks noChangeAspect="1"/>
          </p:cNvPicPr>
          <p:nvPr/>
        </p:nvPicPr>
        <p:blipFill>
          <a:blip r:embed="rId5"/>
          <a:stretch>
            <a:fillRect/>
          </a:stretch>
        </p:blipFill>
        <p:spPr>
          <a:xfrm>
            <a:off x="4459748" y="6319983"/>
            <a:ext cx="1005158" cy="341961"/>
          </a:xfrm>
          <a:prstGeom prst="rect">
            <a:avLst/>
          </a:prstGeom>
          <a:effectLst/>
        </p:spPr>
      </p:pic>
      <p:cxnSp>
        <p:nvCxnSpPr>
          <p:cNvPr id="14" name="Straight Connector 13">
            <a:extLst>
              <a:ext uri="{FF2B5EF4-FFF2-40B4-BE49-F238E27FC236}">
                <a16:creationId xmlns:a16="http://schemas.microsoft.com/office/drawing/2014/main" id="{545A744C-AEED-BD34-F804-8D0C6DE7ACD6}"/>
              </a:ext>
            </a:extLst>
          </p:cNvPr>
          <p:cNvCxnSpPr>
            <a:cxnSpLocks/>
          </p:cNvCxnSpPr>
          <p:nvPr/>
        </p:nvCxnSpPr>
        <p:spPr>
          <a:xfrm>
            <a:off x="2408728" y="5361005"/>
            <a:ext cx="0" cy="831584"/>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C497CF97-EB4F-8AA4-6037-AC423E9FC966}"/>
              </a:ext>
            </a:extLst>
          </p:cNvPr>
          <p:cNvPicPr>
            <a:picLocks noChangeAspect="1"/>
          </p:cNvPicPr>
          <p:nvPr/>
        </p:nvPicPr>
        <p:blipFill>
          <a:blip r:embed="rId6"/>
          <a:stretch>
            <a:fillRect/>
          </a:stretch>
        </p:blipFill>
        <p:spPr>
          <a:xfrm>
            <a:off x="4044649" y="3290598"/>
            <a:ext cx="1081689" cy="347209"/>
          </a:xfrm>
          <a:prstGeom prst="rect">
            <a:avLst/>
          </a:prstGeom>
          <a:effectLst/>
        </p:spPr>
      </p:pic>
      <p:cxnSp>
        <p:nvCxnSpPr>
          <p:cNvPr id="18" name="Straight Connector 17">
            <a:extLst>
              <a:ext uri="{FF2B5EF4-FFF2-40B4-BE49-F238E27FC236}">
                <a16:creationId xmlns:a16="http://schemas.microsoft.com/office/drawing/2014/main" id="{0130F743-37BD-5A55-44A6-A44A45A22739}"/>
              </a:ext>
            </a:extLst>
          </p:cNvPr>
          <p:cNvCxnSpPr>
            <a:cxnSpLocks/>
          </p:cNvCxnSpPr>
          <p:nvPr/>
        </p:nvCxnSpPr>
        <p:spPr>
          <a:xfrm flipH="1">
            <a:off x="2225457" y="5546202"/>
            <a:ext cx="3132" cy="590445"/>
          </a:xfrm>
          <a:prstGeom prst="line">
            <a:avLst/>
          </a:prstGeom>
          <a:ln>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5A57556F-243E-D7CA-71E0-06DE2A046DC1}"/>
              </a:ext>
            </a:extLst>
          </p:cNvPr>
          <p:cNvPicPr>
            <a:picLocks noChangeAspect="1"/>
          </p:cNvPicPr>
          <p:nvPr/>
        </p:nvPicPr>
        <p:blipFill>
          <a:blip r:embed="rId7"/>
          <a:stretch>
            <a:fillRect/>
          </a:stretch>
        </p:blipFill>
        <p:spPr>
          <a:xfrm>
            <a:off x="6605285" y="3155944"/>
            <a:ext cx="284002" cy="219456"/>
          </a:xfrm>
          <a:prstGeom prst="rect">
            <a:avLst/>
          </a:prstGeom>
          <a:effectLst/>
        </p:spPr>
      </p:pic>
      <p:cxnSp>
        <p:nvCxnSpPr>
          <p:cNvPr id="35" name="Straight Connector 34">
            <a:extLst>
              <a:ext uri="{FF2B5EF4-FFF2-40B4-BE49-F238E27FC236}">
                <a16:creationId xmlns:a16="http://schemas.microsoft.com/office/drawing/2014/main" id="{C8573183-70B5-FCA4-3733-1F614B235D9F}"/>
              </a:ext>
            </a:extLst>
          </p:cNvPr>
          <p:cNvCxnSpPr>
            <a:cxnSpLocks/>
          </p:cNvCxnSpPr>
          <p:nvPr/>
        </p:nvCxnSpPr>
        <p:spPr>
          <a:xfrm flipH="1">
            <a:off x="2280870" y="3442500"/>
            <a:ext cx="4363349" cy="2443819"/>
          </a:xfrm>
          <a:prstGeom prst="line">
            <a:avLst/>
          </a:prstGeom>
          <a:ln w="34925">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2D78CD2-0AF4-959F-EA34-DB5747796E20}"/>
              </a:ext>
            </a:extLst>
          </p:cNvPr>
          <p:cNvCxnSpPr>
            <a:cxnSpLocks/>
          </p:cNvCxnSpPr>
          <p:nvPr/>
        </p:nvCxnSpPr>
        <p:spPr>
          <a:xfrm flipH="1">
            <a:off x="1805651" y="3396094"/>
            <a:ext cx="846527" cy="2646789"/>
          </a:xfrm>
          <a:prstGeom prst="line">
            <a:avLst/>
          </a:prstGeom>
          <a:ln w="349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291D429C-4FDE-0B31-D99C-3A6721C43E5F}"/>
              </a:ext>
            </a:extLst>
          </p:cNvPr>
          <p:cNvPicPr>
            <a:picLocks noChangeAspect="1"/>
          </p:cNvPicPr>
          <p:nvPr/>
        </p:nvPicPr>
        <p:blipFill>
          <a:blip r:embed="rId8"/>
          <a:stretch>
            <a:fillRect/>
          </a:stretch>
        </p:blipFill>
        <p:spPr>
          <a:xfrm>
            <a:off x="182320" y="2808450"/>
            <a:ext cx="2952661" cy="744300"/>
          </a:xfrm>
          <a:prstGeom prst="rect">
            <a:avLst/>
          </a:prstGeom>
          <a:effectLst/>
        </p:spPr>
      </p:pic>
      <p:sp>
        <p:nvSpPr>
          <p:cNvPr id="2" name="TextBox 1">
            <a:extLst>
              <a:ext uri="{FF2B5EF4-FFF2-40B4-BE49-F238E27FC236}">
                <a16:creationId xmlns:a16="http://schemas.microsoft.com/office/drawing/2014/main" id="{B0914061-0FBD-CAA5-C07B-2082D9433A24}"/>
              </a:ext>
            </a:extLst>
          </p:cNvPr>
          <p:cNvSpPr txBox="1"/>
          <p:nvPr/>
        </p:nvSpPr>
        <p:spPr>
          <a:xfrm>
            <a:off x="5899531" y="1831849"/>
            <a:ext cx="3128719" cy="646331"/>
          </a:xfrm>
          <a:prstGeom prst="rect">
            <a:avLst/>
          </a:prstGeom>
          <a:noFill/>
          <a:effectLst/>
        </p:spPr>
        <p:txBody>
          <a:bodyPr wrap="square" rtlCol="0">
            <a:spAutoFit/>
          </a:bodyPr>
          <a:lstStyle/>
          <a:p>
            <a:r>
              <a:rPr lang="en-US" dirty="0">
                <a:latin typeface="Times New Roman"/>
                <a:cs typeface="Times New Roman"/>
              </a:rPr>
              <a:t>We will use </a:t>
            </a:r>
            <a:r>
              <a:rPr lang="en-US" b="1" dirty="0" err="1">
                <a:latin typeface="Courier"/>
                <a:cs typeface="Courier"/>
              </a:rPr>
              <a:t>t.test</a:t>
            </a:r>
            <a:r>
              <a:rPr lang="en-US" b="1" dirty="0">
                <a:latin typeface="Courier"/>
                <a:cs typeface="Courier"/>
              </a:rPr>
              <a:t>()</a:t>
            </a:r>
            <a:r>
              <a:rPr lang="en-US" dirty="0">
                <a:latin typeface="Times New Roman"/>
                <a:cs typeface="Times New Roman"/>
              </a:rPr>
              <a:t> to take care of the whole process</a:t>
            </a:r>
          </a:p>
        </p:txBody>
      </p:sp>
      <p:pic>
        <p:nvPicPr>
          <p:cNvPr id="12" name="Picture 11">
            <a:extLst>
              <a:ext uri="{FF2B5EF4-FFF2-40B4-BE49-F238E27FC236}">
                <a16:creationId xmlns:a16="http://schemas.microsoft.com/office/drawing/2014/main" id="{CCCF5697-F6F8-2A63-E1D1-96202C468070}"/>
              </a:ext>
            </a:extLst>
          </p:cNvPr>
          <p:cNvPicPr>
            <a:picLocks noChangeAspect="1"/>
          </p:cNvPicPr>
          <p:nvPr/>
        </p:nvPicPr>
        <p:blipFill>
          <a:blip r:embed="rId9"/>
          <a:stretch>
            <a:fillRect/>
          </a:stretch>
        </p:blipFill>
        <p:spPr>
          <a:xfrm>
            <a:off x="451412" y="1457543"/>
            <a:ext cx="1972438" cy="376245"/>
          </a:xfrm>
          <a:prstGeom prst="rect">
            <a:avLst/>
          </a:prstGeom>
          <a:effectLst/>
        </p:spPr>
      </p:pic>
      <p:pic>
        <p:nvPicPr>
          <p:cNvPr id="16" name="Picture 15">
            <a:extLst>
              <a:ext uri="{FF2B5EF4-FFF2-40B4-BE49-F238E27FC236}">
                <a16:creationId xmlns:a16="http://schemas.microsoft.com/office/drawing/2014/main" id="{789CBA96-4DA6-D73C-61EB-185769F7159D}"/>
              </a:ext>
            </a:extLst>
          </p:cNvPr>
          <p:cNvPicPr>
            <a:picLocks noChangeAspect="1"/>
          </p:cNvPicPr>
          <p:nvPr/>
        </p:nvPicPr>
        <p:blipFill>
          <a:blip r:embed="rId10"/>
          <a:stretch>
            <a:fillRect/>
          </a:stretch>
        </p:blipFill>
        <p:spPr>
          <a:xfrm>
            <a:off x="439964" y="2017891"/>
            <a:ext cx="1983837" cy="376245"/>
          </a:xfrm>
          <a:prstGeom prst="rect">
            <a:avLst/>
          </a:prstGeom>
          <a:effectLst/>
        </p:spPr>
      </p:pic>
    </p:spTree>
    <p:extLst>
      <p:ext uri="{BB962C8B-B14F-4D97-AF65-F5344CB8AC3E}">
        <p14:creationId xmlns:p14="http://schemas.microsoft.com/office/powerpoint/2010/main" val="398907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5"/>
                                        </p:tgtEl>
                                        <p:attrNameLst>
                                          <p:attrName>ppt_x</p:attrName>
                                        </p:attrNameLst>
                                      </p:cBhvr>
                                      <p:tavLst>
                                        <p:tav tm="0">
                                          <p:val>
                                            <p:strVal val="ppt_x"/>
                                          </p:val>
                                        </p:tav>
                                        <p:tav tm="100000">
                                          <p:val>
                                            <p:strVal val="ppt_x"/>
                                          </p:val>
                                        </p:tav>
                                      </p:tavLst>
                                    </p:anim>
                                    <p:anim calcmode="lin" valueType="num">
                                      <p:cBhvr additive="base">
                                        <p:cTn id="35" dur="500"/>
                                        <p:tgtEl>
                                          <p:spTgt spid="15"/>
                                        </p:tgtEl>
                                        <p:attrNameLst>
                                          <p:attrName>ppt_y</p:attrName>
                                        </p:attrNameLst>
                                      </p:cBhvr>
                                      <p:tavLst>
                                        <p:tav tm="0">
                                          <p:val>
                                            <p:strVal val="ppt_y"/>
                                          </p:val>
                                        </p:tav>
                                        <p:tav tm="100000">
                                          <p:val>
                                            <p:strVal val="1+ppt_h/2"/>
                                          </p:val>
                                        </p:tav>
                                      </p:tavLst>
                                    </p:anim>
                                    <p:set>
                                      <p:cBhvr>
                                        <p:cTn id="36" dur="1" fill="hold">
                                          <p:stCondLst>
                                            <p:cond delay="499"/>
                                          </p:stCondLst>
                                        </p:cTn>
                                        <p:tgtEl>
                                          <p:spTgt spid="15"/>
                                        </p:tgtEl>
                                        <p:attrNameLst>
                                          <p:attrName>style.visibility</p:attrName>
                                        </p:attrNameLst>
                                      </p:cBhvr>
                                      <p:to>
                                        <p:strVal val="hidden"/>
                                      </p:to>
                                    </p:set>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241" y="1121555"/>
            <a:ext cx="8520313" cy="369332"/>
          </a:xfrm>
          <a:prstGeom prst="rect">
            <a:avLst/>
          </a:prstGeom>
        </p:spPr>
        <p:txBody>
          <a:bodyPr wrap="square">
            <a:spAutoFit/>
          </a:bodyPr>
          <a:lstStyle/>
          <a:p>
            <a:r>
              <a:rPr lang="en-US" dirty="0">
                <a:latin typeface="Times New Roman"/>
                <a:cs typeface="Times New Roman"/>
              </a:rPr>
              <a:t>Consider again the case of Mr. B. Mayhew with seizure mass (in grams) measurements of:</a:t>
            </a:r>
          </a:p>
        </p:txBody>
      </p:sp>
      <p:sp>
        <p:nvSpPr>
          <p:cNvPr id="4" name="Rectangle 3"/>
          <p:cNvSpPr/>
          <p:nvPr/>
        </p:nvSpPr>
        <p:spPr>
          <a:xfrm>
            <a:off x="231775" y="2031787"/>
            <a:ext cx="8839200" cy="646331"/>
          </a:xfrm>
          <a:prstGeom prst="rect">
            <a:avLst/>
          </a:prstGeom>
        </p:spPr>
        <p:txBody>
          <a:bodyPr wrap="square">
            <a:spAutoFit/>
          </a:bodyPr>
          <a:lstStyle/>
          <a:p>
            <a:r>
              <a:rPr lang="en-US" dirty="0">
                <a:latin typeface="Times New Roman"/>
                <a:cs typeface="Times New Roman"/>
              </a:rPr>
              <a:t>49.9996, 49.9994, 49.9993, 49.9996, 49.9995, 49.9995,49.9995, 49.9994, 49.9995, 49.9994 </a:t>
            </a:r>
            <a:endParaRPr lang="en-US" dirty="0"/>
          </a:p>
          <a:p>
            <a:endParaRPr lang="en-US" dirty="0">
              <a:latin typeface="Times New Roman"/>
              <a:cs typeface="Times New Roman"/>
            </a:endParaRPr>
          </a:p>
        </p:txBody>
      </p:sp>
      <p:sp>
        <p:nvSpPr>
          <p:cNvPr id="6" name="Rectangle 4"/>
          <p:cNvSpPr>
            <a:spLocks noChangeArrowheads="1"/>
          </p:cNvSpPr>
          <p:nvPr/>
        </p:nvSpPr>
        <p:spPr bwMode="auto">
          <a:xfrm>
            <a:off x="231775" y="394726"/>
            <a:ext cx="8607425" cy="762000"/>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a:solidFill>
                  <a:srgbClr val="000000"/>
                </a:solidFill>
                <a:latin typeface="Times New Roman" pitchFamily="18" charset="0"/>
              </a:rPr>
              <a:t>Example: One Sample Hypothesis Testing for the Mean</a:t>
            </a:r>
          </a:p>
        </p:txBody>
      </p:sp>
      <p:pic>
        <p:nvPicPr>
          <p:cNvPr id="7" name="Picture 6"/>
          <p:cNvPicPr>
            <a:picLocks noChangeAspect="1" noChangeArrowheads="1"/>
          </p:cNvPicPr>
          <p:nvPr/>
        </p:nvPicPr>
        <p:blipFill>
          <a:blip r:embed="rId3" cstate="print"/>
          <a:srcRect/>
          <a:stretch>
            <a:fillRect/>
          </a:stretch>
        </p:blipFill>
        <p:spPr bwMode="auto">
          <a:xfrm>
            <a:off x="484188" y="76200"/>
            <a:ext cx="8202612" cy="239712"/>
          </a:xfrm>
          <a:prstGeom prst="rect">
            <a:avLst/>
          </a:prstGeom>
          <a:noFill/>
          <a:ln w="9525">
            <a:noFill/>
            <a:round/>
            <a:headEnd/>
            <a:tailEnd/>
          </a:ln>
        </p:spPr>
      </p:pic>
      <p:sp>
        <p:nvSpPr>
          <p:cNvPr id="8" name="Rectangle 7"/>
          <p:cNvSpPr/>
          <p:nvPr/>
        </p:nvSpPr>
        <p:spPr>
          <a:xfrm>
            <a:off x="304776" y="3411728"/>
            <a:ext cx="8520313" cy="923330"/>
          </a:xfrm>
          <a:prstGeom prst="rect">
            <a:avLst/>
          </a:prstGeom>
        </p:spPr>
        <p:txBody>
          <a:bodyPr wrap="square">
            <a:spAutoFit/>
          </a:bodyPr>
          <a:lstStyle/>
          <a:p>
            <a:pPr marL="342900" indent="-342900">
              <a:buAutoNum type="alphaLcPeriod"/>
            </a:pPr>
            <a:r>
              <a:rPr lang="en-US" dirty="0">
                <a:latin typeface="Times New Roman"/>
                <a:cs typeface="Times New Roman"/>
              </a:rPr>
              <a:t>Do a 95% confidence hypothesis test to test if (Ha)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 50.000g (H</a:t>
            </a:r>
            <a:r>
              <a:rPr lang="en-US" baseline="-25000" dirty="0">
                <a:latin typeface="Times New Roman"/>
                <a:cs typeface="Times New Roman"/>
              </a:rPr>
              <a:t>a</a:t>
            </a:r>
            <a:r>
              <a:rPr lang="en-US" dirty="0">
                <a:latin typeface="Times New Roman"/>
                <a:cs typeface="Times New Roman"/>
              </a:rPr>
              <a:t>). </a:t>
            </a:r>
          </a:p>
          <a:p>
            <a:pPr marL="342900" indent="-342900">
              <a:buAutoNum type="alphaLcPeriod"/>
            </a:pPr>
            <a:r>
              <a:rPr lang="en-US" dirty="0">
                <a:latin typeface="Times New Roman"/>
                <a:cs typeface="Times New Roman"/>
              </a:rPr>
              <a:t>Do a 95% confidence hypothesis test to test if (Ha)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&lt; 50.000g (H</a:t>
            </a:r>
            <a:r>
              <a:rPr lang="en-US" baseline="-25000" dirty="0">
                <a:latin typeface="Times New Roman"/>
                <a:cs typeface="Times New Roman"/>
              </a:rPr>
              <a:t>a</a:t>
            </a:r>
            <a:r>
              <a:rPr lang="en-US" dirty="0">
                <a:latin typeface="Times New Roman"/>
                <a:cs typeface="Times New Roman"/>
              </a:rPr>
              <a:t>). </a:t>
            </a:r>
          </a:p>
          <a:p>
            <a:pPr marL="342900" indent="-342900">
              <a:buAutoNum type="alphaLcPeriod"/>
            </a:pPr>
            <a:r>
              <a:rPr lang="en-US" dirty="0">
                <a:latin typeface="Times New Roman"/>
                <a:cs typeface="Times New Roman"/>
              </a:rPr>
              <a:t>Do a 95% confidence hypothesis test to test if (Ha)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&gt; 50.000g (H</a:t>
            </a:r>
            <a:r>
              <a:rPr lang="en-US" baseline="-25000" dirty="0">
                <a:latin typeface="Times New Roman"/>
                <a:cs typeface="Times New Roman"/>
              </a:rPr>
              <a:t>a</a:t>
            </a:r>
            <a:r>
              <a:rPr lang="en-US" dirty="0">
                <a:latin typeface="Times New Roman"/>
                <a:cs typeface="Times New Roman"/>
              </a:rPr>
              <a:t>). </a:t>
            </a:r>
          </a:p>
        </p:txBody>
      </p:sp>
    </p:spTree>
    <p:extLst>
      <p:ext uri="{BB962C8B-B14F-4D97-AF65-F5344CB8AC3E}">
        <p14:creationId xmlns:p14="http://schemas.microsoft.com/office/powerpoint/2010/main" val="149012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A36C394-A8A2-AA3E-33A0-8BC1BB6AFC2A}"/>
              </a:ext>
            </a:extLst>
          </p:cNvPr>
          <p:cNvSpPr>
            <a:spLocks noChangeArrowheads="1"/>
          </p:cNvSpPr>
          <p:nvPr/>
        </p:nvSpPr>
        <p:spPr bwMode="auto">
          <a:xfrm>
            <a:off x="231775" y="394726"/>
            <a:ext cx="8607425" cy="762000"/>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a:solidFill>
                  <a:srgbClr val="000000"/>
                </a:solidFill>
                <a:latin typeface="Times New Roman" pitchFamily="18" charset="0"/>
              </a:rPr>
              <a:t>Let’s Start by Doing a Hypothesis Test By Hand</a:t>
            </a:r>
          </a:p>
        </p:txBody>
      </p:sp>
      <p:pic>
        <p:nvPicPr>
          <p:cNvPr id="5" name="Picture 4">
            <a:extLst>
              <a:ext uri="{FF2B5EF4-FFF2-40B4-BE49-F238E27FC236}">
                <a16:creationId xmlns:a16="http://schemas.microsoft.com/office/drawing/2014/main" id="{84E67921-D6AA-CF71-97A8-100C37B400D6}"/>
              </a:ext>
            </a:extLst>
          </p:cNvPr>
          <p:cNvPicPr>
            <a:picLocks noChangeAspect="1" noChangeArrowheads="1"/>
          </p:cNvPicPr>
          <p:nvPr/>
        </p:nvPicPr>
        <p:blipFill>
          <a:blip r:embed="rId2" cstate="print"/>
          <a:srcRect/>
          <a:stretch>
            <a:fillRect/>
          </a:stretch>
        </p:blipFill>
        <p:spPr bwMode="auto">
          <a:xfrm>
            <a:off x="484188" y="76200"/>
            <a:ext cx="8202612" cy="239712"/>
          </a:xfrm>
          <a:prstGeom prst="rect">
            <a:avLst/>
          </a:prstGeom>
          <a:noFill/>
          <a:ln w="9525">
            <a:noFill/>
            <a:round/>
            <a:headEnd/>
            <a:tailEnd/>
          </a:ln>
        </p:spPr>
      </p:pic>
      <p:sp>
        <p:nvSpPr>
          <p:cNvPr id="7" name="TextBox 6">
            <a:extLst>
              <a:ext uri="{FF2B5EF4-FFF2-40B4-BE49-F238E27FC236}">
                <a16:creationId xmlns:a16="http://schemas.microsoft.com/office/drawing/2014/main" id="{5C05E9EE-BF8B-57D9-BAB0-8E09508C24DC}"/>
              </a:ext>
            </a:extLst>
          </p:cNvPr>
          <p:cNvSpPr txBox="1"/>
          <p:nvPr/>
        </p:nvSpPr>
        <p:spPr>
          <a:xfrm>
            <a:off x="231775" y="1287682"/>
            <a:ext cx="8069580" cy="646331"/>
          </a:xfrm>
          <a:prstGeom prst="rect">
            <a:avLst/>
          </a:prstGeom>
          <a:noFill/>
        </p:spPr>
        <p:txBody>
          <a:bodyPr wrap="square">
            <a:spAutoFit/>
          </a:bodyPr>
          <a:lstStyle/>
          <a:p>
            <a:r>
              <a:rPr lang="en-US" dirty="0">
                <a:latin typeface="Times New Roman"/>
                <a:cs typeface="Times New Roman"/>
              </a:rPr>
              <a:t>Assuming H0: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 50.000g, test at the 95% level of confidence if there is evidence that Ha: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 50.000g. </a:t>
            </a:r>
            <a:endParaRPr lang="en-US" dirty="0"/>
          </a:p>
        </p:txBody>
      </p:sp>
      <p:sp>
        <p:nvSpPr>
          <p:cNvPr id="8" name="Rectangle 7">
            <a:extLst>
              <a:ext uri="{FF2B5EF4-FFF2-40B4-BE49-F238E27FC236}">
                <a16:creationId xmlns:a16="http://schemas.microsoft.com/office/drawing/2014/main" id="{017550B1-6A1D-D275-8813-6DE218E7A18C}"/>
              </a:ext>
            </a:extLst>
          </p:cNvPr>
          <p:cNvSpPr/>
          <p:nvPr/>
        </p:nvSpPr>
        <p:spPr>
          <a:xfrm>
            <a:off x="315619" y="2210633"/>
            <a:ext cx="8539749" cy="2631490"/>
          </a:xfrm>
          <a:prstGeom prst="rect">
            <a:avLst/>
          </a:prstGeom>
          <a:solidFill>
            <a:srgbClr val="000C78"/>
          </a:solidFill>
        </p:spPr>
        <p:txBody>
          <a:bodyPr wrap="square">
            <a:spAutoFit/>
          </a:bodyPr>
          <a:lstStyle/>
          <a:p>
            <a:r>
              <a:rPr lang="en-US" sz="1100" dirty="0">
                <a:solidFill>
                  <a:srgbClr val="FFFF00"/>
                </a:solidFill>
                <a:latin typeface="Courier"/>
                <a:cs typeface="Courier"/>
              </a:rPr>
              <a:t># Two-sided test</a:t>
            </a:r>
          </a:p>
          <a:p>
            <a:r>
              <a:rPr lang="en-US" sz="1100" dirty="0">
                <a:solidFill>
                  <a:srgbClr val="FFFF00"/>
                </a:solidFill>
                <a:latin typeface="Courier"/>
                <a:cs typeface="Courier"/>
              </a:rPr>
              <a:t># H0:mu=50 vs. </a:t>
            </a:r>
            <a:r>
              <a:rPr lang="en-US" sz="1100" dirty="0" err="1">
                <a:solidFill>
                  <a:srgbClr val="FFFF00"/>
                </a:solidFill>
                <a:latin typeface="Courier"/>
                <a:cs typeface="Courier"/>
              </a:rPr>
              <a:t>Ha:mu</a:t>
            </a:r>
            <a:r>
              <a:rPr lang="en-US" sz="1100" dirty="0">
                <a:solidFill>
                  <a:srgbClr val="FFFF00"/>
                </a:solidFill>
                <a:latin typeface="Courier"/>
                <a:cs typeface="Courier"/>
              </a:rPr>
              <a:t>!=50</a:t>
            </a:r>
          </a:p>
          <a:p>
            <a:r>
              <a:rPr lang="en-US" sz="1100" dirty="0">
                <a:solidFill>
                  <a:schemeClr val="bg1"/>
                </a:solidFill>
                <a:latin typeface="Courier"/>
                <a:cs typeface="Courier"/>
              </a:rPr>
              <a:t>x    &lt;- c(49.9996, 49.9994, 49.9993, 49.9996, 49.9995, 49.9995,49.9995, 49.9994, 49.9995, 49.9994)</a:t>
            </a:r>
          </a:p>
          <a:p>
            <a:r>
              <a:rPr lang="en-US" sz="1100" dirty="0">
                <a:solidFill>
                  <a:schemeClr val="bg1"/>
                </a:solidFill>
                <a:latin typeface="Courier"/>
                <a:cs typeface="Courier"/>
              </a:rPr>
              <a:t>mu   &lt;- 50   </a:t>
            </a:r>
            <a:r>
              <a:rPr lang="en-US" sz="1100" dirty="0">
                <a:solidFill>
                  <a:srgbClr val="FFFF00"/>
                </a:solidFill>
                <a:latin typeface="Courier"/>
                <a:cs typeface="Courier"/>
              </a:rPr>
              <a:t># mu for H0</a:t>
            </a:r>
          </a:p>
          <a:p>
            <a:r>
              <a:rPr lang="en-US" sz="1100" dirty="0">
                <a:solidFill>
                  <a:schemeClr val="bg1"/>
                </a:solidFill>
                <a:latin typeface="Courier"/>
                <a:cs typeface="Courier"/>
              </a:rPr>
              <a:t>conf &lt;- 0.95 </a:t>
            </a:r>
            <a:r>
              <a:rPr lang="en-US" sz="1100" dirty="0">
                <a:solidFill>
                  <a:srgbClr val="FFFF00"/>
                </a:solidFill>
                <a:latin typeface="Courier"/>
                <a:cs typeface="Courier"/>
              </a:rPr>
              <a:t># chosen confidence level</a:t>
            </a:r>
          </a:p>
          <a:p>
            <a:endParaRPr lang="en-US" sz="1100" dirty="0">
              <a:solidFill>
                <a:schemeClr val="bg1"/>
              </a:solidFill>
              <a:latin typeface="Courier"/>
              <a:cs typeface="Courier"/>
            </a:endParaRPr>
          </a:p>
          <a:p>
            <a:r>
              <a:rPr lang="en-US" sz="1100" dirty="0">
                <a:solidFill>
                  <a:srgbClr val="FFFF00"/>
                </a:solidFill>
                <a:latin typeface="Courier"/>
                <a:cs typeface="Courier"/>
              </a:rPr>
              <a:t># Ingredients we need for the t-test:</a:t>
            </a:r>
          </a:p>
          <a:p>
            <a:r>
              <a:rPr lang="en-US" sz="1100" dirty="0" err="1">
                <a:solidFill>
                  <a:schemeClr val="bg1"/>
                </a:solidFill>
                <a:latin typeface="Courier"/>
                <a:cs typeface="Courier"/>
              </a:rPr>
              <a:t>xbar</a:t>
            </a:r>
            <a:r>
              <a:rPr lang="en-US" sz="1100" dirty="0">
                <a:solidFill>
                  <a:schemeClr val="bg1"/>
                </a:solidFill>
                <a:latin typeface="Courier"/>
                <a:cs typeface="Courier"/>
              </a:rPr>
              <a:t> &lt;- mean(x)</a:t>
            </a:r>
          </a:p>
          <a:p>
            <a:r>
              <a:rPr lang="en-US" sz="1100" dirty="0" err="1">
                <a:solidFill>
                  <a:schemeClr val="bg1"/>
                </a:solidFill>
                <a:latin typeface="Courier"/>
                <a:cs typeface="Courier"/>
              </a:rPr>
              <a:t>sdx</a:t>
            </a:r>
            <a:r>
              <a:rPr lang="en-US" sz="1100" dirty="0">
                <a:solidFill>
                  <a:schemeClr val="bg1"/>
                </a:solidFill>
                <a:latin typeface="Courier"/>
                <a:cs typeface="Courier"/>
              </a:rPr>
              <a:t>  &lt;- </a:t>
            </a:r>
            <a:r>
              <a:rPr lang="en-US" sz="1100" dirty="0" err="1">
                <a:solidFill>
                  <a:schemeClr val="bg1"/>
                </a:solidFill>
                <a:latin typeface="Courier"/>
                <a:cs typeface="Courier"/>
              </a:rPr>
              <a:t>sd</a:t>
            </a:r>
            <a:r>
              <a:rPr lang="en-US" sz="1100" dirty="0">
                <a:solidFill>
                  <a:schemeClr val="bg1"/>
                </a:solidFill>
                <a:latin typeface="Courier"/>
                <a:cs typeface="Courier"/>
              </a:rPr>
              <a:t>(x)</a:t>
            </a:r>
          </a:p>
          <a:p>
            <a:r>
              <a:rPr lang="en-US" sz="1100" dirty="0">
                <a:solidFill>
                  <a:schemeClr val="bg1"/>
                </a:solidFill>
                <a:latin typeface="Courier"/>
                <a:cs typeface="Courier"/>
              </a:rPr>
              <a:t>n    &lt;- length(x)</a:t>
            </a:r>
          </a:p>
          <a:p>
            <a:r>
              <a:rPr lang="en-US" sz="1100" dirty="0">
                <a:solidFill>
                  <a:schemeClr val="bg1"/>
                </a:solidFill>
                <a:latin typeface="Courier"/>
                <a:cs typeface="Courier"/>
              </a:rPr>
              <a:t>se   &lt;- </a:t>
            </a:r>
            <a:r>
              <a:rPr lang="en-US" sz="1100" dirty="0" err="1">
                <a:solidFill>
                  <a:schemeClr val="bg1"/>
                </a:solidFill>
                <a:latin typeface="Courier"/>
                <a:cs typeface="Courier"/>
              </a:rPr>
              <a:t>sdx</a:t>
            </a:r>
            <a:r>
              <a:rPr lang="en-US" sz="1100" dirty="0">
                <a:solidFill>
                  <a:schemeClr val="bg1"/>
                </a:solidFill>
                <a:latin typeface="Courier"/>
                <a:cs typeface="Courier"/>
              </a:rPr>
              <a:t>/sqrt(n)</a:t>
            </a:r>
          </a:p>
          <a:p>
            <a:r>
              <a:rPr lang="en-US" sz="1100" dirty="0">
                <a:solidFill>
                  <a:schemeClr val="bg1"/>
                </a:solidFill>
                <a:latin typeface="Courier"/>
                <a:cs typeface="Courier"/>
              </a:rPr>
              <a:t>alp  &lt;- 1-conf</a:t>
            </a:r>
          </a:p>
          <a:p>
            <a:endParaRPr lang="en-US" sz="1100" dirty="0">
              <a:solidFill>
                <a:schemeClr val="bg1"/>
              </a:solidFill>
              <a:latin typeface="Courier"/>
              <a:cs typeface="Courier"/>
            </a:endParaRPr>
          </a:p>
          <a:p>
            <a:r>
              <a:rPr lang="en-US" sz="1100" dirty="0" err="1">
                <a:solidFill>
                  <a:schemeClr val="bg1"/>
                </a:solidFill>
                <a:latin typeface="Courier"/>
                <a:cs typeface="Courier"/>
              </a:rPr>
              <a:t>t.samp</a:t>
            </a:r>
            <a:r>
              <a:rPr lang="en-US" sz="1100" dirty="0">
                <a:solidFill>
                  <a:schemeClr val="bg1"/>
                </a:solidFill>
                <a:latin typeface="Courier"/>
                <a:cs typeface="Courier"/>
              </a:rPr>
              <a:t> &lt;- (</a:t>
            </a:r>
            <a:r>
              <a:rPr lang="en-US" sz="1100" dirty="0" err="1">
                <a:solidFill>
                  <a:schemeClr val="bg1"/>
                </a:solidFill>
                <a:latin typeface="Courier"/>
                <a:cs typeface="Courier"/>
              </a:rPr>
              <a:t>xbar</a:t>
            </a:r>
            <a:r>
              <a:rPr lang="en-US" sz="1100" dirty="0">
                <a:solidFill>
                  <a:schemeClr val="bg1"/>
                </a:solidFill>
                <a:latin typeface="Courier"/>
                <a:cs typeface="Courier"/>
              </a:rPr>
              <a:t> - mu)/se         </a:t>
            </a:r>
            <a:r>
              <a:rPr lang="en-US" sz="1100" dirty="0">
                <a:solidFill>
                  <a:srgbClr val="FFFF00"/>
                </a:solidFill>
                <a:latin typeface="Courier"/>
                <a:cs typeface="Courier"/>
              </a:rPr>
              <a:t># sample's t-statistic</a:t>
            </a:r>
          </a:p>
          <a:p>
            <a:r>
              <a:rPr lang="en-US" sz="1100" dirty="0">
                <a:solidFill>
                  <a:schemeClr val="bg1"/>
                </a:solidFill>
                <a:latin typeface="Courier"/>
                <a:cs typeface="Courier"/>
              </a:rPr>
              <a:t>2*pt(q = -abs(</a:t>
            </a:r>
            <a:r>
              <a:rPr lang="en-US" sz="1100" dirty="0" err="1">
                <a:solidFill>
                  <a:schemeClr val="bg1"/>
                </a:solidFill>
                <a:latin typeface="Courier"/>
                <a:cs typeface="Courier"/>
              </a:rPr>
              <a:t>t.samp</a:t>
            </a:r>
            <a:r>
              <a:rPr lang="en-US" sz="1100" dirty="0">
                <a:solidFill>
                  <a:schemeClr val="bg1"/>
                </a:solidFill>
                <a:latin typeface="Courier"/>
                <a:cs typeface="Courier"/>
              </a:rPr>
              <a:t>), </a:t>
            </a:r>
            <a:r>
              <a:rPr lang="en-US" sz="1100" dirty="0" err="1">
                <a:solidFill>
                  <a:schemeClr val="bg1"/>
                </a:solidFill>
                <a:latin typeface="Courier"/>
                <a:cs typeface="Courier"/>
              </a:rPr>
              <a:t>df</a:t>
            </a:r>
            <a:r>
              <a:rPr lang="en-US" sz="1100" dirty="0">
                <a:solidFill>
                  <a:schemeClr val="bg1"/>
                </a:solidFill>
                <a:latin typeface="Courier"/>
                <a:cs typeface="Courier"/>
              </a:rPr>
              <a:t> = n-1) </a:t>
            </a:r>
            <a:r>
              <a:rPr lang="en-US" sz="1100" dirty="0">
                <a:solidFill>
                  <a:srgbClr val="FFFF00"/>
                </a:solidFill>
                <a:latin typeface="Courier"/>
                <a:cs typeface="Courier"/>
              </a:rPr>
              <a:t># (two-sided) p-value (i.e. for H0:mu=50 vs. </a:t>
            </a:r>
            <a:r>
              <a:rPr lang="en-US" sz="1100" dirty="0" err="1">
                <a:solidFill>
                  <a:srgbClr val="FFFF00"/>
                </a:solidFill>
                <a:latin typeface="Courier"/>
                <a:cs typeface="Courier"/>
              </a:rPr>
              <a:t>Ha:mu</a:t>
            </a:r>
            <a:r>
              <a:rPr lang="en-US" sz="1100" dirty="0">
                <a:solidFill>
                  <a:srgbClr val="FFFF00"/>
                </a:solidFill>
                <a:latin typeface="Courier"/>
                <a:cs typeface="Courier"/>
              </a:rPr>
              <a:t>!=50)</a:t>
            </a:r>
          </a:p>
        </p:txBody>
      </p:sp>
      <p:sp>
        <p:nvSpPr>
          <p:cNvPr id="9" name="TextBox 8">
            <a:extLst>
              <a:ext uri="{FF2B5EF4-FFF2-40B4-BE49-F238E27FC236}">
                <a16:creationId xmlns:a16="http://schemas.microsoft.com/office/drawing/2014/main" id="{3402E27F-9F4A-6B86-42C7-F9FA42A49336}"/>
              </a:ext>
            </a:extLst>
          </p:cNvPr>
          <p:cNvSpPr txBox="1"/>
          <p:nvPr/>
        </p:nvSpPr>
        <p:spPr>
          <a:xfrm>
            <a:off x="231775" y="4842123"/>
            <a:ext cx="1814195"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hlinkClick r:id="rId3"/>
              </a:rPr>
              <a:t>hand_tst_ex1.R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624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F397E-2732-9A17-A428-E6A0F7592FD7}"/>
              </a:ext>
            </a:extLst>
          </p:cNvPr>
          <p:cNvPicPr>
            <a:picLocks noChangeAspect="1"/>
          </p:cNvPicPr>
          <p:nvPr/>
        </p:nvPicPr>
        <p:blipFill>
          <a:blip r:embed="rId2"/>
          <a:stretch>
            <a:fillRect/>
          </a:stretch>
        </p:blipFill>
        <p:spPr>
          <a:xfrm>
            <a:off x="881843" y="1120468"/>
            <a:ext cx="7403169" cy="5293360"/>
          </a:xfrm>
          <a:prstGeom prst="rect">
            <a:avLst/>
          </a:prstGeom>
          <a:effectLst/>
        </p:spPr>
      </p:pic>
      <p:sp>
        <p:nvSpPr>
          <p:cNvPr id="3" name="TextBox 2">
            <a:extLst>
              <a:ext uri="{FF2B5EF4-FFF2-40B4-BE49-F238E27FC236}">
                <a16:creationId xmlns:a16="http://schemas.microsoft.com/office/drawing/2014/main" id="{7329F67C-CD33-C5D0-2604-57578A86ECE2}"/>
              </a:ext>
            </a:extLst>
          </p:cNvPr>
          <p:cNvSpPr txBox="1"/>
          <p:nvPr/>
        </p:nvSpPr>
        <p:spPr>
          <a:xfrm>
            <a:off x="3236334" y="4597498"/>
            <a:ext cx="1085554" cy="369332"/>
          </a:xfrm>
          <a:prstGeom prst="rect">
            <a:avLst/>
          </a:prstGeom>
          <a:noFill/>
          <a:effectLst/>
        </p:spPr>
        <p:txBody>
          <a:bodyPr wrap="none" rtlCol="0">
            <a:spAutoFit/>
          </a:bodyPr>
          <a:lstStyle/>
          <a:p>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±2.262</a:t>
            </a:r>
          </a:p>
        </p:txBody>
      </p:sp>
      <p:sp>
        <p:nvSpPr>
          <p:cNvPr id="4" name="TextBox 3">
            <a:extLst>
              <a:ext uri="{FF2B5EF4-FFF2-40B4-BE49-F238E27FC236}">
                <a16:creationId xmlns:a16="http://schemas.microsoft.com/office/drawing/2014/main" id="{A160B9E7-0214-323D-178E-6A70F77E9E05}"/>
              </a:ext>
            </a:extLst>
          </p:cNvPr>
          <p:cNvSpPr txBox="1"/>
          <p:nvPr/>
        </p:nvSpPr>
        <p:spPr>
          <a:xfrm>
            <a:off x="1729740" y="4861560"/>
            <a:ext cx="574196" cy="369332"/>
          </a:xfrm>
          <a:prstGeom prst="rect">
            <a:avLst/>
          </a:prstGeom>
          <a:noFill/>
          <a:effectLst/>
        </p:spPr>
        <p:txBody>
          <a:bodyPr wrap="none" rtlCol="0">
            <a:spAutoFit/>
          </a:bodyPr>
          <a:lstStyle/>
          <a:p>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samp</a:t>
            </a:r>
            <a:endParaRPr lang="en-US" baseline="-2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CD25CAE-4690-38CA-C5F0-7670337EAA8A}"/>
              </a:ext>
            </a:extLst>
          </p:cNvPr>
          <p:cNvSpPr txBox="1"/>
          <p:nvPr/>
        </p:nvSpPr>
        <p:spPr>
          <a:xfrm>
            <a:off x="3132009" y="523602"/>
            <a:ext cx="3369833" cy="461665"/>
          </a:xfrm>
          <a:prstGeom prst="rect">
            <a:avLst/>
          </a:prstGeom>
          <a:noFill/>
          <a:effectLst/>
        </p:spPr>
        <p:txBody>
          <a:bodyPr wrap="none" rtlCol="0">
            <a:spAutoFit/>
          </a:bodyPr>
          <a:lstStyle/>
          <a:p>
            <a:r>
              <a:rPr lang="en-US" sz="2400" dirty="0">
                <a:latin typeface="Times New Roman" panose="02020603050405020304" pitchFamily="18" charset="0"/>
                <a:cs typeface="Times New Roman" panose="02020603050405020304" pitchFamily="18" charset="0"/>
              </a:rPr>
              <a:t>H0: </a:t>
            </a:r>
            <a:r>
              <a:rPr lang="en-US" sz="2400" i="1" dirty="0">
                <a:latin typeface="Symbol" pitchFamily="2" charset="2"/>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 50 vs. Ha: </a:t>
            </a:r>
            <a:r>
              <a:rPr lang="en-US" sz="2400" i="1" dirty="0">
                <a:latin typeface="Symbol" pitchFamily="2" charset="2"/>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 50</a:t>
            </a:r>
          </a:p>
        </p:txBody>
      </p:sp>
      <p:sp>
        <p:nvSpPr>
          <p:cNvPr id="7" name="TextBox 6">
            <a:extLst>
              <a:ext uri="{FF2B5EF4-FFF2-40B4-BE49-F238E27FC236}">
                <a16:creationId xmlns:a16="http://schemas.microsoft.com/office/drawing/2014/main" id="{13838BE5-9F58-503F-989C-4DA4457E5515}"/>
              </a:ext>
            </a:extLst>
          </p:cNvPr>
          <p:cNvSpPr txBox="1"/>
          <p:nvPr/>
        </p:nvSpPr>
        <p:spPr>
          <a:xfrm>
            <a:off x="5154930" y="1717770"/>
            <a:ext cx="2917850" cy="369332"/>
          </a:xfrm>
          <a:prstGeom prst="rect">
            <a:avLst/>
          </a:prstGeom>
          <a:noFill/>
          <a:effectLst/>
        </p:spPr>
        <p:txBody>
          <a:bodyPr wrap="none" rtlCol="0">
            <a:spAutoFit/>
          </a:bodyPr>
          <a:lstStyle/>
          <a:p>
            <a:r>
              <a:rPr lang="en-US" dirty="0">
                <a:latin typeface="Times New Roman" panose="02020603050405020304" pitchFamily="18" charset="0"/>
                <a:cs typeface="Times New Roman" panose="02020603050405020304" pitchFamily="18" charset="0"/>
              </a:rPr>
              <a:t>Null density, H0: </a:t>
            </a:r>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 </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50)</a:t>
            </a:r>
          </a:p>
        </p:txBody>
      </p:sp>
      <p:pic>
        <p:nvPicPr>
          <p:cNvPr id="8" name="Picture 7">
            <a:extLst>
              <a:ext uri="{FF2B5EF4-FFF2-40B4-BE49-F238E27FC236}">
                <a16:creationId xmlns:a16="http://schemas.microsoft.com/office/drawing/2014/main" id="{D8D39B44-C9D9-4733-CBE3-5C5DC699A6A0}"/>
              </a:ext>
            </a:extLst>
          </p:cNvPr>
          <p:cNvPicPr>
            <a:picLocks noChangeAspect="1" noChangeArrowheads="1"/>
          </p:cNvPicPr>
          <p:nvPr/>
        </p:nvPicPr>
        <p:blipFill>
          <a:blip r:embed="rId3" cstate="print"/>
          <a:srcRect/>
          <a:stretch>
            <a:fillRect/>
          </a:stretch>
        </p:blipFill>
        <p:spPr bwMode="auto">
          <a:xfrm>
            <a:off x="484188" y="76200"/>
            <a:ext cx="8202612" cy="239712"/>
          </a:xfrm>
          <a:prstGeom prst="rect">
            <a:avLst/>
          </a:prstGeom>
          <a:noFill/>
          <a:ln w="9525">
            <a:noFill/>
            <a:round/>
            <a:headEnd/>
            <a:tailEnd/>
          </a:ln>
          <a:effectLst/>
        </p:spPr>
      </p:pic>
      <p:cxnSp>
        <p:nvCxnSpPr>
          <p:cNvPr id="10" name="Straight Arrow Connector 9">
            <a:extLst>
              <a:ext uri="{FF2B5EF4-FFF2-40B4-BE49-F238E27FC236}">
                <a16:creationId xmlns:a16="http://schemas.microsoft.com/office/drawing/2014/main" id="{19281F87-43CB-FB69-D20C-CE58124ED6A2}"/>
              </a:ext>
            </a:extLst>
          </p:cNvPr>
          <p:cNvCxnSpPr>
            <a:cxnSpLocks/>
          </p:cNvCxnSpPr>
          <p:nvPr/>
        </p:nvCxnSpPr>
        <p:spPr>
          <a:xfrm>
            <a:off x="4023360" y="4932540"/>
            <a:ext cx="194310" cy="759600"/>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4E6E632-5915-7F56-6D51-0E9F0B5924FF}"/>
              </a:ext>
            </a:extLst>
          </p:cNvPr>
          <p:cNvCxnSpPr>
            <a:cxnSpLocks/>
          </p:cNvCxnSpPr>
          <p:nvPr/>
        </p:nvCxnSpPr>
        <p:spPr>
          <a:xfrm>
            <a:off x="4023360" y="4932540"/>
            <a:ext cx="902972" cy="759600"/>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09E42C4-D508-AF38-C3E6-1596B75F9314}"/>
              </a:ext>
            </a:extLst>
          </p:cNvPr>
          <p:cNvCxnSpPr>
            <a:cxnSpLocks/>
          </p:cNvCxnSpPr>
          <p:nvPr/>
        </p:nvCxnSpPr>
        <p:spPr>
          <a:xfrm flipH="1">
            <a:off x="1692507" y="5230892"/>
            <a:ext cx="324331" cy="461248"/>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E7907BF-BFFA-4230-31DF-C42AAC4F871D}"/>
              </a:ext>
            </a:extLst>
          </p:cNvPr>
          <p:cNvCxnSpPr>
            <a:cxnSpLocks/>
          </p:cNvCxnSpPr>
          <p:nvPr/>
        </p:nvCxnSpPr>
        <p:spPr>
          <a:xfrm flipH="1">
            <a:off x="4800600" y="1925460"/>
            <a:ext cx="417821" cy="0"/>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BA088E3-E7A1-5CB4-5B40-D57E69BA84AF}"/>
              </a:ext>
            </a:extLst>
          </p:cNvPr>
          <p:cNvSpPr txBox="1"/>
          <p:nvPr/>
        </p:nvSpPr>
        <p:spPr>
          <a:xfrm>
            <a:off x="1077799" y="1925460"/>
            <a:ext cx="3265602" cy="923330"/>
          </a:xfrm>
          <a:prstGeom prst="rect">
            <a:avLst/>
          </a:prstGeom>
          <a:noFill/>
          <a:effectLst/>
        </p:spPr>
        <p:txBody>
          <a:bodyPr wrap="square" rtlCol="0">
            <a:spAutoFit/>
          </a:bodyPr>
          <a:lstStyle/>
          <a:p>
            <a:pPr algn="just"/>
            <a:r>
              <a:rPr lang="en-US" u="sng" dirty="0">
                <a:latin typeface="Times New Roman" panose="02020603050405020304" pitchFamily="18" charset="0"/>
                <a:cs typeface="Times New Roman" panose="02020603050405020304" pitchFamily="18" charset="0"/>
              </a:rPr>
              <a:t>p-value</a:t>
            </a:r>
            <a:r>
              <a:rPr lang="en-US" dirty="0">
                <a:latin typeface="Times New Roman" panose="02020603050405020304" pitchFamily="18" charset="0"/>
                <a:cs typeface="Times New Roman" panose="02020603050405020304" pitchFamily="18" charset="0"/>
              </a:rPr>
              <a:t>: What’s the probability of observing a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samp</a:t>
            </a:r>
            <a:r>
              <a:rPr lang="en-US" dirty="0">
                <a:latin typeface="Times New Roman" panose="02020603050405020304" pitchFamily="18" charset="0"/>
                <a:cs typeface="Times New Roman" panose="02020603050405020304" pitchFamily="18" charset="0"/>
              </a:rPr>
              <a:t> this extreme or more, given H0: </a:t>
            </a:r>
            <a:r>
              <a:rPr lang="en-US" i="1" dirty="0">
                <a:latin typeface="Symbol" pitchFamily="2"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50?</a:t>
            </a:r>
          </a:p>
        </p:txBody>
      </p:sp>
      <p:sp>
        <p:nvSpPr>
          <p:cNvPr id="25" name="Right Brace 24">
            <a:extLst>
              <a:ext uri="{FF2B5EF4-FFF2-40B4-BE49-F238E27FC236}">
                <a16:creationId xmlns:a16="http://schemas.microsoft.com/office/drawing/2014/main" id="{4A61DA35-044B-E68D-ADB1-67F07C0A773B}"/>
              </a:ext>
            </a:extLst>
          </p:cNvPr>
          <p:cNvSpPr/>
          <p:nvPr/>
        </p:nvSpPr>
        <p:spPr>
          <a:xfrm rot="16200000">
            <a:off x="1180833" y="5269066"/>
            <a:ext cx="376863" cy="560067"/>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a16="http://schemas.microsoft.com/office/drawing/2014/main" id="{621F18B2-0680-90EE-DF99-42E943CF0FCF}"/>
              </a:ext>
            </a:extLst>
          </p:cNvPr>
          <p:cNvSpPr/>
          <p:nvPr/>
        </p:nvSpPr>
        <p:spPr>
          <a:xfrm rot="16200000">
            <a:off x="7683441" y="5235105"/>
            <a:ext cx="376863" cy="560067"/>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TextBox 26">
            <a:extLst>
              <a:ext uri="{FF2B5EF4-FFF2-40B4-BE49-F238E27FC236}">
                <a16:creationId xmlns:a16="http://schemas.microsoft.com/office/drawing/2014/main" id="{893BF725-2EE8-27E9-1B34-61D27CBAEAD4}"/>
              </a:ext>
            </a:extLst>
          </p:cNvPr>
          <p:cNvSpPr txBox="1"/>
          <p:nvPr/>
        </p:nvSpPr>
        <p:spPr>
          <a:xfrm>
            <a:off x="2016838" y="2840302"/>
            <a:ext cx="788999" cy="369332"/>
          </a:xfrm>
          <a:prstGeom prst="rect">
            <a:avLst/>
          </a:prstGeom>
          <a:noFill/>
          <a:effectLst/>
        </p:spPr>
        <p:txBody>
          <a:bodyPr wrap="none" rtlCol="0">
            <a:spAutoFit/>
          </a:bodyPr>
          <a:lstStyle/>
          <a:p>
            <a:r>
              <a:rPr lang="en-US" dirty="0">
                <a:latin typeface="Times New Roman" panose="02020603050405020304" pitchFamily="18" charset="0"/>
                <a:cs typeface="Times New Roman" panose="02020603050405020304" pitchFamily="18" charset="0"/>
              </a:rPr>
              <a:t>3×10</a:t>
            </a:r>
            <a:r>
              <a:rPr lang="en-US" baseline="30000" dirty="0">
                <a:latin typeface="Times New Roman" panose="02020603050405020304" pitchFamily="18" charset="0"/>
                <a:cs typeface="Times New Roman" panose="02020603050405020304" pitchFamily="18" charset="0"/>
              </a:rPr>
              <a:t>-8</a:t>
            </a:r>
          </a:p>
        </p:txBody>
      </p:sp>
      <p:cxnSp>
        <p:nvCxnSpPr>
          <p:cNvPr id="28" name="Straight Arrow Connector 27">
            <a:extLst>
              <a:ext uri="{FF2B5EF4-FFF2-40B4-BE49-F238E27FC236}">
                <a16:creationId xmlns:a16="http://schemas.microsoft.com/office/drawing/2014/main" id="{A59C6381-B053-2A13-1705-D4A2275B05A9}"/>
              </a:ext>
            </a:extLst>
          </p:cNvPr>
          <p:cNvCxnSpPr>
            <a:cxnSpLocks/>
          </p:cNvCxnSpPr>
          <p:nvPr/>
        </p:nvCxnSpPr>
        <p:spPr>
          <a:xfrm flipH="1">
            <a:off x="1357853" y="3120390"/>
            <a:ext cx="946083" cy="2206316"/>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216D697-7829-37EA-0311-1CC7DF109F22}"/>
              </a:ext>
            </a:extLst>
          </p:cNvPr>
          <p:cNvCxnSpPr>
            <a:cxnSpLocks/>
          </p:cNvCxnSpPr>
          <p:nvPr/>
        </p:nvCxnSpPr>
        <p:spPr>
          <a:xfrm>
            <a:off x="2303936" y="3138439"/>
            <a:ext cx="5532209" cy="2162471"/>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1E6046CC-1AEB-84B0-3263-006FBCB6F4B3}"/>
              </a:ext>
            </a:extLst>
          </p:cNvPr>
          <p:cNvSpPr txBox="1"/>
          <p:nvPr/>
        </p:nvSpPr>
        <p:spPr>
          <a:xfrm>
            <a:off x="4023360" y="6366114"/>
            <a:ext cx="1327608" cy="461665"/>
          </a:xfrm>
          <a:prstGeom prst="rect">
            <a:avLst/>
          </a:prstGeom>
          <a:noFill/>
          <a:effectLst/>
        </p:spPr>
        <p:txBody>
          <a:bodyPr wrap="none" rtlCol="0">
            <a:spAutoFit/>
          </a:bodyPr>
          <a:lstStyle/>
          <a:p>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-statistic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23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20" grpId="0"/>
      <p:bldP spid="25" grpId="0" animBg="1"/>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BAB815-22A3-A485-A368-FBAD1E39D80A}"/>
              </a:ext>
            </a:extLst>
          </p:cNvPr>
          <p:cNvPicPr>
            <a:picLocks noChangeAspect="1" noChangeArrowheads="1"/>
          </p:cNvPicPr>
          <p:nvPr/>
        </p:nvPicPr>
        <p:blipFill>
          <a:blip r:embed="rId2" cstate="print"/>
          <a:srcRect/>
          <a:stretch>
            <a:fillRect/>
          </a:stretch>
        </p:blipFill>
        <p:spPr bwMode="auto">
          <a:xfrm>
            <a:off x="484188" y="76200"/>
            <a:ext cx="8202612" cy="239712"/>
          </a:xfrm>
          <a:prstGeom prst="rect">
            <a:avLst/>
          </a:prstGeom>
          <a:noFill/>
          <a:ln w="9525">
            <a:noFill/>
            <a:round/>
            <a:headEnd/>
            <a:tailEnd/>
          </a:ln>
          <a:effectLst/>
        </p:spPr>
      </p:pic>
      <p:sp>
        <p:nvSpPr>
          <p:cNvPr id="4" name="TextBox 3">
            <a:extLst>
              <a:ext uri="{FF2B5EF4-FFF2-40B4-BE49-F238E27FC236}">
                <a16:creationId xmlns:a16="http://schemas.microsoft.com/office/drawing/2014/main" id="{207F0D41-669B-A56F-5612-74CBF7EBA11A}"/>
              </a:ext>
            </a:extLst>
          </p:cNvPr>
          <p:cNvSpPr txBox="1"/>
          <p:nvPr/>
        </p:nvSpPr>
        <p:spPr>
          <a:xfrm>
            <a:off x="3132009" y="523602"/>
            <a:ext cx="3369833" cy="461665"/>
          </a:xfrm>
          <a:prstGeom prst="rect">
            <a:avLst/>
          </a:prstGeom>
          <a:noFill/>
          <a:effectLst/>
        </p:spPr>
        <p:txBody>
          <a:bodyPr wrap="none" rtlCol="0">
            <a:spAutoFit/>
          </a:bodyPr>
          <a:lstStyle/>
          <a:p>
            <a:r>
              <a:rPr lang="en-US" sz="2400" dirty="0">
                <a:latin typeface="Times New Roman" panose="02020603050405020304" pitchFamily="18" charset="0"/>
                <a:cs typeface="Times New Roman" panose="02020603050405020304" pitchFamily="18" charset="0"/>
              </a:rPr>
              <a:t>H0: </a:t>
            </a:r>
            <a:r>
              <a:rPr lang="en-US" sz="2400" i="1" dirty="0">
                <a:latin typeface="Symbol" pitchFamily="2" charset="2"/>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 50 vs. Ha: </a:t>
            </a:r>
            <a:r>
              <a:rPr lang="en-US" sz="2400" i="1" dirty="0">
                <a:latin typeface="Symbol" pitchFamily="2" charset="2"/>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&lt; 50</a:t>
            </a:r>
          </a:p>
        </p:txBody>
      </p:sp>
      <p:pic>
        <p:nvPicPr>
          <p:cNvPr id="5" name="Picture 4">
            <a:extLst>
              <a:ext uri="{FF2B5EF4-FFF2-40B4-BE49-F238E27FC236}">
                <a16:creationId xmlns:a16="http://schemas.microsoft.com/office/drawing/2014/main" id="{DAED4114-04E3-C4AA-4EC7-236C35074917}"/>
              </a:ext>
            </a:extLst>
          </p:cNvPr>
          <p:cNvPicPr>
            <a:picLocks noChangeAspect="1"/>
          </p:cNvPicPr>
          <p:nvPr/>
        </p:nvPicPr>
        <p:blipFill>
          <a:blip r:embed="rId3"/>
          <a:stretch>
            <a:fillRect/>
          </a:stretch>
        </p:blipFill>
        <p:spPr>
          <a:xfrm>
            <a:off x="685800" y="1113285"/>
            <a:ext cx="7772400" cy="5186823"/>
          </a:xfrm>
          <a:prstGeom prst="rect">
            <a:avLst/>
          </a:prstGeom>
          <a:effectLst/>
        </p:spPr>
      </p:pic>
      <p:sp>
        <p:nvSpPr>
          <p:cNvPr id="6" name="TextBox 5">
            <a:extLst>
              <a:ext uri="{FF2B5EF4-FFF2-40B4-BE49-F238E27FC236}">
                <a16:creationId xmlns:a16="http://schemas.microsoft.com/office/drawing/2014/main" id="{986C7C93-80D5-41E0-744B-660555211EF6}"/>
              </a:ext>
            </a:extLst>
          </p:cNvPr>
          <p:cNvSpPr txBox="1"/>
          <p:nvPr/>
        </p:nvSpPr>
        <p:spPr>
          <a:xfrm>
            <a:off x="3236334" y="4597498"/>
            <a:ext cx="1035861" cy="369332"/>
          </a:xfrm>
          <a:prstGeom prst="rect">
            <a:avLst/>
          </a:prstGeom>
          <a:noFill/>
          <a:effectLst/>
        </p:spPr>
        <p:txBody>
          <a:bodyPr wrap="none" rtlCol="0">
            <a:spAutoFit/>
          </a:bodyPr>
          <a:lstStyle/>
          <a:p>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-1.833</a:t>
            </a:r>
          </a:p>
        </p:txBody>
      </p:sp>
      <p:sp>
        <p:nvSpPr>
          <p:cNvPr id="7" name="TextBox 6">
            <a:extLst>
              <a:ext uri="{FF2B5EF4-FFF2-40B4-BE49-F238E27FC236}">
                <a16:creationId xmlns:a16="http://schemas.microsoft.com/office/drawing/2014/main" id="{DAEA11CF-85FD-6CF8-A630-9BC8CA513677}"/>
              </a:ext>
            </a:extLst>
          </p:cNvPr>
          <p:cNvSpPr txBox="1"/>
          <p:nvPr/>
        </p:nvSpPr>
        <p:spPr>
          <a:xfrm>
            <a:off x="1684020" y="4884420"/>
            <a:ext cx="574196" cy="369332"/>
          </a:xfrm>
          <a:prstGeom prst="rect">
            <a:avLst/>
          </a:prstGeom>
          <a:noFill/>
          <a:effectLst/>
        </p:spPr>
        <p:txBody>
          <a:bodyPr wrap="none" rtlCol="0">
            <a:spAutoFit/>
          </a:bodyPr>
          <a:lstStyle/>
          <a:p>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samp</a:t>
            </a:r>
            <a:endParaRPr lang="en-US" baseline="-25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76EEAF0-AD75-D48A-CAC4-B5F6BEDD3B79}"/>
              </a:ext>
            </a:extLst>
          </p:cNvPr>
          <p:cNvSpPr txBox="1"/>
          <p:nvPr/>
        </p:nvSpPr>
        <p:spPr>
          <a:xfrm>
            <a:off x="5154930" y="1717770"/>
            <a:ext cx="2925224" cy="369332"/>
          </a:xfrm>
          <a:prstGeom prst="rect">
            <a:avLst/>
          </a:prstGeom>
          <a:noFill/>
          <a:effectLst/>
        </p:spPr>
        <p:txBody>
          <a:bodyPr wrap="none" rtlCol="0">
            <a:spAutoFit/>
          </a:bodyPr>
          <a:lstStyle/>
          <a:p>
            <a:r>
              <a:rPr lang="en-US" dirty="0">
                <a:latin typeface="Times New Roman" panose="02020603050405020304" pitchFamily="18" charset="0"/>
                <a:cs typeface="Times New Roman" panose="02020603050405020304" pitchFamily="18" charset="0"/>
              </a:rPr>
              <a:t>Null density, H0: </a:t>
            </a:r>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 </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50)</a:t>
            </a:r>
          </a:p>
        </p:txBody>
      </p:sp>
      <p:cxnSp>
        <p:nvCxnSpPr>
          <p:cNvPr id="9" name="Straight Arrow Connector 8">
            <a:extLst>
              <a:ext uri="{FF2B5EF4-FFF2-40B4-BE49-F238E27FC236}">
                <a16:creationId xmlns:a16="http://schemas.microsoft.com/office/drawing/2014/main" id="{3213CDE1-7D2A-38CA-11E1-DA864DFDDB4C}"/>
              </a:ext>
            </a:extLst>
          </p:cNvPr>
          <p:cNvCxnSpPr>
            <a:cxnSpLocks/>
          </p:cNvCxnSpPr>
          <p:nvPr/>
        </p:nvCxnSpPr>
        <p:spPr>
          <a:xfrm>
            <a:off x="4011930" y="4909680"/>
            <a:ext cx="194310" cy="759600"/>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D87D2C6-8F94-A6AB-95D0-9F5BE47D6978}"/>
              </a:ext>
            </a:extLst>
          </p:cNvPr>
          <p:cNvCxnSpPr>
            <a:cxnSpLocks/>
          </p:cNvCxnSpPr>
          <p:nvPr/>
        </p:nvCxnSpPr>
        <p:spPr>
          <a:xfrm flipH="1">
            <a:off x="1452477" y="5230892"/>
            <a:ext cx="324331" cy="461248"/>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A88944B-D12B-D975-E80F-BB5F91D8DF97}"/>
              </a:ext>
            </a:extLst>
          </p:cNvPr>
          <p:cNvCxnSpPr>
            <a:cxnSpLocks/>
          </p:cNvCxnSpPr>
          <p:nvPr/>
        </p:nvCxnSpPr>
        <p:spPr>
          <a:xfrm flipH="1">
            <a:off x="4800600" y="1925460"/>
            <a:ext cx="417821" cy="0"/>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7368FDD-1192-D74D-39A8-80325E279584}"/>
              </a:ext>
            </a:extLst>
          </p:cNvPr>
          <p:cNvSpPr txBox="1"/>
          <p:nvPr/>
        </p:nvSpPr>
        <p:spPr>
          <a:xfrm>
            <a:off x="1077799" y="1925460"/>
            <a:ext cx="3265602" cy="923330"/>
          </a:xfrm>
          <a:prstGeom prst="rect">
            <a:avLst/>
          </a:prstGeom>
          <a:noFill/>
          <a:effectLst/>
        </p:spPr>
        <p:txBody>
          <a:bodyPr wrap="square" rtlCol="0">
            <a:spAutoFit/>
          </a:bodyPr>
          <a:lstStyle/>
          <a:p>
            <a:pPr algn="just"/>
            <a:r>
              <a:rPr lang="en-US" u="sng" dirty="0">
                <a:latin typeface="Times New Roman" panose="02020603050405020304" pitchFamily="18" charset="0"/>
                <a:cs typeface="Times New Roman" panose="02020603050405020304" pitchFamily="18" charset="0"/>
              </a:rPr>
              <a:t>p-value</a:t>
            </a:r>
            <a:r>
              <a:rPr lang="en-US" dirty="0">
                <a:latin typeface="Times New Roman" panose="02020603050405020304" pitchFamily="18" charset="0"/>
                <a:cs typeface="Times New Roman" panose="02020603050405020304" pitchFamily="18" charset="0"/>
              </a:rPr>
              <a:t>: What’s the probability of observing a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samp</a:t>
            </a:r>
            <a:r>
              <a:rPr lang="en-US" dirty="0">
                <a:latin typeface="Times New Roman" panose="02020603050405020304" pitchFamily="18" charset="0"/>
                <a:cs typeface="Times New Roman" panose="02020603050405020304" pitchFamily="18" charset="0"/>
              </a:rPr>
              <a:t> this extreme or more, given H0: </a:t>
            </a:r>
            <a:r>
              <a:rPr lang="en-US" i="1" dirty="0">
                <a:latin typeface="Symbol" pitchFamily="2"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50?</a:t>
            </a:r>
          </a:p>
        </p:txBody>
      </p:sp>
      <p:sp>
        <p:nvSpPr>
          <p:cNvPr id="14" name="Right Brace 13">
            <a:extLst>
              <a:ext uri="{FF2B5EF4-FFF2-40B4-BE49-F238E27FC236}">
                <a16:creationId xmlns:a16="http://schemas.microsoft.com/office/drawing/2014/main" id="{E1112EAC-FD41-D3B8-0DDD-2835B5C77D3B}"/>
              </a:ext>
            </a:extLst>
          </p:cNvPr>
          <p:cNvSpPr/>
          <p:nvPr/>
        </p:nvSpPr>
        <p:spPr>
          <a:xfrm rot="16200000">
            <a:off x="963663" y="5269066"/>
            <a:ext cx="376863" cy="560067"/>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807E5E62-BA14-24AE-6529-3B37727F3AEA}"/>
              </a:ext>
            </a:extLst>
          </p:cNvPr>
          <p:cNvSpPr txBox="1"/>
          <p:nvPr/>
        </p:nvSpPr>
        <p:spPr>
          <a:xfrm>
            <a:off x="1856818" y="2840302"/>
            <a:ext cx="962123" cy="369332"/>
          </a:xfrm>
          <a:prstGeom prst="rect">
            <a:avLst/>
          </a:prstGeom>
          <a:noFill/>
          <a:effectLst/>
        </p:spPr>
        <p:txBody>
          <a:bodyPr wrap="none" rtlCol="0">
            <a:spAutoFit/>
          </a:bodyPr>
          <a:lstStyle/>
          <a:p>
            <a:r>
              <a:rPr lang="en-US" dirty="0">
                <a:latin typeface="Times New Roman" panose="02020603050405020304" pitchFamily="18" charset="0"/>
                <a:cs typeface="Times New Roman" panose="02020603050405020304" pitchFamily="18" charset="0"/>
              </a:rPr>
              <a:t>1.4×10</a:t>
            </a:r>
            <a:r>
              <a:rPr lang="en-US" baseline="30000" dirty="0">
                <a:latin typeface="Times New Roman" panose="02020603050405020304" pitchFamily="18" charset="0"/>
                <a:cs typeface="Times New Roman" panose="02020603050405020304" pitchFamily="18" charset="0"/>
              </a:rPr>
              <a:t>-8</a:t>
            </a:r>
          </a:p>
        </p:txBody>
      </p:sp>
      <p:cxnSp>
        <p:nvCxnSpPr>
          <p:cNvPr id="17" name="Straight Arrow Connector 16">
            <a:extLst>
              <a:ext uri="{FF2B5EF4-FFF2-40B4-BE49-F238E27FC236}">
                <a16:creationId xmlns:a16="http://schemas.microsoft.com/office/drawing/2014/main" id="{9EB56807-83BB-8267-8E4C-1AE1B2FBD484}"/>
              </a:ext>
            </a:extLst>
          </p:cNvPr>
          <p:cNvCxnSpPr>
            <a:cxnSpLocks/>
          </p:cNvCxnSpPr>
          <p:nvPr/>
        </p:nvCxnSpPr>
        <p:spPr>
          <a:xfrm flipH="1">
            <a:off x="1165860" y="3120390"/>
            <a:ext cx="1138076" cy="2110502"/>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99AFF69-A0FF-D1FB-E1CB-2BFF1DEE77D0}"/>
              </a:ext>
            </a:extLst>
          </p:cNvPr>
          <p:cNvSpPr txBox="1"/>
          <p:nvPr/>
        </p:nvSpPr>
        <p:spPr>
          <a:xfrm>
            <a:off x="4023360" y="6366114"/>
            <a:ext cx="1327608" cy="461665"/>
          </a:xfrm>
          <a:prstGeom prst="rect">
            <a:avLst/>
          </a:prstGeom>
          <a:noFill/>
          <a:effectLst/>
        </p:spPr>
        <p:txBody>
          <a:bodyPr wrap="none" rtlCol="0">
            <a:spAutoFit/>
          </a:bodyPr>
          <a:lstStyle/>
          <a:p>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-statistic</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C746118-8D08-FDCD-42AD-CE691E5191D8}"/>
              </a:ext>
            </a:extLst>
          </p:cNvPr>
          <p:cNvSpPr txBox="1"/>
          <p:nvPr/>
        </p:nvSpPr>
        <p:spPr>
          <a:xfrm>
            <a:off x="7109461" y="6381690"/>
            <a:ext cx="2034540" cy="400110"/>
          </a:xfrm>
          <a:prstGeom prst="rect">
            <a:avLst/>
          </a:prstGeom>
          <a:noFill/>
          <a:effectLst/>
        </p:spPr>
        <p:txBody>
          <a:bodyPr wrap="square">
            <a:spAutoFit/>
          </a:bodyPr>
          <a:lstStyle/>
          <a:p>
            <a:r>
              <a:rPr lang="en-US" sz="2000" dirty="0">
                <a:latin typeface="Times New Roman" panose="02020603050405020304" pitchFamily="18" charset="0"/>
                <a:cs typeface="Times New Roman" panose="02020603050405020304" pitchFamily="18" charset="0"/>
                <a:hlinkClick r:id="rId4"/>
              </a:rPr>
              <a:t>hand_ostl_ex1.R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74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11EC-1D2A-EF04-1CDF-BB38D586A24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E2A43EA-2017-31CA-FE1C-5313168BD165}"/>
              </a:ext>
            </a:extLst>
          </p:cNvPr>
          <p:cNvPicPr>
            <a:picLocks noChangeAspect="1" noChangeArrowheads="1"/>
          </p:cNvPicPr>
          <p:nvPr/>
        </p:nvPicPr>
        <p:blipFill>
          <a:blip r:embed="rId2" cstate="print"/>
          <a:srcRect/>
          <a:stretch>
            <a:fillRect/>
          </a:stretch>
        </p:blipFill>
        <p:spPr bwMode="auto">
          <a:xfrm>
            <a:off x="484188" y="76200"/>
            <a:ext cx="8202612" cy="239712"/>
          </a:xfrm>
          <a:prstGeom prst="rect">
            <a:avLst/>
          </a:prstGeom>
          <a:noFill/>
          <a:ln w="9525">
            <a:noFill/>
            <a:round/>
            <a:headEnd/>
            <a:tailEnd/>
          </a:ln>
          <a:effectLst/>
        </p:spPr>
      </p:pic>
      <p:sp>
        <p:nvSpPr>
          <p:cNvPr id="3" name="TextBox 2">
            <a:extLst>
              <a:ext uri="{FF2B5EF4-FFF2-40B4-BE49-F238E27FC236}">
                <a16:creationId xmlns:a16="http://schemas.microsoft.com/office/drawing/2014/main" id="{F4DE6F86-89E9-E1D1-B373-1D13E1481CB5}"/>
              </a:ext>
            </a:extLst>
          </p:cNvPr>
          <p:cNvSpPr txBox="1"/>
          <p:nvPr/>
        </p:nvSpPr>
        <p:spPr>
          <a:xfrm>
            <a:off x="3132009" y="523602"/>
            <a:ext cx="3369833" cy="461665"/>
          </a:xfrm>
          <a:prstGeom prst="rect">
            <a:avLst/>
          </a:prstGeom>
          <a:noFill/>
          <a:effectLst/>
        </p:spPr>
        <p:txBody>
          <a:bodyPr wrap="none" rtlCol="0">
            <a:spAutoFit/>
          </a:bodyPr>
          <a:lstStyle/>
          <a:p>
            <a:r>
              <a:rPr lang="en-US" sz="2400" dirty="0">
                <a:latin typeface="Times New Roman" panose="02020603050405020304" pitchFamily="18" charset="0"/>
                <a:cs typeface="Times New Roman" panose="02020603050405020304" pitchFamily="18" charset="0"/>
              </a:rPr>
              <a:t>H0: </a:t>
            </a:r>
            <a:r>
              <a:rPr lang="en-US" sz="2400" i="1" dirty="0">
                <a:latin typeface="Symbol" pitchFamily="2" charset="2"/>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 50 vs. Ha: </a:t>
            </a:r>
            <a:r>
              <a:rPr lang="en-US" sz="2400" i="1" dirty="0">
                <a:latin typeface="Symbol" pitchFamily="2" charset="2"/>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&gt; 50</a:t>
            </a:r>
          </a:p>
        </p:txBody>
      </p:sp>
      <p:pic>
        <p:nvPicPr>
          <p:cNvPr id="4" name="Picture 3">
            <a:extLst>
              <a:ext uri="{FF2B5EF4-FFF2-40B4-BE49-F238E27FC236}">
                <a16:creationId xmlns:a16="http://schemas.microsoft.com/office/drawing/2014/main" id="{02C1D684-1400-5DD5-F3C8-84167B0BAB0F}"/>
              </a:ext>
            </a:extLst>
          </p:cNvPr>
          <p:cNvPicPr>
            <a:picLocks noChangeAspect="1"/>
          </p:cNvPicPr>
          <p:nvPr/>
        </p:nvPicPr>
        <p:blipFill>
          <a:blip r:embed="rId3"/>
          <a:stretch>
            <a:fillRect/>
          </a:stretch>
        </p:blipFill>
        <p:spPr>
          <a:xfrm>
            <a:off x="685800" y="1167058"/>
            <a:ext cx="7772400" cy="5186823"/>
          </a:xfrm>
          <a:prstGeom prst="rect">
            <a:avLst/>
          </a:prstGeom>
          <a:effectLst/>
        </p:spPr>
      </p:pic>
      <p:sp>
        <p:nvSpPr>
          <p:cNvPr id="5" name="TextBox 4">
            <a:extLst>
              <a:ext uri="{FF2B5EF4-FFF2-40B4-BE49-F238E27FC236}">
                <a16:creationId xmlns:a16="http://schemas.microsoft.com/office/drawing/2014/main" id="{B8327D67-76C6-1FD9-4518-97EFC7BB8D79}"/>
              </a:ext>
            </a:extLst>
          </p:cNvPr>
          <p:cNvSpPr txBox="1"/>
          <p:nvPr/>
        </p:nvSpPr>
        <p:spPr>
          <a:xfrm>
            <a:off x="3236334" y="4597498"/>
            <a:ext cx="958917" cy="369332"/>
          </a:xfrm>
          <a:prstGeom prst="rect">
            <a:avLst/>
          </a:prstGeom>
          <a:noFill/>
          <a:effectLst/>
        </p:spPr>
        <p:txBody>
          <a:bodyPr wrap="none" rtlCol="0">
            <a:spAutoFit/>
          </a:bodyPr>
          <a:lstStyle/>
          <a:p>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1.833</a:t>
            </a:r>
          </a:p>
        </p:txBody>
      </p:sp>
      <p:sp>
        <p:nvSpPr>
          <p:cNvPr id="6" name="TextBox 5">
            <a:extLst>
              <a:ext uri="{FF2B5EF4-FFF2-40B4-BE49-F238E27FC236}">
                <a16:creationId xmlns:a16="http://schemas.microsoft.com/office/drawing/2014/main" id="{6EDB85F5-7046-70A4-F1D5-0FD0D834493D}"/>
              </a:ext>
            </a:extLst>
          </p:cNvPr>
          <p:cNvSpPr txBox="1"/>
          <p:nvPr/>
        </p:nvSpPr>
        <p:spPr>
          <a:xfrm>
            <a:off x="1043940" y="4975860"/>
            <a:ext cx="574196" cy="369332"/>
          </a:xfrm>
          <a:prstGeom prst="rect">
            <a:avLst/>
          </a:prstGeom>
          <a:noFill/>
          <a:effectLst/>
        </p:spPr>
        <p:txBody>
          <a:bodyPr wrap="none" rtlCol="0">
            <a:spAutoFit/>
          </a:bodyPr>
          <a:lstStyle/>
          <a:p>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samp</a:t>
            </a:r>
            <a:endParaRPr lang="en-US"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A3DA7C-B045-A503-9C35-387DD140D800}"/>
              </a:ext>
            </a:extLst>
          </p:cNvPr>
          <p:cNvSpPr txBox="1"/>
          <p:nvPr/>
        </p:nvSpPr>
        <p:spPr>
          <a:xfrm>
            <a:off x="5154930" y="1717770"/>
            <a:ext cx="2925224" cy="369332"/>
          </a:xfrm>
          <a:prstGeom prst="rect">
            <a:avLst/>
          </a:prstGeom>
          <a:noFill/>
          <a:effectLst/>
        </p:spPr>
        <p:txBody>
          <a:bodyPr wrap="none" rtlCol="0">
            <a:spAutoFit/>
          </a:bodyPr>
          <a:lstStyle/>
          <a:p>
            <a:r>
              <a:rPr lang="en-US" dirty="0">
                <a:latin typeface="Times New Roman" panose="02020603050405020304" pitchFamily="18" charset="0"/>
                <a:cs typeface="Times New Roman" panose="02020603050405020304" pitchFamily="18" charset="0"/>
              </a:rPr>
              <a:t>Null density, H0: </a:t>
            </a:r>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 </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50)</a:t>
            </a:r>
          </a:p>
        </p:txBody>
      </p:sp>
      <p:cxnSp>
        <p:nvCxnSpPr>
          <p:cNvPr id="8" name="Straight Arrow Connector 7">
            <a:extLst>
              <a:ext uri="{FF2B5EF4-FFF2-40B4-BE49-F238E27FC236}">
                <a16:creationId xmlns:a16="http://schemas.microsoft.com/office/drawing/2014/main" id="{58720AEF-8C0D-D381-A338-A451A74D55DE}"/>
              </a:ext>
            </a:extLst>
          </p:cNvPr>
          <p:cNvCxnSpPr>
            <a:cxnSpLocks/>
          </p:cNvCxnSpPr>
          <p:nvPr/>
        </p:nvCxnSpPr>
        <p:spPr>
          <a:xfrm>
            <a:off x="4011930" y="4909680"/>
            <a:ext cx="859877" cy="827851"/>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25E657E-F98B-B5E8-F983-84E0DA667530}"/>
              </a:ext>
            </a:extLst>
          </p:cNvPr>
          <p:cNvCxnSpPr>
            <a:cxnSpLocks/>
          </p:cNvCxnSpPr>
          <p:nvPr/>
        </p:nvCxnSpPr>
        <p:spPr>
          <a:xfrm>
            <a:off x="1156892" y="5338136"/>
            <a:ext cx="249865" cy="376864"/>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5C37EA8-8B70-3FF9-9D3B-5AA31AD93D20}"/>
              </a:ext>
            </a:extLst>
          </p:cNvPr>
          <p:cNvCxnSpPr>
            <a:cxnSpLocks/>
          </p:cNvCxnSpPr>
          <p:nvPr/>
        </p:nvCxnSpPr>
        <p:spPr>
          <a:xfrm flipH="1">
            <a:off x="4800600" y="1925460"/>
            <a:ext cx="417821" cy="0"/>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8900017-A423-D311-B691-7CCD62A43844}"/>
              </a:ext>
            </a:extLst>
          </p:cNvPr>
          <p:cNvSpPr txBox="1"/>
          <p:nvPr/>
        </p:nvSpPr>
        <p:spPr>
          <a:xfrm>
            <a:off x="1009219" y="1971180"/>
            <a:ext cx="3265602" cy="923330"/>
          </a:xfrm>
          <a:prstGeom prst="rect">
            <a:avLst/>
          </a:prstGeom>
          <a:noFill/>
          <a:effectLst/>
        </p:spPr>
        <p:txBody>
          <a:bodyPr wrap="square" rtlCol="0">
            <a:spAutoFit/>
          </a:bodyPr>
          <a:lstStyle/>
          <a:p>
            <a:pPr algn="just"/>
            <a:r>
              <a:rPr lang="en-US" u="sng" dirty="0">
                <a:latin typeface="Times New Roman" panose="02020603050405020304" pitchFamily="18" charset="0"/>
                <a:cs typeface="Times New Roman" panose="02020603050405020304" pitchFamily="18" charset="0"/>
              </a:rPr>
              <a:t>p-value</a:t>
            </a:r>
            <a:r>
              <a:rPr lang="en-US" dirty="0">
                <a:latin typeface="Times New Roman" panose="02020603050405020304" pitchFamily="18" charset="0"/>
                <a:cs typeface="Times New Roman" panose="02020603050405020304" pitchFamily="18" charset="0"/>
              </a:rPr>
              <a:t>: What’s the probability of observing a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samp</a:t>
            </a:r>
            <a:r>
              <a:rPr lang="en-US" dirty="0">
                <a:latin typeface="Times New Roman" panose="02020603050405020304" pitchFamily="18" charset="0"/>
                <a:cs typeface="Times New Roman" panose="02020603050405020304" pitchFamily="18" charset="0"/>
              </a:rPr>
              <a:t> this extreme or more, given H0: </a:t>
            </a:r>
            <a:r>
              <a:rPr lang="en-US" i="1" dirty="0">
                <a:latin typeface="Symbol" pitchFamily="2"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50?</a:t>
            </a:r>
          </a:p>
        </p:txBody>
      </p:sp>
      <p:sp>
        <p:nvSpPr>
          <p:cNvPr id="12" name="Right Brace 11">
            <a:extLst>
              <a:ext uri="{FF2B5EF4-FFF2-40B4-BE49-F238E27FC236}">
                <a16:creationId xmlns:a16="http://schemas.microsoft.com/office/drawing/2014/main" id="{6F8BF40C-D3FF-7E0D-45E2-BF0708CA1692}"/>
              </a:ext>
            </a:extLst>
          </p:cNvPr>
          <p:cNvSpPr/>
          <p:nvPr/>
        </p:nvSpPr>
        <p:spPr>
          <a:xfrm rot="16200000">
            <a:off x="4665294" y="2116074"/>
            <a:ext cx="376863" cy="6866049"/>
          </a:xfrm>
          <a:prstGeom prst="rightBrace">
            <a:avLst>
              <a:gd name="adj1" fmla="val 8333"/>
              <a:gd name="adj2" fmla="val 61653"/>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FE6F5E85-F0AD-7432-385C-DB11FB7DD668}"/>
              </a:ext>
            </a:extLst>
          </p:cNvPr>
          <p:cNvSpPr txBox="1"/>
          <p:nvPr/>
        </p:nvSpPr>
        <p:spPr>
          <a:xfrm>
            <a:off x="1971118" y="2840302"/>
            <a:ext cx="425116" cy="369332"/>
          </a:xfrm>
          <a:prstGeom prst="rect">
            <a:avLst/>
          </a:prstGeom>
          <a:noFill/>
          <a:effectLst/>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baseline="30000"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CE771F56-1004-E124-2FDC-57F4524D3C2E}"/>
              </a:ext>
            </a:extLst>
          </p:cNvPr>
          <p:cNvCxnSpPr>
            <a:cxnSpLocks/>
          </p:cNvCxnSpPr>
          <p:nvPr/>
        </p:nvCxnSpPr>
        <p:spPr>
          <a:xfrm>
            <a:off x="2303936" y="3120390"/>
            <a:ext cx="3388204" cy="2212467"/>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B788F56-DFAA-4182-4447-8E4F553439D9}"/>
              </a:ext>
            </a:extLst>
          </p:cNvPr>
          <p:cNvSpPr txBox="1"/>
          <p:nvPr/>
        </p:nvSpPr>
        <p:spPr>
          <a:xfrm>
            <a:off x="4023360" y="6366114"/>
            <a:ext cx="1327608" cy="461665"/>
          </a:xfrm>
          <a:prstGeom prst="rect">
            <a:avLst/>
          </a:prstGeom>
          <a:noFill/>
          <a:effectLst/>
        </p:spPr>
        <p:txBody>
          <a:bodyPr wrap="none" rtlCol="0">
            <a:spAutoFit/>
          </a:bodyPr>
          <a:lstStyle/>
          <a:p>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-statistic</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F378DC3-DA9C-DAAE-7D9B-ED311AED28C1}"/>
              </a:ext>
            </a:extLst>
          </p:cNvPr>
          <p:cNvSpPr txBox="1"/>
          <p:nvPr/>
        </p:nvSpPr>
        <p:spPr>
          <a:xfrm>
            <a:off x="7109461" y="6381690"/>
            <a:ext cx="2034540" cy="400110"/>
          </a:xfrm>
          <a:prstGeom prst="rect">
            <a:avLst/>
          </a:prstGeom>
          <a:noFill/>
          <a:effectLst/>
        </p:spPr>
        <p:txBody>
          <a:bodyPr wrap="square">
            <a:spAutoFit/>
          </a:bodyPr>
          <a:lstStyle/>
          <a:p>
            <a:r>
              <a:rPr lang="en-US" sz="2000" dirty="0">
                <a:latin typeface="Times New Roman" panose="02020603050405020304" pitchFamily="18" charset="0"/>
                <a:cs typeface="Times New Roman" panose="02020603050405020304" pitchFamily="18" charset="0"/>
                <a:hlinkClick r:id="rId4"/>
              </a:rPr>
              <a:t>hand_ostu_ex1.R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41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31775" y="394726"/>
            <a:ext cx="8607425" cy="762000"/>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a:solidFill>
                  <a:srgbClr val="000000"/>
                </a:solidFill>
                <a:latin typeface="Times New Roman" pitchFamily="18" charset="0"/>
              </a:rPr>
              <a:t>Example: One Sample Hypothesis Testing for the Mean</a:t>
            </a:r>
          </a:p>
        </p:txBody>
      </p:sp>
      <p:pic>
        <p:nvPicPr>
          <p:cNvPr id="7" name="Picture 6"/>
          <p:cNvPicPr>
            <a:picLocks noChangeAspect="1" noChangeArrowheads="1"/>
          </p:cNvPicPr>
          <p:nvPr/>
        </p:nvPicPr>
        <p:blipFill>
          <a:blip r:embed="rId3" cstate="print"/>
          <a:srcRect/>
          <a:stretch>
            <a:fillRect/>
          </a:stretch>
        </p:blipFill>
        <p:spPr bwMode="auto">
          <a:xfrm>
            <a:off x="484188" y="76200"/>
            <a:ext cx="8202612" cy="239712"/>
          </a:xfrm>
          <a:prstGeom prst="rect">
            <a:avLst/>
          </a:prstGeom>
          <a:noFill/>
          <a:ln w="9525">
            <a:noFill/>
            <a:round/>
            <a:headEnd/>
            <a:tailEnd/>
          </a:ln>
        </p:spPr>
      </p:pic>
      <p:sp>
        <p:nvSpPr>
          <p:cNvPr id="11" name="Rectangle 10"/>
          <p:cNvSpPr/>
          <p:nvPr/>
        </p:nvSpPr>
        <p:spPr>
          <a:xfrm>
            <a:off x="3266746" y="6310678"/>
            <a:ext cx="2025201" cy="369332"/>
          </a:xfrm>
          <a:prstGeom prst="rect">
            <a:avLst/>
          </a:prstGeom>
        </p:spPr>
        <p:txBody>
          <a:bodyPr wrap="none">
            <a:spAutoFit/>
          </a:bodyPr>
          <a:lstStyle/>
          <a:p>
            <a:r>
              <a:rPr lang="en-US" dirty="0">
                <a:latin typeface="Symbol" charset="2"/>
                <a:cs typeface="Symbol" charset="2"/>
              </a:rPr>
              <a:t>H</a:t>
            </a:r>
            <a:r>
              <a:rPr lang="en-US" baseline="-25000" dirty="0">
                <a:latin typeface="Times New Roman"/>
                <a:cs typeface="Times New Roman"/>
              </a:rPr>
              <a:t>a</a:t>
            </a:r>
            <a:r>
              <a:rPr lang="en-US" dirty="0">
                <a:latin typeface="Symbol" charset="2"/>
                <a:cs typeface="Symbol" charset="2"/>
              </a:rPr>
              <a:t>: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 50.000g</a:t>
            </a:r>
            <a:endParaRPr lang="en-US" dirty="0"/>
          </a:p>
        </p:txBody>
      </p:sp>
      <p:sp>
        <p:nvSpPr>
          <p:cNvPr id="12" name="Rectangle 11"/>
          <p:cNvSpPr/>
          <p:nvPr/>
        </p:nvSpPr>
        <p:spPr>
          <a:xfrm>
            <a:off x="3218626" y="5934476"/>
            <a:ext cx="1986441" cy="369332"/>
          </a:xfrm>
          <a:prstGeom prst="rect">
            <a:avLst/>
          </a:prstGeom>
        </p:spPr>
        <p:txBody>
          <a:bodyPr wrap="none">
            <a:spAutoFit/>
          </a:bodyPr>
          <a:lstStyle/>
          <a:p>
            <a:r>
              <a:rPr lang="en-US" dirty="0">
                <a:latin typeface="Symbol" charset="2"/>
                <a:cs typeface="Symbol" charset="2"/>
              </a:rPr>
              <a:t>H</a:t>
            </a:r>
            <a:r>
              <a:rPr lang="en-US" baseline="-25000" dirty="0">
                <a:latin typeface="Times New Roman"/>
                <a:cs typeface="Times New Roman"/>
              </a:rPr>
              <a:t>0</a:t>
            </a:r>
            <a:r>
              <a:rPr lang="en-US" dirty="0">
                <a:latin typeface="Symbol" charset="2"/>
                <a:cs typeface="Symbol" charset="2"/>
              </a:rPr>
              <a:t>: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 50.000g</a:t>
            </a:r>
            <a:endParaRPr lang="en-US" dirty="0"/>
          </a:p>
        </p:txBody>
      </p:sp>
      <p:sp>
        <p:nvSpPr>
          <p:cNvPr id="13" name="Rectangle 12"/>
          <p:cNvSpPr/>
          <p:nvPr/>
        </p:nvSpPr>
        <p:spPr>
          <a:xfrm>
            <a:off x="93576" y="1330523"/>
            <a:ext cx="8996949" cy="3985706"/>
          </a:xfrm>
          <a:prstGeom prst="rect">
            <a:avLst/>
          </a:prstGeom>
          <a:solidFill>
            <a:srgbClr val="000C78"/>
          </a:solidFill>
        </p:spPr>
        <p:txBody>
          <a:bodyPr wrap="square">
            <a:spAutoFit/>
          </a:bodyPr>
          <a:lstStyle/>
          <a:p>
            <a:r>
              <a:rPr lang="en-US" sz="1100" dirty="0">
                <a:solidFill>
                  <a:srgbClr val="FF0000"/>
                </a:solidFill>
                <a:latin typeface="Courier"/>
                <a:cs typeface="Courier"/>
              </a:rPr>
              <a:t># Question of interest: Is the mean mass == 50.000g ? </a:t>
            </a:r>
          </a:p>
          <a:p>
            <a:endParaRPr lang="en-US" sz="1100" dirty="0">
              <a:solidFill>
                <a:schemeClr val="bg1"/>
              </a:solidFill>
              <a:latin typeface="Courier"/>
              <a:cs typeface="Courier"/>
            </a:endParaRPr>
          </a:p>
          <a:p>
            <a:r>
              <a:rPr lang="en-US" sz="1100" dirty="0">
                <a:solidFill>
                  <a:schemeClr val="bg1"/>
                </a:solidFill>
                <a:latin typeface="Courier"/>
                <a:cs typeface="Courier"/>
              </a:rPr>
              <a:t>x &lt;- c(49.9996,49.9994,49.9993,49.9996,49.9995,49.9995,49.9995,49.9994,49.9995,49.9994)</a:t>
            </a:r>
          </a:p>
          <a:p>
            <a:r>
              <a:rPr lang="en-US" sz="1100" dirty="0">
                <a:solidFill>
                  <a:schemeClr val="bg1"/>
                </a:solidFill>
                <a:latin typeface="Courier"/>
                <a:cs typeface="Courier"/>
              </a:rPr>
              <a:t>mean(x)</a:t>
            </a:r>
          </a:p>
          <a:p>
            <a:endParaRPr lang="en-US" sz="1100" dirty="0">
              <a:solidFill>
                <a:schemeClr val="bg1"/>
              </a:solidFill>
              <a:latin typeface="Courier"/>
              <a:cs typeface="Courier"/>
            </a:endParaRPr>
          </a:p>
          <a:p>
            <a:r>
              <a:rPr lang="en-US" sz="1100" dirty="0">
                <a:solidFill>
                  <a:srgbClr val="FF0000"/>
                </a:solidFill>
                <a:latin typeface="Courier"/>
                <a:cs typeface="Courier"/>
              </a:rPr>
              <a:t># NULL HYPOTHESIS:</a:t>
            </a:r>
            <a:r>
              <a:rPr lang="en-US" sz="1100" dirty="0">
                <a:solidFill>
                  <a:schemeClr val="bg1"/>
                </a:solidFill>
                <a:latin typeface="Courier"/>
                <a:cs typeface="Courier"/>
              </a:rPr>
              <a:t>        </a:t>
            </a:r>
            <a:r>
              <a:rPr lang="en-US" sz="1100" dirty="0">
                <a:solidFill>
                  <a:srgbClr val="FFFF00"/>
                </a:solidFill>
                <a:latin typeface="Courier"/>
                <a:cs typeface="Courier"/>
              </a:rPr>
              <a:t>mu == 50.000g</a:t>
            </a:r>
          </a:p>
          <a:p>
            <a:r>
              <a:rPr lang="en-US" sz="1100" dirty="0">
                <a:solidFill>
                  <a:srgbClr val="FF0000"/>
                </a:solidFill>
                <a:latin typeface="Courier"/>
                <a:cs typeface="Courier"/>
              </a:rPr>
              <a:t># ALTERNATIVE HYPOTHESIS:</a:t>
            </a:r>
            <a:r>
              <a:rPr lang="en-US" sz="1100" dirty="0">
                <a:solidFill>
                  <a:schemeClr val="bg1"/>
                </a:solidFill>
                <a:latin typeface="Courier"/>
                <a:cs typeface="Courier"/>
              </a:rPr>
              <a:t> </a:t>
            </a:r>
            <a:r>
              <a:rPr lang="en-US" sz="1100" dirty="0">
                <a:solidFill>
                  <a:srgbClr val="FFFF00"/>
                </a:solidFill>
                <a:latin typeface="Courier"/>
                <a:cs typeface="Courier"/>
              </a:rPr>
              <a:t>mu != 50.000g</a:t>
            </a:r>
          </a:p>
          <a:p>
            <a:endParaRPr lang="en-US" sz="1100" dirty="0">
              <a:solidFill>
                <a:schemeClr val="bg1"/>
              </a:solidFill>
              <a:latin typeface="Courier"/>
              <a:cs typeface="Courier"/>
            </a:endParaRPr>
          </a:p>
          <a:p>
            <a:r>
              <a:rPr lang="en-US" sz="1100" dirty="0" err="1">
                <a:solidFill>
                  <a:schemeClr val="bg1"/>
                </a:solidFill>
                <a:latin typeface="Courier"/>
                <a:cs typeface="Courier"/>
              </a:rPr>
              <a:t>t.test</a:t>
            </a:r>
            <a:r>
              <a:rPr lang="en-US" sz="1100" dirty="0">
                <a:solidFill>
                  <a:schemeClr val="bg1"/>
                </a:solidFill>
                <a:latin typeface="Courier"/>
                <a:cs typeface="Courier"/>
              </a:rPr>
              <a:t>(x, alternative = </a:t>
            </a:r>
            <a:r>
              <a:rPr lang="en-US" sz="1100" dirty="0">
                <a:solidFill>
                  <a:srgbClr val="00B050"/>
                </a:solidFill>
                <a:latin typeface="Courier"/>
                <a:cs typeface="Courier"/>
              </a:rPr>
              <a:t>"</a:t>
            </a:r>
            <a:r>
              <a:rPr lang="en-US" sz="1100" dirty="0" err="1">
                <a:solidFill>
                  <a:srgbClr val="00B050"/>
                </a:solidFill>
                <a:latin typeface="Courier"/>
                <a:cs typeface="Courier"/>
              </a:rPr>
              <a:t>two.sided</a:t>
            </a:r>
            <a:r>
              <a:rPr lang="en-US" sz="1100" dirty="0">
                <a:solidFill>
                  <a:srgbClr val="00B050"/>
                </a:solidFill>
                <a:latin typeface="Courier"/>
                <a:cs typeface="Courier"/>
              </a:rPr>
              <a:t>"</a:t>
            </a:r>
            <a:r>
              <a:rPr lang="en-US" sz="1100" dirty="0">
                <a:solidFill>
                  <a:schemeClr val="bg1"/>
                </a:solidFill>
                <a:latin typeface="Courier"/>
                <a:cs typeface="Courier"/>
              </a:rPr>
              <a:t>, mu = 50.000, </a:t>
            </a:r>
            <a:r>
              <a:rPr lang="en-US" sz="1100" dirty="0" err="1">
                <a:solidFill>
                  <a:schemeClr val="bg1"/>
                </a:solidFill>
                <a:latin typeface="Courier"/>
                <a:cs typeface="Courier"/>
              </a:rPr>
              <a:t>conf.level</a:t>
            </a:r>
            <a:r>
              <a:rPr lang="en-US" sz="1100" dirty="0">
                <a:solidFill>
                  <a:schemeClr val="bg1"/>
                </a:solidFill>
                <a:latin typeface="Courier"/>
                <a:cs typeface="Courier"/>
              </a:rPr>
              <a:t> = 0.95)</a:t>
            </a:r>
          </a:p>
          <a:p>
            <a:endParaRPr lang="en-US" sz="1100" dirty="0">
              <a:solidFill>
                <a:schemeClr val="bg1"/>
              </a:solidFill>
              <a:latin typeface="Courier"/>
              <a:cs typeface="Courier"/>
            </a:endParaRPr>
          </a:p>
          <a:p>
            <a:r>
              <a:rPr lang="en-US" sz="1100" dirty="0">
                <a:solidFill>
                  <a:srgbClr val="FFFF00"/>
                </a:solidFill>
                <a:latin typeface="Courier"/>
                <a:cs typeface="Courier"/>
              </a:rPr>
              <a:t># The meaning of the output for </a:t>
            </a:r>
            <a:r>
              <a:rPr lang="en-US" sz="1100" dirty="0" err="1">
                <a:solidFill>
                  <a:srgbClr val="FFFF00"/>
                </a:solidFill>
                <a:latin typeface="Courier"/>
                <a:cs typeface="Courier"/>
              </a:rPr>
              <a:t>t.test</a:t>
            </a:r>
            <a:r>
              <a:rPr lang="en-US" sz="1100" dirty="0">
                <a:solidFill>
                  <a:srgbClr val="FFFF00"/>
                </a:solidFill>
                <a:latin typeface="Courier"/>
                <a:cs typeface="Courier"/>
              </a:rPr>
              <a:t>: </a:t>
            </a:r>
          </a:p>
          <a:p>
            <a:endParaRPr lang="en-US" sz="1100" dirty="0">
              <a:solidFill>
                <a:schemeClr val="bg1"/>
              </a:solidFill>
              <a:latin typeface="Courier"/>
              <a:cs typeface="Courier"/>
            </a:endParaRPr>
          </a:p>
          <a:p>
            <a:r>
              <a:rPr lang="en-US" sz="1100" dirty="0">
                <a:solidFill>
                  <a:srgbClr val="FFFF00"/>
                </a:solidFill>
                <a:latin typeface="Courier"/>
                <a:cs typeface="Courier"/>
              </a:rPr>
              <a:t># Can we REJECT the NULL HYPOTHESIS? =&gt; Is there evidence that the mean mass is not equal to 50.000g?</a:t>
            </a:r>
          </a:p>
          <a:p>
            <a:r>
              <a:rPr lang="en-US" sz="1100" dirty="0">
                <a:solidFill>
                  <a:srgbClr val="FFFF00"/>
                </a:solidFill>
                <a:latin typeface="Courier"/>
                <a:cs typeface="Courier"/>
              </a:rPr>
              <a:t># p-value = 2.704e-08</a:t>
            </a:r>
          </a:p>
          <a:p>
            <a:r>
              <a:rPr lang="en-US" sz="1100" dirty="0">
                <a:solidFill>
                  <a:srgbClr val="FFFF00"/>
                </a:solidFill>
                <a:latin typeface="Courier"/>
                <a:cs typeface="Courier"/>
              </a:rPr>
              <a:t>#</a:t>
            </a:r>
          </a:p>
          <a:p>
            <a:r>
              <a:rPr lang="en-US" sz="1100" dirty="0">
                <a:solidFill>
                  <a:srgbClr val="FFFF00"/>
                </a:solidFill>
                <a:latin typeface="Courier"/>
                <a:cs typeface="Courier"/>
              </a:rPr>
              <a:t># So p &lt; 0.05. REJECT the NULL HYPOTHESIS. The data is "unlikely" under the null.</a:t>
            </a:r>
          </a:p>
          <a:p>
            <a:r>
              <a:rPr lang="en-US" sz="1100" dirty="0">
                <a:solidFill>
                  <a:srgbClr val="FFFF00"/>
                </a:solidFill>
                <a:latin typeface="Courier"/>
                <a:cs typeface="Courier"/>
              </a:rPr>
              <a:t># Another </a:t>
            </a:r>
            <a:r>
              <a:rPr lang="en-US" sz="1100" dirty="0" err="1">
                <a:solidFill>
                  <a:srgbClr val="FFFF00"/>
                </a:solidFill>
                <a:latin typeface="Courier"/>
                <a:cs typeface="Courier"/>
              </a:rPr>
              <a:t>interperitation</a:t>
            </a:r>
            <a:r>
              <a:rPr lang="en-US" sz="1100" dirty="0">
                <a:solidFill>
                  <a:srgbClr val="FFFF00"/>
                </a:solidFill>
                <a:latin typeface="Courier"/>
                <a:cs typeface="Courier"/>
              </a:rPr>
              <a:t>: If the Null were true, we wouldn't see data like this too often.</a:t>
            </a:r>
          </a:p>
          <a:p>
            <a:r>
              <a:rPr lang="en-US" sz="1100" dirty="0">
                <a:solidFill>
                  <a:srgbClr val="FFFF00"/>
                </a:solidFill>
                <a:latin typeface="Courier"/>
                <a:cs typeface="Courier"/>
              </a:rPr>
              <a:t># BUT: We CANNOT SAY that the data is more likely under the Alternative hypothesis.</a:t>
            </a:r>
          </a:p>
          <a:p>
            <a:endParaRPr lang="en-US" sz="1100" dirty="0">
              <a:solidFill>
                <a:schemeClr val="bg1"/>
              </a:solidFill>
              <a:latin typeface="Courier"/>
              <a:cs typeface="Courier"/>
            </a:endParaRPr>
          </a:p>
          <a:p>
            <a:r>
              <a:rPr lang="en-US" sz="1100" dirty="0">
                <a:solidFill>
                  <a:srgbClr val="FFFF00"/>
                </a:solidFill>
                <a:latin typeface="Courier"/>
                <a:cs typeface="Courier"/>
              </a:rPr>
              <a:t># 95 percent confidence interval:</a:t>
            </a:r>
          </a:p>
          <a:p>
            <a:r>
              <a:rPr lang="en-US" sz="1100" dirty="0">
                <a:solidFill>
                  <a:srgbClr val="FFFF00"/>
                </a:solidFill>
                <a:latin typeface="Courier"/>
                <a:cs typeface="Courier"/>
              </a:rPr>
              <a:t>#  49.99940 49.99954</a:t>
            </a:r>
          </a:p>
          <a:p>
            <a:r>
              <a:rPr lang="en-US" sz="1100" dirty="0">
                <a:solidFill>
                  <a:srgbClr val="FFFF00"/>
                </a:solidFill>
                <a:latin typeface="Courier"/>
                <a:cs typeface="Courier"/>
              </a:rPr>
              <a:t># This means: given your sample, a set of plausible values for the mean is [49.99940 49.99954], with 95% "plausibility"</a:t>
            </a:r>
          </a:p>
        </p:txBody>
      </p:sp>
      <p:sp>
        <p:nvSpPr>
          <p:cNvPr id="3" name="TextBox 2">
            <a:extLst>
              <a:ext uri="{FF2B5EF4-FFF2-40B4-BE49-F238E27FC236}">
                <a16:creationId xmlns:a16="http://schemas.microsoft.com/office/drawing/2014/main" id="{C44FF6EE-5816-94FE-A5F8-061DDAB8C48A}"/>
              </a:ext>
            </a:extLst>
          </p:cNvPr>
          <p:cNvSpPr txBox="1"/>
          <p:nvPr/>
        </p:nvSpPr>
        <p:spPr>
          <a:xfrm>
            <a:off x="93576" y="5342811"/>
            <a:ext cx="2383406" cy="400110"/>
          </a:xfrm>
          <a:prstGeom prst="rect">
            <a:avLst/>
          </a:prstGeom>
          <a:noFill/>
        </p:spPr>
        <p:txBody>
          <a:bodyPr wrap="square">
            <a:spAutoFit/>
          </a:bodyPr>
          <a:lstStyle/>
          <a:p>
            <a:r>
              <a:rPr lang="en-US" sz="2000" dirty="0" err="1">
                <a:latin typeface="Times New Roman" panose="02020603050405020304" pitchFamily="18" charset="0"/>
                <a:cs typeface="Times New Roman" panose="02020603050405020304" pitchFamily="18" charset="0"/>
                <a:hlinkClick r:id="rId4"/>
              </a:rPr>
              <a:t>hyp_test_twoside.R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0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31775" y="394726"/>
            <a:ext cx="8607425" cy="762000"/>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a:solidFill>
                  <a:srgbClr val="000000"/>
                </a:solidFill>
                <a:latin typeface="Times New Roman" pitchFamily="18" charset="0"/>
              </a:rPr>
              <a:t>Example: One Sample Hypothesis Testing for the Mean</a:t>
            </a:r>
          </a:p>
        </p:txBody>
      </p:sp>
      <p:pic>
        <p:nvPicPr>
          <p:cNvPr id="7" name="Picture 6"/>
          <p:cNvPicPr>
            <a:picLocks noChangeAspect="1" noChangeArrowheads="1"/>
          </p:cNvPicPr>
          <p:nvPr/>
        </p:nvPicPr>
        <p:blipFill>
          <a:blip r:embed="rId3" cstate="print"/>
          <a:srcRect/>
          <a:stretch>
            <a:fillRect/>
          </a:stretch>
        </p:blipFill>
        <p:spPr bwMode="auto">
          <a:xfrm>
            <a:off x="484188" y="76200"/>
            <a:ext cx="8202612" cy="239712"/>
          </a:xfrm>
          <a:prstGeom prst="rect">
            <a:avLst/>
          </a:prstGeom>
          <a:noFill/>
          <a:ln w="9525">
            <a:noFill/>
            <a:round/>
            <a:headEnd/>
            <a:tailEnd/>
          </a:ln>
        </p:spPr>
      </p:pic>
      <p:sp>
        <p:nvSpPr>
          <p:cNvPr id="10" name="Rectangle 9"/>
          <p:cNvSpPr/>
          <p:nvPr/>
        </p:nvSpPr>
        <p:spPr>
          <a:xfrm>
            <a:off x="93576" y="1330523"/>
            <a:ext cx="8996949" cy="3985706"/>
          </a:xfrm>
          <a:prstGeom prst="rect">
            <a:avLst/>
          </a:prstGeom>
          <a:solidFill>
            <a:srgbClr val="000C78"/>
          </a:solidFill>
        </p:spPr>
        <p:txBody>
          <a:bodyPr wrap="square">
            <a:spAutoFit/>
          </a:bodyPr>
          <a:lstStyle/>
          <a:p>
            <a:r>
              <a:rPr lang="en-US" sz="1100" dirty="0">
                <a:solidFill>
                  <a:srgbClr val="FF0000"/>
                </a:solidFill>
                <a:latin typeface="Courier"/>
                <a:cs typeface="Courier"/>
              </a:rPr>
              <a:t># Question of interest: Is there evidence that the mean mass is less than 50.000g ? </a:t>
            </a:r>
          </a:p>
          <a:p>
            <a:endParaRPr lang="en-US" sz="1100" dirty="0">
              <a:solidFill>
                <a:schemeClr val="bg1"/>
              </a:solidFill>
              <a:latin typeface="Courier"/>
              <a:cs typeface="Courier"/>
            </a:endParaRPr>
          </a:p>
          <a:p>
            <a:r>
              <a:rPr lang="en-US" sz="1100" dirty="0">
                <a:solidFill>
                  <a:schemeClr val="bg1"/>
                </a:solidFill>
                <a:latin typeface="Courier"/>
                <a:cs typeface="Courier"/>
              </a:rPr>
              <a:t>x &lt;- c(49.9996,49.9994,49.9993,49.9996,49.9995,49.9995,49.9995,49.9994,49.9995,49.9994)</a:t>
            </a:r>
          </a:p>
          <a:p>
            <a:r>
              <a:rPr lang="en-US" sz="1100" dirty="0">
                <a:solidFill>
                  <a:schemeClr val="bg1"/>
                </a:solidFill>
                <a:latin typeface="Courier"/>
                <a:cs typeface="Courier"/>
              </a:rPr>
              <a:t>mean(x)</a:t>
            </a:r>
          </a:p>
          <a:p>
            <a:endParaRPr lang="en-US" sz="1100" dirty="0">
              <a:solidFill>
                <a:schemeClr val="bg1"/>
              </a:solidFill>
              <a:latin typeface="Courier"/>
              <a:cs typeface="Courier"/>
            </a:endParaRPr>
          </a:p>
          <a:p>
            <a:r>
              <a:rPr lang="en-US" sz="1100" dirty="0">
                <a:solidFill>
                  <a:srgbClr val="FF0000"/>
                </a:solidFill>
                <a:latin typeface="Courier"/>
                <a:cs typeface="Courier"/>
              </a:rPr>
              <a:t># NULL HYPOTHESIS:</a:t>
            </a:r>
            <a:r>
              <a:rPr lang="en-US" sz="1100" dirty="0">
                <a:solidFill>
                  <a:schemeClr val="bg1"/>
                </a:solidFill>
                <a:latin typeface="Courier"/>
                <a:cs typeface="Courier"/>
              </a:rPr>
              <a:t>        </a:t>
            </a:r>
            <a:r>
              <a:rPr lang="en-US" sz="1100" dirty="0">
                <a:solidFill>
                  <a:srgbClr val="FFFF00"/>
                </a:solidFill>
                <a:latin typeface="Courier"/>
                <a:cs typeface="Courier"/>
              </a:rPr>
              <a:t>mu &gt;= 50.000g</a:t>
            </a:r>
          </a:p>
          <a:p>
            <a:r>
              <a:rPr lang="en-US" sz="1100" dirty="0">
                <a:solidFill>
                  <a:srgbClr val="FF0000"/>
                </a:solidFill>
                <a:latin typeface="Courier"/>
                <a:cs typeface="Courier"/>
              </a:rPr>
              <a:t># ALTERNATIVE HYPOTHESIS:</a:t>
            </a:r>
            <a:r>
              <a:rPr lang="en-US" sz="1100" dirty="0">
                <a:solidFill>
                  <a:schemeClr val="bg1"/>
                </a:solidFill>
                <a:latin typeface="Courier"/>
                <a:cs typeface="Courier"/>
              </a:rPr>
              <a:t> </a:t>
            </a:r>
            <a:r>
              <a:rPr lang="en-US" sz="1100" dirty="0">
                <a:solidFill>
                  <a:srgbClr val="FFFF00"/>
                </a:solidFill>
                <a:latin typeface="Courier"/>
                <a:cs typeface="Courier"/>
              </a:rPr>
              <a:t>mu &lt; 50.000g</a:t>
            </a:r>
          </a:p>
          <a:p>
            <a:endParaRPr lang="en-US" sz="1100" dirty="0">
              <a:solidFill>
                <a:schemeClr val="bg1"/>
              </a:solidFill>
              <a:latin typeface="Courier"/>
              <a:cs typeface="Courier"/>
            </a:endParaRPr>
          </a:p>
          <a:p>
            <a:r>
              <a:rPr lang="en-US" sz="1100" dirty="0" err="1">
                <a:solidFill>
                  <a:schemeClr val="bg1"/>
                </a:solidFill>
                <a:latin typeface="Courier"/>
                <a:cs typeface="Courier"/>
              </a:rPr>
              <a:t>t.test</a:t>
            </a:r>
            <a:r>
              <a:rPr lang="en-US" sz="1100" dirty="0">
                <a:solidFill>
                  <a:schemeClr val="bg1"/>
                </a:solidFill>
                <a:latin typeface="Courier"/>
                <a:cs typeface="Courier"/>
              </a:rPr>
              <a:t>(x, alternative = </a:t>
            </a:r>
            <a:r>
              <a:rPr lang="en-US" sz="1100" dirty="0">
                <a:solidFill>
                  <a:srgbClr val="00B050"/>
                </a:solidFill>
                <a:latin typeface="Courier"/>
                <a:cs typeface="Courier"/>
              </a:rPr>
              <a:t>"less"</a:t>
            </a:r>
            <a:r>
              <a:rPr lang="en-US" sz="1100" dirty="0">
                <a:solidFill>
                  <a:schemeClr val="bg1"/>
                </a:solidFill>
                <a:latin typeface="Courier"/>
                <a:cs typeface="Courier"/>
              </a:rPr>
              <a:t>, mu = 50.000, </a:t>
            </a:r>
            <a:r>
              <a:rPr lang="en-US" sz="1100" dirty="0" err="1">
                <a:solidFill>
                  <a:schemeClr val="bg1"/>
                </a:solidFill>
                <a:latin typeface="Courier"/>
                <a:cs typeface="Courier"/>
              </a:rPr>
              <a:t>conf.level</a:t>
            </a:r>
            <a:r>
              <a:rPr lang="en-US" sz="1100" dirty="0">
                <a:solidFill>
                  <a:schemeClr val="bg1"/>
                </a:solidFill>
                <a:latin typeface="Courier"/>
                <a:cs typeface="Courier"/>
              </a:rPr>
              <a:t> = 0.95)</a:t>
            </a:r>
          </a:p>
          <a:p>
            <a:endParaRPr lang="en-US" sz="1100" dirty="0">
              <a:solidFill>
                <a:schemeClr val="bg1"/>
              </a:solidFill>
              <a:latin typeface="Courier"/>
              <a:cs typeface="Courier"/>
            </a:endParaRPr>
          </a:p>
          <a:p>
            <a:r>
              <a:rPr lang="en-US" sz="1100" dirty="0">
                <a:solidFill>
                  <a:srgbClr val="FFFF00"/>
                </a:solidFill>
                <a:latin typeface="Courier"/>
                <a:cs typeface="Courier"/>
              </a:rPr>
              <a:t># The meaning of the output for </a:t>
            </a:r>
            <a:r>
              <a:rPr lang="en-US" sz="1100" dirty="0" err="1">
                <a:solidFill>
                  <a:srgbClr val="FFFF00"/>
                </a:solidFill>
                <a:latin typeface="Courier"/>
                <a:cs typeface="Courier"/>
              </a:rPr>
              <a:t>t.test</a:t>
            </a:r>
            <a:r>
              <a:rPr lang="en-US" sz="1100" dirty="0">
                <a:solidFill>
                  <a:srgbClr val="FFFF00"/>
                </a:solidFill>
                <a:latin typeface="Courier"/>
                <a:cs typeface="Courier"/>
              </a:rPr>
              <a:t>: </a:t>
            </a:r>
          </a:p>
          <a:p>
            <a:endParaRPr lang="en-US" sz="1100" dirty="0">
              <a:solidFill>
                <a:srgbClr val="FFFF00"/>
              </a:solidFill>
              <a:latin typeface="Courier"/>
              <a:cs typeface="Courier"/>
            </a:endParaRPr>
          </a:p>
          <a:p>
            <a:r>
              <a:rPr lang="en-US" sz="1100" dirty="0">
                <a:solidFill>
                  <a:srgbClr val="FFFF00"/>
                </a:solidFill>
                <a:latin typeface="Courier"/>
                <a:cs typeface="Courier"/>
              </a:rPr>
              <a:t># Can we REJECT the NULL HYPOTHESIS? =&gt; Is there evidence that the mean mass is less than 50.000g?</a:t>
            </a:r>
          </a:p>
          <a:p>
            <a:r>
              <a:rPr lang="en-US" sz="1100" dirty="0">
                <a:solidFill>
                  <a:srgbClr val="FFFF00"/>
                </a:solidFill>
                <a:latin typeface="Courier"/>
                <a:cs typeface="Courier"/>
              </a:rPr>
              <a:t># p-value = 1.352e-08</a:t>
            </a:r>
          </a:p>
          <a:p>
            <a:r>
              <a:rPr lang="en-US" sz="1100" dirty="0">
                <a:solidFill>
                  <a:srgbClr val="FFFF00"/>
                </a:solidFill>
                <a:latin typeface="Courier"/>
                <a:cs typeface="Courier"/>
              </a:rPr>
              <a:t>#</a:t>
            </a:r>
          </a:p>
          <a:p>
            <a:r>
              <a:rPr lang="en-US" sz="1100" dirty="0">
                <a:solidFill>
                  <a:srgbClr val="FFFF00"/>
                </a:solidFill>
                <a:latin typeface="Courier"/>
                <a:cs typeface="Courier"/>
              </a:rPr>
              <a:t># So p &lt; 0.05. REJECT the NULL HYPOTHESIS. The data is "unlikely" under the null.</a:t>
            </a:r>
          </a:p>
          <a:p>
            <a:r>
              <a:rPr lang="en-US" sz="1100" dirty="0">
                <a:solidFill>
                  <a:srgbClr val="FFFF00"/>
                </a:solidFill>
                <a:latin typeface="Courier"/>
                <a:cs typeface="Courier"/>
              </a:rPr>
              <a:t># Another </a:t>
            </a:r>
            <a:r>
              <a:rPr lang="en-US" sz="1100" dirty="0" err="1">
                <a:solidFill>
                  <a:srgbClr val="FFFF00"/>
                </a:solidFill>
                <a:latin typeface="Courier"/>
                <a:cs typeface="Courier"/>
              </a:rPr>
              <a:t>interperitation</a:t>
            </a:r>
            <a:r>
              <a:rPr lang="en-US" sz="1100" dirty="0">
                <a:solidFill>
                  <a:srgbClr val="FFFF00"/>
                </a:solidFill>
                <a:latin typeface="Courier"/>
                <a:cs typeface="Courier"/>
              </a:rPr>
              <a:t>: If the Null were true, we wouldn't see data like this too often.</a:t>
            </a:r>
          </a:p>
          <a:p>
            <a:r>
              <a:rPr lang="en-US" sz="1100" dirty="0">
                <a:solidFill>
                  <a:srgbClr val="FFFF00"/>
                </a:solidFill>
                <a:latin typeface="Courier"/>
                <a:cs typeface="Courier"/>
              </a:rPr>
              <a:t># BUT: We CANNOT SAY that the data is more likely under the Alternative hypothesis.</a:t>
            </a:r>
          </a:p>
          <a:p>
            <a:endParaRPr lang="en-US" sz="1100" dirty="0">
              <a:solidFill>
                <a:srgbClr val="FFFF00"/>
              </a:solidFill>
              <a:latin typeface="Courier"/>
              <a:cs typeface="Courier"/>
            </a:endParaRPr>
          </a:p>
          <a:p>
            <a:r>
              <a:rPr lang="en-US" sz="1100" dirty="0">
                <a:solidFill>
                  <a:srgbClr val="FFFF00"/>
                </a:solidFill>
                <a:latin typeface="Courier"/>
                <a:cs typeface="Courier"/>
              </a:rPr>
              <a:t># 95 percent confidence interval:</a:t>
            </a:r>
          </a:p>
          <a:p>
            <a:r>
              <a:rPr lang="en-US" sz="1100" dirty="0">
                <a:solidFill>
                  <a:srgbClr val="FFFF00"/>
                </a:solidFill>
                <a:latin typeface="Courier"/>
                <a:cs typeface="Courier"/>
              </a:rPr>
              <a:t>#  -</a:t>
            </a:r>
            <a:r>
              <a:rPr lang="en-US" sz="1100" dirty="0" err="1">
                <a:solidFill>
                  <a:srgbClr val="FFFF00"/>
                </a:solidFill>
                <a:latin typeface="Courier"/>
                <a:cs typeface="Courier"/>
              </a:rPr>
              <a:t>Inf</a:t>
            </a:r>
            <a:r>
              <a:rPr lang="en-US" sz="1100" dirty="0">
                <a:solidFill>
                  <a:srgbClr val="FFFF00"/>
                </a:solidFill>
                <a:latin typeface="Courier"/>
                <a:cs typeface="Courier"/>
              </a:rPr>
              <a:t> 49.99952</a:t>
            </a:r>
          </a:p>
          <a:p>
            <a:r>
              <a:rPr lang="en-US" sz="1100" dirty="0">
                <a:solidFill>
                  <a:srgbClr val="FFFF00"/>
                </a:solidFill>
                <a:latin typeface="Courier"/>
                <a:cs typeface="Courier"/>
              </a:rPr>
              <a:t># This means: given your sample, the GREATEST value the mean could be is 49.99952, with 95% "plausibility"</a:t>
            </a:r>
          </a:p>
        </p:txBody>
      </p:sp>
      <p:sp>
        <p:nvSpPr>
          <p:cNvPr id="11" name="Rectangle 10"/>
          <p:cNvSpPr/>
          <p:nvPr/>
        </p:nvSpPr>
        <p:spPr>
          <a:xfrm>
            <a:off x="3578635" y="6031673"/>
            <a:ext cx="1983235" cy="369332"/>
          </a:xfrm>
          <a:prstGeom prst="rect">
            <a:avLst/>
          </a:prstGeom>
        </p:spPr>
        <p:txBody>
          <a:bodyPr wrap="none">
            <a:spAutoFit/>
          </a:bodyPr>
          <a:lstStyle/>
          <a:p>
            <a:r>
              <a:rPr lang="en-US" dirty="0">
                <a:latin typeface="Symbol" charset="2"/>
                <a:cs typeface="Symbol" charset="2"/>
              </a:rPr>
              <a:t>H</a:t>
            </a:r>
            <a:r>
              <a:rPr lang="en-US" baseline="-25000" dirty="0">
                <a:latin typeface="Symbol" charset="2"/>
                <a:cs typeface="Symbol" charset="2"/>
              </a:rPr>
              <a:t>0</a:t>
            </a:r>
            <a:r>
              <a:rPr lang="en-US" dirty="0">
                <a:latin typeface="Symbol" charset="2"/>
                <a:cs typeface="Symbol" charset="2"/>
              </a:rPr>
              <a:t>: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 50.000g</a:t>
            </a:r>
            <a:endParaRPr lang="en-US" dirty="0"/>
          </a:p>
        </p:txBody>
      </p:sp>
      <p:sp>
        <p:nvSpPr>
          <p:cNvPr id="12" name="Rectangle 11"/>
          <p:cNvSpPr/>
          <p:nvPr/>
        </p:nvSpPr>
        <p:spPr>
          <a:xfrm>
            <a:off x="3600644" y="6435196"/>
            <a:ext cx="1978088" cy="369332"/>
          </a:xfrm>
          <a:prstGeom prst="rect">
            <a:avLst/>
          </a:prstGeom>
        </p:spPr>
        <p:txBody>
          <a:bodyPr wrap="none">
            <a:spAutoFit/>
          </a:bodyPr>
          <a:lstStyle/>
          <a:p>
            <a:r>
              <a:rPr lang="en-US" dirty="0">
                <a:latin typeface="Symbol" charset="2"/>
                <a:cs typeface="Symbol" charset="2"/>
              </a:rPr>
              <a:t>H</a:t>
            </a:r>
            <a:r>
              <a:rPr lang="en-US" baseline="-25000" dirty="0">
                <a:latin typeface="Times New Roman"/>
                <a:cs typeface="Times New Roman"/>
              </a:rPr>
              <a:t>a</a:t>
            </a:r>
            <a:r>
              <a:rPr lang="en-US" dirty="0">
                <a:latin typeface="Symbol" charset="2"/>
                <a:cs typeface="Symbol" charset="2"/>
              </a:rPr>
              <a:t>: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&lt; 50.000g</a:t>
            </a:r>
            <a:endParaRPr lang="en-US" dirty="0"/>
          </a:p>
        </p:txBody>
      </p:sp>
      <p:sp>
        <p:nvSpPr>
          <p:cNvPr id="3" name="TextBox 2">
            <a:extLst>
              <a:ext uri="{FF2B5EF4-FFF2-40B4-BE49-F238E27FC236}">
                <a16:creationId xmlns:a16="http://schemas.microsoft.com/office/drawing/2014/main" id="{3343BD6B-999A-0F0A-372B-124ECCDEC923}"/>
              </a:ext>
            </a:extLst>
          </p:cNvPr>
          <p:cNvSpPr txBox="1"/>
          <p:nvPr/>
        </p:nvSpPr>
        <p:spPr>
          <a:xfrm>
            <a:off x="74844" y="5289971"/>
            <a:ext cx="2383406"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hlinkClick r:id="rId4"/>
              </a:rPr>
              <a:t>hyp_test_less.R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309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484188" y="76200"/>
            <a:ext cx="8202612" cy="239712"/>
          </a:xfrm>
          <a:prstGeom prst="rect">
            <a:avLst/>
          </a:prstGeom>
          <a:noFill/>
          <a:ln w="9525">
            <a:noFill/>
            <a:round/>
            <a:headEnd/>
            <a:tailEnd/>
          </a:ln>
        </p:spPr>
      </p:pic>
      <p:sp>
        <p:nvSpPr>
          <p:cNvPr id="30" name="Rectangle 1"/>
          <p:cNvSpPr>
            <a:spLocks noChangeArrowheads="1"/>
          </p:cNvSpPr>
          <p:nvPr/>
        </p:nvSpPr>
        <p:spPr bwMode="auto">
          <a:xfrm>
            <a:off x="32948" y="325072"/>
            <a:ext cx="9104312" cy="871324"/>
          </a:xfrm>
          <a:prstGeom prst="rect">
            <a:avLst/>
          </a:prstGeom>
          <a:noFill/>
          <a:ln w="9525">
            <a:noFill/>
            <a:round/>
            <a:headEnd/>
            <a:tailEnd/>
          </a:ln>
        </p:spPr>
        <p:txBody>
          <a:bodyPr lIns="0" tIns="0" rIns="0" bIns="0" anchor="ctr"/>
          <a:lstStyle/>
          <a:p>
            <a:pPr algn="ctr" hangingPunct="0">
              <a:lnSpc>
                <a:spcPct val="98000"/>
              </a:lnSpc>
              <a:buSzPct val="45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solidFill>
                  <a:schemeClr val="tx1"/>
                </a:solidFill>
                <a:latin typeface="Times New Roman" pitchFamily="18" charset="0"/>
                <a:cs typeface="Times New Roman" pitchFamily="18" charset="0"/>
              </a:rPr>
              <a:t>The Basic Idea of Hypothesis Testing</a:t>
            </a:r>
          </a:p>
        </p:txBody>
      </p:sp>
      <p:sp>
        <p:nvSpPr>
          <p:cNvPr id="2" name="TextBox 1"/>
          <p:cNvSpPr txBox="1"/>
          <p:nvPr/>
        </p:nvSpPr>
        <p:spPr>
          <a:xfrm>
            <a:off x="227059" y="1196395"/>
            <a:ext cx="8107316" cy="707886"/>
          </a:xfrm>
          <a:prstGeom prst="rect">
            <a:avLst/>
          </a:prstGeom>
          <a:noFill/>
        </p:spPr>
        <p:txBody>
          <a:bodyPr wrap="square" rtlCol="0">
            <a:spAutoFit/>
          </a:bodyPr>
          <a:lstStyle/>
          <a:p>
            <a:pPr marL="342900" indent="-342900">
              <a:buFont typeface="Arial"/>
              <a:buChar char="•"/>
            </a:pPr>
            <a:r>
              <a:rPr lang="en-US" sz="2000" dirty="0">
                <a:latin typeface="Times New Roman"/>
                <a:cs typeface="Times New Roman"/>
              </a:rPr>
              <a:t>A private tox lab is contracted to check an agency’s employees blood levels for Heroin metabolite.</a:t>
            </a:r>
          </a:p>
        </p:txBody>
      </p:sp>
      <p:sp>
        <p:nvSpPr>
          <p:cNvPr id="35" name="TextBox 34"/>
          <p:cNvSpPr txBox="1"/>
          <p:nvPr/>
        </p:nvSpPr>
        <p:spPr>
          <a:xfrm>
            <a:off x="436196" y="3207930"/>
            <a:ext cx="8107316" cy="1631216"/>
          </a:xfrm>
          <a:prstGeom prst="rect">
            <a:avLst/>
          </a:prstGeom>
          <a:noFill/>
        </p:spPr>
        <p:txBody>
          <a:bodyPr wrap="square" rtlCol="0">
            <a:spAutoFit/>
          </a:bodyPr>
          <a:lstStyle/>
          <a:p>
            <a:pPr marL="342900" indent="-342900">
              <a:buFont typeface="Arial"/>
              <a:buChar char="•"/>
            </a:pPr>
            <a:r>
              <a:rPr lang="en-US" sz="2000" dirty="0">
                <a:latin typeface="Times New Roman"/>
                <a:cs typeface="Times New Roman"/>
              </a:rPr>
              <a:t>Because estimates for the mean concentration can vary from sample to sample, we want to be 95% confident</a:t>
            </a:r>
          </a:p>
          <a:p>
            <a:pPr marL="800100" lvl="1" indent="-342900">
              <a:buFont typeface="Arial"/>
              <a:buChar char="•"/>
            </a:pPr>
            <a:r>
              <a:rPr lang="en-US" sz="2000" dirty="0">
                <a:latin typeface="Times New Roman"/>
                <a:cs typeface="Times New Roman"/>
              </a:rPr>
              <a:t>After extensive QC (quality control), the agency establishes that the sample size should be 20 and that an acceptable specification for the uncertainty in the concentration determination </a:t>
            </a:r>
            <a:r>
              <a:rPr lang="en-US" sz="2000" i="1" u="sng" dirty="0">
                <a:latin typeface="Times New Roman"/>
                <a:cs typeface="Times New Roman"/>
              </a:rPr>
              <a:t>is</a:t>
            </a:r>
            <a:r>
              <a:rPr lang="en-US" sz="2000" dirty="0">
                <a:latin typeface="Times New Roman"/>
                <a:cs typeface="Times New Roman"/>
              </a:rPr>
              <a:t> </a:t>
            </a:r>
            <a:r>
              <a:rPr lang="en-US" sz="2000" dirty="0" err="1">
                <a:latin typeface="Symbol" charset="2"/>
                <a:cs typeface="Symbol" charset="2"/>
              </a:rPr>
              <a:t>s</a:t>
            </a:r>
            <a:r>
              <a:rPr lang="en-US" sz="2000" baseline="-25000" dirty="0" err="1">
                <a:latin typeface="Times New Roman" panose="02020603050405020304" pitchFamily="18" charset="0"/>
                <a:cs typeface="Times New Roman" panose="02020603050405020304" pitchFamily="18" charset="0"/>
              </a:rPr>
              <a:t>X</a:t>
            </a:r>
            <a:r>
              <a:rPr lang="en-US" sz="2000" dirty="0">
                <a:latin typeface="Times New Roman"/>
                <a:cs typeface="Times New Roman"/>
              </a:rPr>
              <a:t> = 0.5 </a:t>
            </a:r>
            <a:r>
              <a:rPr lang="en-US" sz="2000" dirty="0" err="1">
                <a:latin typeface="Times New Roman"/>
                <a:cs typeface="Times New Roman"/>
              </a:rPr>
              <a:t>nM.</a:t>
            </a:r>
            <a:endParaRPr lang="en-US" sz="2000" dirty="0">
              <a:latin typeface="Times New Roman"/>
              <a:cs typeface="Times New Roman"/>
            </a:endParaRPr>
          </a:p>
        </p:txBody>
      </p:sp>
      <p:sp>
        <p:nvSpPr>
          <p:cNvPr id="36" name="TextBox 35"/>
          <p:cNvSpPr txBox="1"/>
          <p:nvPr/>
        </p:nvSpPr>
        <p:spPr>
          <a:xfrm>
            <a:off x="427579" y="2065315"/>
            <a:ext cx="8107316" cy="1015663"/>
          </a:xfrm>
          <a:prstGeom prst="rect">
            <a:avLst/>
          </a:prstGeom>
          <a:noFill/>
        </p:spPr>
        <p:txBody>
          <a:bodyPr wrap="square" rtlCol="0">
            <a:spAutoFit/>
          </a:bodyPr>
          <a:lstStyle/>
          <a:p>
            <a:pPr marL="342900" indent="-342900">
              <a:buFont typeface="Arial"/>
              <a:buChar char="•"/>
            </a:pPr>
            <a:r>
              <a:rPr lang="en-US" sz="2000" dirty="0">
                <a:latin typeface="Times New Roman"/>
                <a:cs typeface="Times New Roman"/>
              </a:rPr>
              <a:t>The agency has a policy that if a </a:t>
            </a:r>
            <a:r>
              <a:rPr lang="en-US" sz="2000" i="1" u="sng" dirty="0">
                <a:latin typeface="Times New Roman"/>
                <a:cs typeface="Times New Roman"/>
              </a:rPr>
              <a:t>mean</a:t>
            </a:r>
            <a:r>
              <a:rPr lang="en-US" sz="2000" dirty="0">
                <a:latin typeface="Times New Roman"/>
                <a:cs typeface="Times New Roman"/>
              </a:rPr>
              <a:t> level greater than 3 </a:t>
            </a:r>
            <a:r>
              <a:rPr lang="en-US" sz="2000" dirty="0" err="1">
                <a:latin typeface="Times New Roman"/>
                <a:cs typeface="Times New Roman"/>
              </a:rPr>
              <a:t>nM</a:t>
            </a:r>
            <a:r>
              <a:rPr lang="en-US" sz="2000" dirty="0">
                <a:latin typeface="Times New Roman"/>
                <a:cs typeface="Times New Roman"/>
              </a:rPr>
              <a:t> are detected the employee is subject to summary dismissal and potential prosecution.</a:t>
            </a:r>
          </a:p>
        </p:txBody>
      </p:sp>
      <p:sp>
        <p:nvSpPr>
          <p:cNvPr id="37" name="TextBox 36"/>
          <p:cNvSpPr txBox="1"/>
          <p:nvPr/>
        </p:nvSpPr>
        <p:spPr>
          <a:xfrm>
            <a:off x="440947" y="4936943"/>
            <a:ext cx="8107316" cy="1015663"/>
          </a:xfrm>
          <a:prstGeom prst="rect">
            <a:avLst/>
          </a:prstGeom>
          <a:noFill/>
        </p:spPr>
        <p:txBody>
          <a:bodyPr wrap="square" rtlCol="0">
            <a:spAutoFit/>
          </a:bodyPr>
          <a:lstStyle/>
          <a:p>
            <a:pPr marL="342900" indent="-342900">
              <a:buFont typeface="Arial"/>
              <a:buChar char="•"/>
            </a:pPr>
            <a:r>
              <a:rPr lang="en-US" sz="2000" dirty="0">
                <a:latin typeface="Times New Roman"/>
                <a:cs typeface="Times New Roman"/>
              </a:rPr>
              <a:t>Question: Assuming the (mean) concentration of Heroin in an employee’s blood is less than or equal to 3 </a:t>
            </a:r>
            <a:r>
              <a:rPr lang="en-US" sz="2000" dirty="0" err="1">
                <a:latin typeface="Times New Roman"/>
                <a:cs typeface="Times New Roman"/>
              </a:rPr>
              <a:t>nM</a:t>
            </a:r>
            <a:r>
              <a:rPr lang="en-US" sz="2000" dirty="0">
                <a:latin typeface="Times New Roman"/>
                <a:cs typeface="Times New Roman"/>
              </a:rPr>
              <a:t>, can we detect evidence in a sample to </a:t>
            </a:r>
            <a:r>
              <a:rPr lang="en-US" sz="2000" i="1" u="sng" dirty="0">
                <a:latin typeface="Times New Roman"/>
                <a:cs typeface="Times New Roman"/>
              </a:rPr>
              <a:t>reject</a:t>
            </a:r>
            <a:r>
              <a:rPr lang="en-US" sz="2000" dirty="0">
                <a:latin typeface="Times New Roman"/>
                <a:cs typeface="Times New Roman"/>
              </a:rPr>
              <a:t> this assumption?</a:t>
            </a:r>
          </a:p>
        </p:txBody>
      </p:sp>
      <p:sp>
        <p:nvSpPr>
          <p:cNvPr id="3" name="Rectangle 2"/>
          <p:cNvSpPr/>
          <p:nvPr/>
        </p:nvSpPr>
        <p:spPr>
          <a:xfrm>
            <a:off x="2329614" y="5977003"/>
            <a:ext cx="4575740" cy="430887"/>
          </a:xfrm>
          <a:prstGeom prst="rect">
            <a:avLst/>
          </a:prstGeom>
        </p:spPr>
        <p:txBody>
          <a:bodyPr wrap="none">
            <a:spAutoFit/>
          </a:bodyPr>
          <a:lstStyle/>
          <a:p>
            <a:r>
              <a:rPr lang="en-US" sz="2200" i="1" u="sng" dirty="0">
                <a:latin typeface="Times New Roman"/>
                <a:cs typeface="Times New Roman"/>
              </a:rPr>
              <a:t>Mathematically</a:t>
            </a:r>
            <a:r>
              <a:rPr lang="en-US" sz="2200" dirty="0">
                <a:latin typeface="Times New Roman"/>
                <a:cs typeface="Times New Roman"/>
              </a:rPr>
              <a:t>: Assume H</a:t>
            </a:r>
            <a:r>
              <a:rPr lang="en-US" sz="2200" baseline="-25000" dirty="0">
                <a:latin typeface="Times New Roman"/>
                <a:cs typeface="Times New Roman"/>
              </a:rPr>
              <a:t>0</a:t>
            </a:r>
            <a:r>
              <a:rPr lang="en-US" sz="2200" dirty="0">
                <a:latin typeface="Times New Roman"/>
                <a:cs typeface="Times New Roman"/>
              </a:rPr>
              <a:t>: </a:t>
            </a:r>
            <a:r>
              <a:rPr lang="en-US" sz="2200" dirty="0">
                <a:latin typeface="Symbol" charset="2"/>
                <a:cs typeface="Symbol" charset="2"/>
              </a:rPr>
              <a:t>m</a:t>
            </a:r>
            <a:r>
              <a:rPr lang="en-US" sz="2200" dirty="0">
                <a:latin typeface="Times New Roman"/>
                <a:cs typeface="Times New Roman"/>
              </a:rPr>
              <a:t> ≤ 3 </a:t>
            </a:r>
            <a:r>
              <a:rPr lang="en-US" sz="2200" dirty="0" err="1">
                <a:latin typeface="Times New Roman"/>
                <a:cs typeface="Times New Roman"/>
              </a:rPr>
              <a:t>nM</a:t>
            </a:r>
            <a:endParaRPr lang="en-US" sz="2200" dirty="0">
              <a:latin typeface="Times New Roman"/>
              <a:cs typeface="Times New Roman"/>
            </a:endParaRPr>
          </a:p>
        </p:txBody>
      </p:sp>
      <p:sp>
        <p:nvSpPr>
          <p:cNvPr id="4" name="TextBox 3"/>
          <p:cNvSpPr txBox="1"/>
          <p:nvPr/>
        </p:nvSpPr>
        <p:spPr>
          <a:xfrm>
            <a:off x="1398285" y="6354002"/>
            <a:ext cx="6316153" cy="430887"/>
          </a:xfrm>
          <a:prstGeom prst="rect">
            <a:avLst/>
          </a:prstGeom>
          <a:noFill/>
        </p:spPr>
        <p:txBody>
          <a:bodyPr wrap="none" rtlCol="0">
            <a:spAutoFit/>
          </a:bodyPr>
          <a:lstStyle/>
          <a:p>
            <a:r>
              <a:rPr lang="en-US" sz="2200" dirty="0">
                <a:latin typeface="Times New Roman"/>
                <a:cs typeface="Times New Roman"/>
              </a:rPr>
              <a:t>Is there evidence in a sample to reject this hypothesis?</a:t>
            </a:r>
          </a:p>
        </p:txBody>
      </p:sp>
    </p:spTree>
    <p:extLst>
      <p:ext uri="{BB962C8B-B14F-4D97-AF65-F5344CB8AC3E}">
        <p14:creationId xmlns:p14="http://schemas.microsoft.com/office/powerpoint/2010/main" val="36050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31775" y="394726"/>
            <a:ext cx="8607425" cy="762000"/>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a:solidFill>
                  <a:srgbClr val="000000"/>
                </a:solidFill>
                <a:latin typeface="Times New Roman" pitchFamily="18" charset="0"/>
              </a:rPr>
              <a:t>Example: One Sample Hypothesis Testing for the Mean</a:t>
            </a:r>
          </a:p>
        </p:txBody>
      </p:sp>
      <p:pic>
        <p:nvPicPr>
          <p:cNvPr id="7" name="Picture 6"/>
          <p:cNvPicPr>
            <a:picLocks noChangeAspect="1" noChangeArrowheads="1"/>
          </p:cNvPicPr>
          <p:nvPr/>
        </p:nvPicPr>
        <p:blipFill>
          <a:blip r:embed="rId3" cstate="print"/>
          <a:srcRect/>
          <a:stretch>
            <a:fillRect/>
          </a:stretch>
        </p:blipFill>
        <p:spPr bwMode="auto">
          <a:xfrm>
            <a:off x="484188" y="76200"/>
            <a:ext cx="8202612" cy="239712"/>
          </a:xfrm>
          <a:prstGeom prst="rect">
            <a:avLst/>
          </a:prstGeom>
          <a:noFill/>
          <a:ln w="9525">
            <a:noFill/>
            <a:round/>
            <a:headEnd/>
            <a:tailEnd/>
          </a:ln>
        </p:spPr>
      </p:pic>
      <p:sp>
        <p:nvSpPr>
          <p:cNvPr id="10" name="Rectangle 9"/>
          <p:cNvSpPr/>
          <p:nvPr/>
        </p:nvSpPr>
        <p:spPr>
          <a:xfrm>
            <a:off x="93576" y="1330523"/>
            <a:ext cx="8996949" cy="3647152"/>
          </a:xfrm>
          <a:prstGeom prst="rect">
            <a:avLst/>
          </a:prstGeom>
          <a:solidFill>
            <a:srgbClr val="000C78"/>
          </a:solidFill>
        </p:spPr>
        <p:txBody>
          <a:bodyPr wrap="square">
            <a:spAutoFit/>
          </a:bodyPr>
          <a:lstStyle/>
          <a:p>
            <a:r>
              <a:rPr lang="en-US" sz="1100" dirty="0">
                <a:solidFill>
                  <a:srgbClr val="FF0000"/>
                </a:solidFill>
                <a:latin typeface="Courier"/>
                <a:cs typeface="Courier"/>
              </a:rPr>
              <a:t># Question of interest: Is there evidence that the mean mass is greater than or equal to 50.000g ? </a:t>
            </a:r>
          </a:p>
          <a:p>
            <a:endParaRPr lang="en-US" sz="1100" dirty="0">
              <a:solidFill>
                <a:schemeClr val="bg1"/>
              </a:solidFill>
              <a:latin typeface="Courier"/>
              <a:cs typeface="Courier"/>
            </a:endParaRPr>
          </a:p>
          <a:p>
            <a:r>
              <a:rPr lang="en-US" sz="1100" dirty="0">
                <a:solidFill>
                  <a:schemeClr val="bg1"/>
                </a:solidFill>
                <a:latin typeface="Courier"/>
                <a:cs typeface="Courier"/>
              </a:rPr>
              <a:t>x &lt;- c(49.9996,49.9994,49.9993,49.9996,49.9995,49.9995,49.9995,49.9994,49.9995,49.9994)</a:t>
            </a:r>
          </a:p>
          <a:p>
            <a:r>
              <a:rPr lang="en-US" sz="1100" dirty="0">
                <a:solidFill>
                  <a:schemeClr val="bg1"/>
                </a:solidFill>
                <a:latin typeface="Courier"/>
                <a:cs typeface="Courier"/>
              </a:rPr>
              <a:t>mean(x)</a:t>
            </a:r>
          </a:p>
          <a:p>
            <a:endParaRPr lang="en-US" sz="1100" dirty="0">
              <a:solidFill>
                <a:schemeClr val="bg1"/>
              </a:solidFill>
              <a:latin typeface="Courier"/>
              <a:cs typeface="Courier"/>
            </a:endParaRPr>
          </a:p>
          <a:p>
            <a:r>
              <a:rPr lang="en-US" sz="1100" dirty="0">
                <a:solidFill>
                  <a:srgbClr val="FF0000"/>
                </a:solidFill>
                <a:latin typeface="Courier"/>
                <a:cs typeface="Courier"/>
              </a:rPr>
              <a:t># NULL HYPOTHESIS:</a:t>
            </a:r>
            <a:r>
              <a:rPr lang="en-US" sz="1100" dirty="0">
                <a:solidFill>
                  <a:schemeClr val="bg1"/>
                </a:solidFill>
                <a:latin typeface="Courier"/>
                <a:cs typeface="Courier"/>
              </a:rPr>
              <a:t>        </a:t>
            </a:r>
            <a:r>
              <a:rPr lang="en-US" sz="1100" dirty="0">
                <a:solidFill>
                  <a:srgbClr val="FFFF00"/>
                </a:solidFill>
                <a:latin typeface="Courier"/>
                <a:cs typeface="Courier"/>
              </a:rPr>
              <a:t>mu &lt;= 50.000g  Assumes the opposite of what you seek evidence for.</a:t>
            </a:r>
          </a:p>
          <a:p>
            <a:r>
              <a:rPr lang="en-US" sz="1100" dirty="0">
                <a:solidFill>
                  <a:srgbClr val="FF0000"/>
                </a:solidFill>
                <a:latin typeface="Courier"/>
                <a:cs typeface="Courier"/>
              </a:rPr>
              <a:t># ALTERNATIVE HYPOTHESIS:</a:t>
            </a:r>
            <a:r>
              <a:rPr lang="en-US" sz="1100" dirty="0">
                <a:solidFill>
                  <a:schemeClr val="bg1"/>
                </a:solidFill>
                <a:latin typeface="Courier"/>
                <a:cs typeface="Courier"/>
              </a:rPr>
              <a:t> </a:t>
            </a:r>
            <a:r>
              <a:rPr lang="en-US" sz="1100" dirty="0">
                <a:solidFill>
                  <a:srgbClr val="FFFF00"/>
                </a:solidFill>
                <a:latin typeface="Courier"/>
                <a:cs typeface="Courier"/>
              </a:rPr>
              <a:t>mu &gt; 50.000g</a:t>
            </a:r>
          </a:p>
          <a:p>
            <a:endParaRPr lang="en-US" sz="1100" dirty="0">
              <a:solidFill>
                <a:schemeClr val="bg1"/>
              </a:solidFill>
              <a:latin typeface="Courier"/>
              <a:cs typeface="Courier"/>
            </a:endParaRPr>
          </a:p>
          <a:p>
            <a:r>
              <a:rPr lang="en-US" sz="1100" dirty="0" err="1">
                <a:solidFill>
                  <a:schemeClr val="bg1"/>
                </a:solidFill>
                <a:latin typeface="Courier"/>
                <a:cs typeface="Courier"/>
              </a:rPr>
              <a:t>t.test</a:t>
            </a:r>
            <a:r>
              <a:rPr lang="en-US" sz="1100" dirty="0">
                <a:solidFill>
                  <a:schemeClr val="bg1"/>
                </a:solidFill>
                <a:latin typeface="Courier"/>
                <a:cs typeface="Courier"/>
              </a:rPr>
              <a:t>(x, alternative = </a:t>
            </a:r>
            <a:r>
              <a:rPr lang="en-US" sz="1100" dirty="0">
                <a:solidFill>
                  <a:srgbClr val="00B050"/>
                </a:solidFill>
                <a:latin typeface="Courier"/>
                <a:cs typeface="Courier"/>
              </a:rPr>
              <a:t>"greater"</a:t>
            </a:r>
            <a:r>
              <a:rPr lang="en-US" sz="1100" dirty="0">
                <a:solidFill>
                  <a:schemeClr val="bg1"/>
                </a:solidFill>
                <a:latin typeface="Courier"/>
                <a:cs typeface="Courier"/>
              </a:rPr>
              <a:t>, mu = 50.000, </a:t>
            </a:r>
            <a:r>
              <a:rPr lang="en-US" sz="1100" dirty="0" err="1">
                <a:solidFill>
                  <a:schemeClr val="bg1"/>
                </a:solidFill>
                <a:latin typeface="Courier"/>
                <a:cs typeface="Courier"/>
              </a:rPr>
              <a:t>conf.level</a:t>
            </a:r>
            <a:r>
              <a:rPr lang="en-US" sz="1100" dirty="0">
                <a:solidFill>
                  <a:schemeClr val="bg1"/>
                </a:solidFill>
                <a:latin typeface="Courier"/>
                <a:cs typeface="Courier"/>
              </a:rPr>
              <a:t> = 0.95)</a:t>
            </a:r>
          </a:p>
          <a:p>
            <a:endParaRPr lang="en-US" sz="1100" dirty="0">
              <a:solidFill>
                <a:schemeClr val="bg1"/>
              </a:solidFill>
              <a:latin typeface="Courier"/>
              <a:cs typeface="Courier"/>
            </a:endParaRPr>
          </a:p>
          <a:p>
            <a:r>
              <a:rPr lang="en-US" sz="1100" dirty="0">
                <a:solidFill>
                  <a:srgbClr val="FFFF00"/>
                </a:solidFill>
                <a:latin typeface="Courier"/>
                <a:cs typeface="Courier"/>
              </a:rPr>
              <a:t># The meaning of the output for </a:t>
            </a:r>
            <a:r>
              <a:rPr lang="en-US" sz="1100" dirty="0" err="1">
                <a:solidFill>
                  <a:srgbClr val="FFFF00"/>
                </a:solidFill>
                <a:latin typeface="Courier"/>
                <a:cs typeface="Courier"/>
              </a:rPr>
              <a:t>t.test</a:t>
            </a:r>
            <a:r>
              <a:rPr lang="en-US" sz="1100" dirty="0">
                <a:solidFill>
                  <a:srgbClr val="FFFF00"/>
                </a:solidFill>
                <a:latin typeface="Courier"/>
                <a:cs typeface="Courier"/>
              </a:rPr>
              <a:t>: </a:t>
            </a:r>
          </a:p>
          <a:p>
            <a:endParaRPr lang="en-US" sz="1100" dirty="0">
              <a:solidFill>
                <a:srgbClr val="FFFF00"/>
              </a:solidFill>
              <a:latin typeface="Courier"/>
              <a:cs typeface="Courier"/>
            </a:endParaRPr>
          </a:p>
          <a:p>
            <a:r>
              <a:rPr lang="en-US" sz="1100" dirty="0">
                <a:solidFill>
                  <a:srgbClr val="FFFF00"/>
                </a:solidFill>
                <a:latin typeface="Courier"/>
                <a:cs typeface="Courier"/>
              </a:rPr>
              <a:t># Can we REJECT the NULL HYPOTHESIS? =&gt; Is there evidence that the mean mass is greater than 50.000g?</a:t>
            </a:r>
          </a:p>
          <a:p>
            <a:r>
              <a:rPr lang="en-US" sz="1100" dirty="0">
                <a:solidFill>
                  <a:srgbClr val="FFFF00"/>
                </a:solidFill>
                <a:latin typeface="Courier"/>
                <a:cs typeface="Courier"/>
              </a:rPr>
              <a:t># p-value = 1 (Wow!)</a:t>
            </a:r>
          </a:p>
          <a:p>
            <a:r>
              <a:rPr lang="en-US" sz="1100" dirty="0">
                <a:solidFill>
                  <a:srgbClr val="FFFF00"/>
                </a:solidFill>
                <a:latin typeface="Courier"/>
                <a:cs typeface="Courier"/>
              </a:rPr>
              <a:t>#</a:t>
            </a:r>
          </a:p>
          <a:p>
            <a:r>
              <a:rPr lang="en-US" sz="1100" dirty="0">
                <a:solidFill>
                  <a:srgbClr val="FFFF00"/>
                </a:solidFill>
                <a:latin typeface="Courier"/>
                <a:cs typeface="Courier"/>
              </a:rPr>
              <a:t># So p is not &lt; 0.05. CANNOT REJECT the NULL HYPOTHESIS. The data is "likely" under the null.</a:t>
            </a:r>
          </a:p>
          <a:p>
            <a:r>
              <a:rPr lang="en-US" sz="1100" dirty="0">
                <a:solidFill>
                  <a:srgbClr val="FFFF00"/>
                </a:solidFill>
                <a:latin typeface="Courier"/>
                <a:cs typeface="Courier"/>
              </a:rPr>
              <a:t># Another </a:t>
            </a:r>
            <a:r>
              <a:rPr lang="en-US" sz="1100" dirty="0" err="1">
                <a:solidFill>
                  <a:srgbClr val="FFFF00"/>
                </a:solidFill>
                <a:latin typeface="Courier"/>
                <a:cs typeface="Courier"/>
              </a:rPr>
              <a:t>interperitation</a:t>
            </a:r>
            <a:r>
              <a:rPr lang="en-US" sz="1100" dirty="0">
                <a:solidFill>
                  <a:srgbClr val="FFFF00"/>
                </a:solidFill>
                <a:latin typeface="Courier"/>
                <a:cs typeface="Courier"/>
              </a:rPr>
              <a:t>: If the Null were true, we would see data like this often.</a:t>
            </a:r>
          </a:p>
          <a:p>
            <a:endParaRPr lang="en-US" sz="1100" dirty="0">
              <a:solidFill>
                <a:srgbClr val="FFFF00"/>
              </a:solidFill>
              <a:latin typeface="Courier"/>
              <a:cs typeface="Courier"/>
            </a:endParaRPr>
          </a:p>
          <a:p>
            <a:r>
              <a:rPr lang="en-US" sz="1100" dirty="0">
                <a:solidFill>
                  <a:srgbClr val="FFFF00"/>
                </a:solidFill>
                <a:latin typeface="Courier"/>
                <a:cs typeface="Courier"/>
              </a:rPr>
              <a:t># 95 percent confidence interval:</a:t>
            </a:r>
          </a:p>
          <a:p>
            <a:r>
              <a:rPr lang="en-US" sz="1100" dirty="0">
                <a:solidFill>
                  <a:srgbClr val="FFFF00"/>
                </a:solidFill>
                <a:latin typeface="Courier"/>
                <a:cs typeface="Courier"/>
              </a:rPr>
              <a:t>#  49.99942      </a:t>
            </a:r>
            <a:r>
              <a:rPr lang="en-US" sz="1100" dirty="0" err="1">
                <a:solidFill>
                  <a:srgbClr val="FFFF00"/>
                </a:solidFill>
                <a:latin typeface="Courier"/>
                <a:cs typeface="Courier"/>
              </a:rPr>
              <a:t>Inf</a:t>
            </a:r>
            <a:endParaRPr lang="en-US" sz="1100" dirty="0">
              <a:solidFill>
                <a:srgbClr val="FFFF00"/>
              </a:solidFill>
              <a:latin typeface="Courier"/>
              <a:cs typeface="Courier"/>
            </a:endParaRPr>
          </a:p>
          <a:p>
            <a:r>
              <a:rPr lang="en-US" sz="1100" dirty="0">
                <a:solidFill>
                  <a:srgbClr val="FFFF00"/>
                </a:solidFill>
                <a:latin typeface="Courier"/>
                <a:cs typeface="Courier"/>
              </a:rPr>
              <a:t># This means: given your sample, the LEAST value the mean could be is 49.99942, with 95% "plausibility”</a:t>
            </a:r>
          </a:p>
        </p:txBody>
      </p:sp>
      <p:sp>
        <p:nvSpPr>
          <p:cNvPr id="11" name="Rectangle 10"/>
          <p:cNvSpPr/>
          <p:nvPr/>
        </p:nvSpPr>
        <p:spPr>
          <a:xfrm>
            <a:off x="3444950" y="6262178"/>
            <a:ext cx="1978427" cy="369332"/>
          </a:xfrm>
          <a:prstGeom prst="rect">
            <a:avLst/>
          </a:prstGeom>
        </p:spPr>
        <p:txBody>
          <a:bodyPr wrap="none">
            <a:spAutoFit/>
          </a:bodyPr>
          <a:lstStyle/>
          <a:p>
            <a:r>
              <a:rPr lang="en-US" dirty="0">
                <a:latin typeface="Symbol" charset="2"/>
                <a:cs typeface="Symbol" charset="2"/>
              </a:rPr>
              <a:t>H</a:t>
            </a:r>
            <a:r>
              <a:rPr lang="en-US" baseline="-25000" dirty="0">
                <a:latin typeface="Times New Roman"/>
                <a:cs typeface="Times New Roman"/>
              </a:rPr>
              <a:t>a</a:t>
            </a:r>
            <a:r>
              <a:rPr lang="en-US" dirty="0">
                <a:latin typeface="Symbol" charset="2"/>
                <a:cs typeface="Symbol" charset="2"/>
              </a:rPr>
              <a:t>: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&gt; 50.000g</a:t>
            </a:r>
            <a:endParaRPr lang="en-US" dirty="0"/>
          </a:p>
        </p:txBody>
      </p:sp>
      <p:sp>
        <p:nvSpPr>
          <p:cNvPr id="12" name="Rectangle 11"/>
          <p:cNvSpPr/>
          <p:nvPr/>
        </p:nvSpPr>
        <p:spPr>
          <a:xfrm>
            <a:off x="3436934" y="5934699"/>
            <a:ext cx="1983235" cy="369332"/>
          </a:xfrm>
          <a:prstGeom prst="rect">
            <a:avLst/>
          </a:prstGeom>
        </p:spPr>
        <p:txBody>
          <a:bodyPr wrap="none">
            <a:spAutoFit/>
          </a:bodyPr>
          <a:lstStyle/>
          <a:p>
            <a:r>
              <a:rPr lang="en-US" dirty="0">
                <a:latin typeface="Symbol" charset="2"/>
                <a:cs typeface="Symbol" charset="2"/>
              </a:rPr>
              <a:t>H</a:t>
            </a:r>
            <a:r>
              <a:rPr lang="en-US" baseline="-25000" dirty="0">
                <a:latin typeface="Symbol" charset="2"/>
                <a:cs typeface="Symbol" charset="2"/>
              </a:rPr>
              <a:t>0</a:t>
            </a:r>
            <a:r>
              <a:rPr lang="en-US" dirty="0">
                <a:latin typeface="Symbol" charset="2"/>
                <a:cs typeface="Symbol" charset="2"/>
              </a:rPr>
              <a:t>: </a:t>
            </a:r>
            <a:r>
              <a:rPr lang="en-US" dirty="0" err="1">
                <a:latin typeface="Symbol" charset="2"/>
                <a:cs typeface="Symbol" charset="2"/>
              </a:rPr>
              <a:t>m</a:t>
            </a:r>
            <a:r>
              <a:rPr lang="en-US" baseline="-25000" dirty="0" err="1">
                <a:latin typeface="Times New Roman"/>
                <a:cs typeface="Times New Roman"/>
              </a:rPr>
              <a:t>mass</a:t>
            </a:r>
            <a:r>
              <a:rPr lang="en-US" dirty="0">
                <a:latin typeface="Times New Roman"/>
                <a:cs typeface="Times New Roman"/>
              </a:rPr>
              <a:t> ≤ 50.000g</a:t>
            </a:r>
            <a:endParaRPr lang="en-US" dirty="0"/>
          </a:p>
        </p:txBody>
      </p:sp>
      <p:sp>
        <p:nvSpPr>
          <p:cNvPr id="2" name="TextBox 1">
            <a:extLst>
              <a:ext uri="{FF2B5EF4-FFF2-40B4-BE49-F238E27FC236}">
                <a16:creationId xmlns:a16="http://schemas.microsoft.com/office/drawing/2014/main" id="{EDFB9A10-AABF-58E8-8AC8-1309FC1FCDA2}"/>
              </a:ext>
            </a:extLst>
          </p:cNvPr>
          <p:cNvSpPr txBox="1"/>
          <p:nvPr/>
        </p:nvSpPr>
        <p:spPr>
          <a:xfrm>
            <a:off x="93576" y="5030293"/>
            <a:ext cx="2383406" cy="400110"/>
          </a:xfrm>
          <a:prstGeom prst="rect">
            <a:avLst/>
          </a:prstGeom>
          <a:noFill/>
        </p:spPr>
        <p:txBody>
          <a:bodyPr wrap="square">
            <a:spAutoFit/>
          </a:bodyPr>
          <a:lstStyle/>
          <a:p>
            <a:r>
              <a:rPr lang="en-US" sz="2000" dirty="0" err="1">
                <a:latin typeface="Times New Roman" panose="02020603050405020304" pitchFamily="18" charset="0"/>
                <a:cs typeface="Times New Roman" panose="02020603050405020304" pitchFamily="18" charset="0"/>
                <a:hlinkClick r:id="rId4"/>
              </a:rPr>
              <a:t>hyp_test_greater.R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523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31775" y="2805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Sampling Density for Difference of Two Means</a:t>
            </a:r>
          </a:p>
        </p:txBody>
      </p:sp>
      <p:pic>
        <p:nvPicPr>
          <p:cNvPr id="9" name="Picture 8"/>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pic>
        <p:nvPicPr>
          <p:cNvPr id="13" name="Picture 12"/>
          <p:cNvPicPr>
            <a:picLocks noChangeAspect="1"/>
          </p:cNvPicPr>
          <p:nvPr/>
        </p:nvPicPr>
        <p:blipFill rotWithShape="1">
          <a:blip r:embed="rId3"/>
          <a:srcRect l="11211" t="12281" r="6668" b="14815"/>
          <a:stretch/>
        </p:blipFill>
        <p:spPr>
          <a:xfrm>
            <a:off x="1742456" y="1393378"/>
            <a:ext cx="5275965" cy="3915100"/>
          </a:xfrm>
          <a:prstGeom prst="rect">
            <a:avLst/>
          </a:prstGeom>
          <a:effectLst/>
        </p:spPr>
      </p:pic>
      <p:cxnSp>
        <p:nvCxnSpPr>
          <p:cNvPr id="14" name="Straight Connector 13"/>
          <p:cNvCxnSpPr/>
          <p:nvPr/>
        </p:nvCxnSpPr>
        <p:spPr>
          <a:xfrm>
            <a:off x="1379412" y="5428788"/>
            <a:ext cx="5868745" cy="53474"/>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0345" y="1514855"/>
            <a:ext cx="3284222" cy="461665"/>
          </a:xfrm>
          <a:prstGeom prst="rect">
            <a:avLst/>
          </a:prstGeom>
          <a:noFill/>
          <a:effectLst/>
        </p:spPr>
        <p:txBody>
          <a:bodyPr wrap="none" rtlCol="0">
            <a:spAutoFit/>
          </a:bodyPr>
          <a:lstStyle/>
          <a:p>
            <a:r>
              <a:rPr lang="en-US" sz="2400" dirty="0">
                <a:latin typeface="Times New Roman"/>
                <a:cs typeface="Times New Roman"/>
              </a:rPr>
              <a:t>Sampling distribution for </a:t>
            </a:r>
          </a:p>
        </p:txBody>
      </p:sp>
      <p:cxnSp>
        <p:nvCxnSpPr>
          <p:cNvPr id="21" name="Straight Arrow Connector 20"/>
          <p:cNvCxnSpPr/>
          <p:nvPr/>
        </p:nvCxnSpPr>
        <p:spPr>
          <a:xfrm flipV="1">
            <a:off x="4505154" y="5482262"/>
            <a:ext cx="0" cy="41321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9793" y="2016624"/>
            <a:ext cx="3370103" cy="1200328"/>
          </a:xfrm>
          <a:prstGeom prst="rect">
            <a:avLst/>
          </a:prstGeom>
          <a:noFill/>
          <a:effectLst/>
        </p:spPr>
        <p:txBody>
          <a:bodyPr wrap="square" rtlCol="0">
            <a:spAutoFit/>
          </a:bodyPr>
          <a:lstStyle/>
          <a:p>
            <a:r>
              <a:rPr lang="en-US" sz="2400" dirty="0">
                <a:latin typeface="Times New Roman"/>
                <a:cs typeface="Times New Roman"/>
              </a:rPr>
              <a:t>The “Null distribution” for a two sample hypothesis test</a:t>
            </a:r>
          </a:p>
        </p:txBody>
      </p:sp>
      <p:pic>
        <p:nvPicPr>
          <p:cNvPr id="4" name="Picture 3"/>
          <p:cNvPicPr>
            <a:picLocks noChangeAspect="1"/>
          </p:cNvPicPr>
          <p:nvPr/>
        </p:nvPicPr>
        <p:blipFill>
          <a:blip r:embed="rId4"/>
          <a:stretch>
            <a:fillRect/>
          </a:stretch>
        </p:blipFill>
        <p:spPr>
          <a:xfrm>
            <a:off x="4365457" y="5964321"/>
            <a:ext cx="2679700" cy="317500"/>
          </a:xfrm>
          <a:prstGeom prst="rect">
            <a:avLst/>
          </a:prstGeom>
          <a:effectLst/>
        </p:spPr>
      </p:pic>
      <p:pic>
        <p:nvPicPr>
          <p:cNvPr id="5" name="Picture 4"/>
          <p:cNvPicPr>
            <a:picLocks noChangeAspect="1"/>
          </p:cNvPicPr>
          <p:nvPr/>
        </p:nvPicPr>
        <p:blipFill>
          <a:blip r:embed="rId5"/>
          <a:stretch>
            <a:fillRect/>
          </a:stretch>
        </p:blipFill>
        <p:spPr>
          <a:xfrm>
            <a:off x="3344459" y="1699124"/>
            <a:ext cx="420276" cy="244348"/>
          </a:xfrm>
          <a:prstGeom prst="rect">
            <a:avLst/>
          </a:prstGeom>
          <a:effectLst/>
        </p:spPr>
      </p:pic>
      <p:sp>
        <p:nvSpPr>
          <p:cNvPr id="10" name="Right Brace 9"/>
          <p:cNvSpPr/>
          <p:nvPr/>
        </p:nvSpPr>
        <p:spPr>
          <a:xfrm rot="16200000">
            <a:off x="3856785" y="4780419"/>
            <a:ext cx="534738" cy="762000"/>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a:off x="4023225" y="4604621"/>
            <a:ext cx="711200" cy="342900"/>
          </a:xfrm>
          <a:prstGeom prst="rect">
            <a:avLst/>
          </a:prstGeom>
          <a:effectLst/>
        </p:spPr>
      </p:pic>
    </p:spTree>
    <p:extLst>
      <p:ext uri="{BB962C8B-B14F-4D97-AF65-F5344CB8AC3E}">
        <p14:creationId xmlns:p14="http://schemas.microsoft.com/office/powerpoint/2010/main" val="201353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0E6DFD-245A-3084-4AA2-22D41D4A91CD}"/>
              </a:ext>
            </a:extLst>
          </p:cNvPr>
          <p:cNvPicPr>
            <a:picLocks noChangeAspect="1"/>
          </p:cNvPicPr>
          <p:nvPr/>
        </p:nvPicPr>
        <p:blipFill>
          <a:blip r:embed="rId2"/>
          <a:stretch>
            <a:fillRect/>
          </a:stretch>
        </p:blipFill>
        <p:spPr>
          <a:xfrm>
            <a:off x="4990468" y="1610738"/>
            <a:ext cx="3910462" cy="3775424"/>
          </a:xfrm>
          <a:prstGeom prst="rect">
            <a:avLst/>
          </a:prstGeom>
          <a:effectLst/>
        </p:spPr>
      </p:pic>
      <p:pic>
        <p:nvPicPr>
          <p:cNvPr id="5" name="Picture 4">
            <a:extLst>
              <a:ext uri="{FF2B5EF4-FFF2-40B4-BE49-F238E27FC236}">
                <a16:creationId xmlns:a16="http://schemas.microsoft.com/office/drawing/2014/main" id="{3FED7070-4674-E1E5-C659-10E5C0EBBCF1}"/>
              </a:ext>
            </a:extLst>
          </p:cNvPr>
          <p:cNvPicPr>
            <a:picLocks noChangeAspect="1"/>
          </p:cNvPicPr>
          <p:nvPr/>
        </p:nvPicPr>
        <p:blipFill>
          <a:blip r:embed="rId3"/>
          <a:stretch>
            <a:fillRect/>
          </a:stretch>
        </p:blipFill>
        <p:spPr>
          <a:xfrm>
            <a:off x="314297" y="1610738"/>
            <a:ext cx="3910462" cy="3775424"/>
          </a:xfrm>
          <a:prstGeom prst="rect">
            <a:avLst/>
          </a:prstGeom>
          <a:effectLst/>
        </p:spPr>
      </p:pic>
      <p:sp>
        <p:nvSpPr>
          <p:cNvPr id="8" name="TextBox 7">
            <a:extLst>
              <a:ext uri="{FF2B5EF4-FFF2-40B4-BE49-F238E27FC236}">
                <a16:creationId xmlns:a16="http://schemas.microsoft.com/office/drawing/2014/main" id="{D760EF39-3B55-D819-7C52-90294D456984}"/>
              </a:ext>
            </a:extLst>
          </p:cNvPr>
          <p:cNvSpPr txBox="1"/>
          <p:nvPr/>
        </p:nvSpPr>
        <p:spPr>
          <a:xfrm>
            <a:off x="613458" y="2152893"/>
            <a:ext cx="434734" cy="584775"/>
          </a:xfrm>
          <a:prstGeom prst="rect">
            <a:avLst/>
          </a:prstGeom>
          <a:noFill/>
          <a:effectLst/>
        </p:spPr>
        <p:txBody>
          <a:bodyPr wrap="none" rtlCol="0">
            <a:spAutoFit/>
          </a:bodyPr>
          <a:lstStyle/>
          <a:p>
            <a:r>
              <a:rPr lang="en-US" sz="3200" i="1" dirty="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01715D9-DDFC-0704-05F4-F1A2BF926669}"/>
              </a:ext>
            </a:extLst>
          </p:cNvPr>
          <p:cNvSpPr txBox="1"/>
          <p:nvPr/>
        </p:nvSpPr>
        <p:spPr>
          <a:xfrm>
            <a:off x="5361010" y="2154821"/>
            <a:ext cx="434734" cy="584775"/>
          </a:xfrm>
          <a:prstGeom prst="rect">
            <a:avLst/>
          </a:prstGeom>
          <a:noFill/>
          <a:effectLst/>
        </p:spPr>
        <p:txBody>
          <a:bodyPr wrap="none" rtlCol="0">
            <a:spAutoFit/>
          </a:bodyPr>
          <a:lstStyle/>
          <a:p>
            <a:r>
              <a:rPr lang="en-US" sz="3200" i="1" dirty="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p:txBody>
      </p:sp>
      <p:sp>
        <p:nvSpPr>
          <p:cNvPr id="10" name="Rectangle 4">
            <a:extLst>
              <a:ext uri="{FF2B5EF4-FFF2-40B4-BE49-F238E27FC236}">
                <a16:creationId xmlns:a16="http://schemas.microsoft.com/office/drawing/2014/main" id="{CE057DB2-E6DE-623D-C350-56B57DADF30D}"/>
              </a:ext>
            </a:extLst>
          </p:cNvPr>
          <p:cNvSpPr>
            <a:spLocks noChangeArrowheads="1"/>
          </p:cNvSpPr>
          <p:nvPr/>
        </p:nvSpPr>
        <p:spPr bwMode="auto">
          <a:xfrm>
            <a:off x="231775" y="21110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Check sample variances</a:t>
            </a:r>
          </a:p>
        </p:txBody>
      </p:sp>
      <p:pic>
        <p:nvPicPr>
          <p:cNvPr id="11" name="Picture 10">
            <a:extLst>
              <a:ext uri="{FF2B5EF4-FFF2-40B4-BE49-F238E27FC236}">
                <a16:creationId xmlns:a16="http://schemas.microsoft.com/office/drawing/2014/main" id="{D4867975-D7DF-263F-58B1-8D42694DC6CD}"/>
              </a:ext>
            </a:extLst>
          </p:cNvPr>
          <p:cNvPicPr>
            <a:picLocks noChangeAspect="1" noChangeArrowheads="1"/>
          </p:cNvPicPr>
          <p:nvPr/>
        </p:nvPicPr>
        <p:blipFill>
          <a:blip r:embed="rId4" cstate="print"/>
          <a:srcRect/>
          <a:stretch>
            <a:fillRect/>
          </a:stretch>
        </p:blipFill>
        <p:spPr bwMode="auto">
          <a:xfrm>
            <a:off x="484188" y="196056"/>
            <a:ext cx="8202612" cy="239712"/>
          </a:xfrm>
          <a:prstGeom prst="rect">
            <a:avLst/>
          </a:prstGeom>
          <a:noFill/>
          <a:ln w="9525">
            <a:noFill/>
            <a:round/>
            <a:headEnd/>
            <a:tailEnd/>
          </a:ln>
          <a:effectLst/>
        </p:spPr>
      </p:pic>
      <p:pic>
        <p:nvPicPr>
          <p:cNvPr id="12" name="Picture 11">
            <a:extLst>
              <a:ext uri="{FF2B5EF4-FFF2-40B4-BE49-F238E27FC236}">
                <a16:creationId xmlns:a16="http://schemas.microsoft.com/office/drawing/2014/main" id="{68E10378-1F79-E566-9613-A5872E8231BB}"/>
              </a:ext>
            </a:extLst>
          </p:cNvPr>
          <p:cNvPicPr>
            <a:picLocks noChangeAspect="1"/>
          </p:cNvPicPr>
          <p:nvPr/>
        </p:nvPicPr>
        <p:blipFill>
          <a:blip r:embed="rId5"/>
          <a:stretch>
            <a:fillRect/>
          </a:stretch>
        </p:blipFill>
        <p:spPr>
          <a:xfrm>
            <a:off x="3877517" y="1180484"/>
            <a:ext cx="1398346" cy="431069"/>
          </a:xfrm>
          <a:prstGeom prst="rect">
            <a:avLst/>
          </a:prstGeom>
          <a:effectLst/>
        </p:spPr>
      </p:pic>
      <p:pic>
        <p:nvPicPr>
          <p:cNvPr id="13" name="Picture 12">
            <a:extLst>
              <a:ext uri="{FF2B5EF4-FFF2-40B4-BE49-F238E27FC236}">
                <a16:creationId xmlns:a16="http://schemas.microsoft.com/office/drawing/2014/main" id="{2ACA8A83-38B7-806F-DC5D-29DC6604BF5D}"/>
              </a:ext>
            </a:extLst>
          </p:cNvPr>
          <p:cNvPicPr>
            <a:picLocks noChangeAspect="1"/>
          </p:cNvPicPr>
          <p:nvPr/>
        </p:nvPicPr>
        <p:blipFill>
          <a:blip r:embed="rId6"/>
          <a:stretch>
            <a:fillRect/>
          </a:stretch>
        </p:blipFill>
        <p:spPr>
          <a:xfrm>
            <a:off x="125371" y="5483586"/>
            <a:ext cx="2013562" cy="395005"/>
          </a:xfrm>
          <a:prstGeom prst="rect">
            <a:avLst/>
          </a:prstGeom>
          <a:effectLst/>
        </p:spPr>
      </p:pic>
      <p:pic>
        <p:nvPicPr>
          <p:cNvPr id="14" name="Picture 13">
            <a:extLst>
              <a:ext uri="{FF2B5EF4-FFF2-40B4-BE49-F238E27FC236}">
                <a16:creationId xmlns:a16="http://schemas.microsoft.com/office/drawing/2014/main" id="{59E00A9F-D8D4-56D0-EF9F-C286537E732A}"/>
              </a:ext>
            </a:extLst>
          </p:cNvPr>
          <p:cNvPicPr>
            <a:picLocks noChangeAspect="1"/>
          </p:cNvPicPr>
          <p:nvPr/>
        </p:nvPicPr>
        <p:blipFill>
          <a:blip r:embed="rId7"/>
          <a:stretch>
            <a:fillRect/>
          </a:stretch>
        </p:blipFill>
        <p:spPr>
          <a:xfrm>
            <a:off x="125371" y="6000721"/>
            <a:ext cx="2013562" cy="395005"/>
          </a:xfrm>
          <a:prstGeom prst="rect">
            <a:avLst/>
          </a:prstGeom>
          <a:effectLst/>
        </p:spPr>
      </p:pic>
      <p:sp>
        <p:nvSpPr>
          <p:cNvPr id="15" name="Down Arrow 14">
            <a:extLst>
              <a:ext uri="{FF2B5EF4-FFF2-40B4-BE49-F238E27FC236}">
                <a16:creationId xmlns:a16="http://schemas.microsoft.com/office/drawing/2014/main" id="{087F03F1-207E-5B6C-0594-9D5F0861FD99}"/>
              </a:ext>
            </a:extLst>
          </p:cNvPr>
          <p:cNvSpPr/>
          <p:nvPr/>
        </p:nvSpPr>
        <p:spPr>
          <a:xfrm rot="5400000">
            <a:off x="2357542" y="5490326"/>
            <a:ext cx="252764" cy="425944"/>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A207FF8-9669-0DB3-2034-328835F02C76}"/>
              </a:ext>
            </a:extLst>
          </p:cNvPr>
          <p:cNvPicPr>
            <a:picLocks noChangeAspect="1"/>
          </p:cNvPicPr>
          <p:nvPr/>
        </p:nvPicPr>
        <p:blipFill>
          <a:blip r:embed="rId8"/>
          <a:stretch>
            <a:fillRect/>
          </a:stretch>
        </p:blipFill>
        <p:spPr>
          <a:xfrm>
            <a:off x="2850680" y="5537070"/>
            <a:ext cx="1294572" cy="292608"/>
          </a:xfrm>
          <a:prstGeom prst="rect">
            <a:avLst/>
          </a:prstGeom>
          <a:effectLst/>
        </p:spPr>
      </p:pic>
      <p:pic>
        <p:nvPicPr>
          <p:cNvPr id="18" name="Picture 17">
            <a:extLst>
              <a:ext uri="{FF2B5EF4-FFF2-40B4-BE49-F238E27FC236}">
                <a16:creationId xmlns:a16="http://schemas.microsoft.com/office/drawing/2014/main" id="{2C960792-FB87-779A-E5E3-66E6EE562E1F}"/>
              </a:ext>
            </a:extLst>
          </p:cNvPr>
          <p:cNvPicPr>
            <a:picLocks noChangeAspect="1"/>
          </p:cNvPicPr>
          <p:nvPr/>
        </p:nvPicPr>
        <p:blipFill>
          <a:blip r:embed="rId9"/>
          <a:stretch>
            <a:fillRect/>
          </a:stretch>
        </p:blipFill>
        <p:spPr>
          <a:xfrm>
            <a:off x="3374120" y="5947308"/>
            <a:ext cx="5658105" cy="841702"/>
          </a:xfrm>
          <a:prstGeom prst="rect">
            <a:avLst/>
          </a:prstGeom>
          <a:effectLst/>
        </p:spPr>
      </p:pic>
    </p:spTree>
    <p:extLst>
      <p:ext uri="{BB962C8B-B14F-4D97-AF65-F5344CB8AC3E}">
        <p14:creationId xmlns:p14="http://schemas.microsoft.com/office/powerpoint/2010/main" val="1657761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D7070-4674-E1E5-C659-10E5C0EBBCF1}"/>
              </a:ext>
            </a:extLst>
          </p:cNvPr>
          <p:cNvPicPr>
            <a:picLocks noChangeAspect="1"/>
          </p:cNvPicPr>
          <p:nvPr/>
        </p:nvPicPr>
        <p:blipFill>
          <a:blip r:embed="rId2"/>
          <a:stretch>
            <a:fillRect/>
          </a:stretch>
        </p:blipFill>
        <p:spPr>
          <a:xfrm>
            <a:off x="314297" y="1610738"/>
            <a:ext cx="3910462" cy="3775424"/>
          </a:xfrm>
          <a:prstGeom prst="rect">
            <a:avLst/>
          </a:prstGeom>
          <a:effectLst/>
        </p:spPr>
      </p:pic>
      <p:sp>
        <p:nvSpPr>
          <p:cNvPr id="8" name="TextBox 7">
            <a:extLst>
              <a:ext uri="{FF2B5EF4-FFF2-40B4-BE49-F238E27FC236}">
                <a16:creationId xmlns:a16="http://schemas.microsoft.com/office/drawing/2014/main" id="{D760EF39-3B55-D819-7C52-90294D456984}"/>
              </a:ext>
            </a:extLst>
          </p:cNvPr>
          <p:cNvSpPr txBox="1"/>
          <p:nvPr/>
        </p:nvSpPr>
        <p:spPr>
          <a:xfrm>
            <a:off x="613458" y="2152893"/>
            <a:ext cx="434734" cy="584775"/>
          </a:xfrm>
          <a:prstGeom prst="rect">
            <a:avLst/>
          </a:prstGeom>
          <a:noFill/>
          <a:effectLst/>
        </p:spPr>
        <p:txBody>
          <a:bodyPr wrap="none" rtlCol="0">
            <a:spAutoFit/>
          </a:bodyPr>
          <a:lstStyle/>
          <a:p>
            <a:r>
              <a:rPr lang="en-US" sz="3200" i="1" dirty="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p:txBody>
      </p:sp>
      <p:sp>
        <p:nvSpPr>
          <p:cNvPr id="10" name="Rectangle 4">
            <a:extLst>
              <a:ext uri="{FF2B5EF4-FFF2-40B4-BE49-F238E27FC236}">
                <a16:creationId xmlns:a16="http://schemas.microsoft.com/office/drawing/2014/main" id="{CE057DB2-E6DE-623D-C350-56B57DADF30D}"/>
              </a:ext>
            </a:extLst>
          </p:cNvPr>
          <p:cNvSpPr>
            <a:spLocks noChangeArrowheads="1"/>
          </p:cNvSpPr>
          <p:nvPr/>
        </p:nvSpPr>
        <p:spPr bwMode="auto">
          <a:xfrm>
            <a:off x="231775" y="199525"/>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Check sample variances</a:t>
            </a:r>
          </a:p>
        </p:txBody>
      </p:sp>
      <p:pic>
        <p:nvPicPr>
          <p:cNvPr id="11" name="Picture 10">
            <a:extLst>
              <a:ext uri="{FF2B5EF4-FFF2-40B4-BE49-F238E27FC236}">
                <a16:creationId xmlns:a16="http://schemas.microsoft.com/office/drawing/2014/main" id="{D4867975-D7DF-263F-58B1-8D42694DC6CD}"/>
              </a:ext>
            </a:extLst>
          </p:cNvPr>
          <p:cNvPicPr>
            <a:picLocks noChangeAspect="1" noChangeArrowheads="1"/>
          </p:cNvPicPr>
          <p:nvPr/>
        </p:nvPicPr>
        <p:blipFill>
          <a:blip r:embed="rId3" cstate="print"/>
          <a:srcRect/>
          <a:stretch>
            <a:fillRect/>
          </a:stretch>
        </p:blipFill>
        <p:spPr bwMode="auto">
          <a:xfrm>
            <a:off x="484188" y="184481"/>
            <a:ext cx="8202612" cy="239712"/>
          </a:xfrm>
          <a:prstGeom prst="rect">
            <a:avLst/>
          </a:prstGeom>
          <a:noFill/>
          <a:ln w="9525">
            <a:noFill/>
            <a:round/>
            <a:headEnd/>
            <a:tailEnd/>
          </a:ln>
          <a:effectLst/>
        </p:spPr>
      </p:pic>
      <p:pic>
        <p:nvPicPr>
          <p:cNvPr id="13" name="Picture 12">
            <a:extLst>
              <a:ext uri="{FF2B5EF4-FFF2-40B4-BE49-F238E27FC236}">
                <a16:creationId xmlns:a16="http://schemas.microsoft.com/office/drawing/2014/main" id="{2ACA8A83-38B7-806F-DC5D-29DC6604BF5D}"/>
              </a:ext>
            </a:extLst>
          </p:cNvPr>
          <p:cNvPicPr>
            <a:picLocks noChangeAspect="1"/>
          </p:cNvPicPr>
          <p:nvPr/>
        </p:nvPicPr>
        <p:blipFill>
          <a:blip r:embed="rId4"/>
          <a:stretch>
            <a:fillRect/>
          </a:stretch>
        </p:blipFill>
        <p:spPr>
          <a:xfrm>
            <a:off x="125371" y="5483586"/>
            <a:ext cx="2013562" cy="395005"/>
          </a:xfrm>
          <a:prstGeom prst="rect">
            <a:avLst/>
          </a:prstGeom>
          <a:effectLst/>
        </p:spPr>
      </p:pic>
      <p:pic>
        <p:nvPicPr>
          <p:cNvPr id="14" name="Picture 13">
            <a:extLst>
              <a:ext uri="{FF2B5EF4-FFF2-40B4-BE49-F238E27FC236}">
                <a16:creationId xmlns:a16="http://schemas.microsoft.com/office/drawing/2014/main" id="{59E00A9F-D8D4-56D0-EF9F-C286537E732A}"/>
              </a:ext>
            </a:extLst>
          </p:cNvPr>
          <p:cNvPicPr>
            <a:picLocks noChangeAspect="1"/>
          </p:cNvPicPr>
          <p:nvPr/>
        </p:nvPicPr>
        <p:blipFill>
          <a:blip r:embed="rId5"/>
          <a:stretch>
            <a:fillRect/>
          </a:stretch>
        </p:blipFill>
        <p:spPr>
          <a:xfrm>
            <a:off x="125371" y="6000721"/>
            <a:ext cx="2013562" cy="395005"/>
          </a:xfrm>
          <a:prstGeom prst="rect">
            <a:avLst/>
          </a:prstGeom>
          <a:effectLst/>
        </p:spPr>
      </p:pic>
      <p:sp>
        <p:nvSpPr>
          <p:cNvPr id="15" name="Down Arrow 14">
            <a:extLst>
              <a:ext uri="{FF2B5EF4-FFF2-40B4-BE49-F238E27FC236}">
                <a16:creationId xmlns:a16="http://schemas.microsoft.com/office/drawing/2014/main" id="{087F03F1-207E-5B6C-0594-9D5F0861FD99}"/>
              </a:ext>
            </a:extLst>
          </p:cNvPr>
          <p:cNvSpPr/>
          <p:nvPr/>
        </p:nvSpPr>
        <p:spPr>
          <a:xfrm rot="5400000">
            <a:off x="2357542" y="6034336"/>
            <a:ext cx="252764" cy="425944"/>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C2E52F9-1EA1-290D-FD5E-293560C9C277}"/>
              </a:ext>
            </a:extLst>
          </p:cNvPr>
          <p:cNvPicPr>
            <a:picLocks noChangeAspect="1"/>
          </p:cNvPicPr>
          <p:nvPr/>
        </p:nvPicPr>
        <p:blipFill>
          <a:blip r:embed="rId6"/>
          <a:stretch>
            <a:fillRect/>
          </a:stretch>
        </p:blipFill>
        <p:spPr>
          <a:xfrm>
            <a:off x="4964026" y="5831073"/>
            <a:ext cx="4066178" cy="916800"/>
          </a:xfrm>
          <a:prstGeom prst="rect">
            <a:avLst/>
          </a:prstGeom>
          <a:effectLst/>
        </p:spPr>
      </p:pic>
      <p:pic>
        <p:nvPicPr>
          <p:cNvPr id="3" name="Picture 2">
            <a:extLst>
              <a:ext uri="{FF2B5EF4-FFF2-40B4-BE49-F238E27FC236}">
                <a16:creationId xmlns:a16="http://schemas.microsoft.com/office/drawing/2014/main" id="{9A814B7A-7466-90FD-AB9D-8A182C68019A}"/>
              </a:ext>
            </a:extLst>
          </p:cNvPr>
          <p:cNvPicPr>
            <a:picLocks noChangeAspect="1"/>
          </p:cNvPicPr>
          <p:nvPr/>
        </p:nvPicPr>
        <p:blipFill>
          <a:blip r:embed="rId7"/>
          <a:stretch>
            <a:fillRect/>
          </a:stretch>
        </p:blipFill>
        <p:spPr>
          <a:xfrm>
            <a:off x="4837526" y="1610738"/>
            <a:ext cx="3910462" cy="3775424"/>
          </a:xfrm>
          <a:prstGeom prst="rect">
            <a:avLst/>
          </a:prstGeom>
          <a:effectLst/>
        </p:spPr>
      </p:pic>
      <p:sp>
        <p:nvSpPr>
          <p:cNvPr id="6" name="TextBox 5">
            <a:extLst>
              <a:ext uri="{FF2B5EF4-FFF2-40B4-BE49-F238E27FC236}">
                <a16:creationId xmlns:a16="http://schemas.microsoft.com/office/drawing/2014/main" id="{04DE9D86-2EAE-37B8-3C0A-3A0DB00DDF75}"/>
              </a:ext>
            </a:extLst>
          </p:cNvPr>
          <p:cNvSpPr txBox="1"/>
          <p:nvPr/>
        </p:nvSpPr>
        <p:spPr>
          <a:xfrm>
            <a:off x="5175815" y="2154821"/>
            <a:ext cx="434734" cy="584775"/>
          </a:xfrm>
          <a:prstGeom prst="rect">
            <a:avLst/>
          </a:prstGeom>
          <a:noFill/>
          <a:effectLst/>
        </p:spPr>
        <p:txBody>
          <a:bodyPr wrap="none" rtlCol="0">
            <a:spAutoFit/>
          </a:bodyPr>
          <a:lstStyle/>
          <a:p>
            <a:r>
              <a:rPr lang="en-US" sz="3200" i="1" dirty="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0D7A7E9-1F1F-2CF8-DB1B-4ACD1E9ADBE0}"/>
              </a:ext>
            </a:extLst>
          </p:cNvPr>
          <p:cNvPicPr>
            <a:picLocks noChangeAspect="1"/>
          </p:cNvPicPr>
          <p:nvPr/>
        </p:nvPicPr>
        <p:blipFill>
          <a:blip r:embed="rId8"/>
          <a:stretch>
            <a:fillRect/>
          </a:stretch>
        </p:blipFill>
        <p:spPr>
          <a:xfrm>
            <a:off x="3850570" y="1201573"/>
            <a:ext cx="1370852" cy="422593"/>
          </a:xfrm>
          <a:prstGeom prst="rect">
            <a:avLst/>
          </a:prstGeom>
          <a:effectLst/>
        </p:spPr>
      </p:pic>
      <p:pic>
        <p:nvPicPr>
          <p:cNvPr id="17" name="Picture 16">
            <a:extLst>
              <a:ext uri="{FF2B5EF4-FFF2-40B4-BE49-F238E27FC236}">
                <a16:creationId xmlns:a16="http://schemas.microsoft.com/office/drawing/2014/main" id="{9F7B9F24-8D70-7F0B-E212-E332297A79B6}"/>
              </a:ext>
            </a:extLst>
          </p:cNvPr>
          <p:cNvPicPr>
            <a:picLocks noChangeAspect="1"/>
          </p:cNvPicPr>
          <p:nvPr/>
        </p:nvPicPr>
        <p:blipFill>
          <a:blip r:embed="rId9"/>
          <a:stretch>
            <a:fillRect/>
          </a:stretch>
        </p:blipFill>
        <p:spPr>
          <a:xfrm>
            <a:off x="2850680" y="6084512"/>
            <a:ext cx="1294572" cy="292609"/>
          </a:xfrm>
          <a:prstGeom prst="rect">
            <a:avLst/>
          </a:prstGeom>
          <a:effectLst/>
        </p:spPr>
      </p:pic>
      <p:sp>
        <p:nvSpPr>
          <p:cNvPr id="9" name="TextBox 8">
            <a:extLst>
              <a:ext uri="{FF2B5EF4-FFF2-40B4-BE49-F238E27FC236}">
                <a16:creationId xmlns:a16="http://schemas.microsoft.com/office/drawing/2014/main" id="{C4C13DC6-71BC-7ACD-A5DA-05847BA7B9C9}"/>
              </a:ext>
            </a:extLst>
          </p:cNvPr>
          <p:cNvSpPr txBox="1"/>
          <p:nvPr/>
        </p:nvSpPr>
        <p:spPr>
          <a:xfrm>
            <a:off x="6447788" y="5323331"/>
            <a:ext cx="2696209" cy="369332"/>
          </a:xfrm>
          <a:prstGeom prst="rect">
            <a:avLst/>
          </a:prstGeom>
          <a:noFill/>
          <a:effectLst/>
        </p:spPr>
        <p:txBody>
          <a:bodyPr wrap="square">
            <a:spAutoFit/>
          </a:bodyPr>
          <a:lstStyle/>
          <a:p>
            <a:r>
              <a:rPr lang="en-US" sz="1800" dirty="0">
                <a:latin typeface="Times New Roman" panose="02020603050405020304" pitchFamily="18" charset="0"/>
                <a:cs typeface="Times New Roman" panose="02020603050405020304" pitchFamily="18" charset="0"/>
              </a:rPr>
              <a:t>Check with </a:t>
            </a:r>
            <a:r>
              <a:rPr lang="en-US" sz="1800" b="1" dirty="0" err="1">
                <a:latin typeface="Courier"/>
                <a:cs typeface="Courier"/>
              </a:rPr>
              <a:t>var.test</a:t>
            </a:r>
            <a:r>
              <a:rPr lang="en-US" sz="1800" b="1" dirty="0">
                <a:latin typeface="Courier"/>
                <a:cs typeface="Courier"/>
              </a:rPr>
              <a:t>()</a:t>
            </a:r>
            <a:endParaRPr lang="en-US" b="1" dirty="0"/>
          </a:p>
        </p:txBody>
      </p:sp>
    </p:spTree>
    <p:extLst>
      <p:ext uri="{BB962C8B-B14F-4D97-AF65-F5344CB8AC3E}">
        <p14:creationId xmlns:p14="http://schemas.microsoft.com/office/powerpoint/2010/main" val="353444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4396" y="1417670"/>
            <a:ext cx="8202612" cy="461665"/>
          </a:xfrm>
          <a:prstGeom prst="rect">
            <a:avLst/>
          </a:prstGeom>
        </p:spPr>
        <p:txBody>
          <a:bodyPr wrap="square">
            <a:spAutoFit/>
          </a:bodyPr>
          <a:lstStyle/>
          <a:p>
            <a:r>
              <a:rPr lang="en-US" sz="2400" dirty="0">
                <a:latin typeface="Times New Roman"/>
                <a:cs typeface="Times New Roman"/>
              </a:rPr>
              <a:t>Could the two sets of glass shards be from the same window?</a:t>
            </a:r>
          </a:p>
        </p:txBody>
      </p:sp>
      <p:sp>
        <p:nvSpPr>
          <p:cNvPr id="4" name="Rectangle 3"/>
          <p:cNvSpPr/>
          <p:nvPr/>
        </p:nvSpPr>
        <p:spPr>
          <a:xfrm>
            <a:off x="0" y="2205571"/>
            <a:ext cx="9070975" cy="369332"/>
          </a:xfrm>
          <a:prstGeom prst="rect">
            <a:avLst/>
          </a:prstGeom>
        </p:spPr>
        <p:txBody>
          <a:bodyPr wrap="square">
            <a:spAutoFit/>
          </a:bodyPr>
          <a:lstStyle/>
          <a:p>
            <a:r>
              <a:rPr lang="en-US" dirty="0">
                <a:latin typeface="Times New Roman"/>
                <a:cs typeface="Times New Roman"/>
              </a:rPr>
              <a:t>RIs # 1: 1.53419 1.53275 1.53345 1.53267 1.53292 1.53332 1.53464 1.53299 1.53430 1.53550</a:t>
            </a:r>
          </a:p>
        </p:txBody>
      </p:sp>
      <p:sp>
        <p:nvSpPr>
          <p:cNvPr id="6" name="Rectangle 4"/>
          <p:cNvSpPr>
            <a:spLocks noChangeArrowheads="1"/>
          </p:cNvSpPr>
          <p:nvPr/>
        </p:nvSpPr>
        <p:spPr bwMode="auto">
          <a:xfrm>
            <a:off x="231775" y="394726"/>
            <a:ext cx="8607425" cy="762000"/>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a:solidFill>
                  <a:srgbClr val="000000"/>
                </a:solidFill>
                <a:latin typeface="Times New Roman" pitchFamily="18" charset="0"/>
              </a:rPr>
              <a:t>Example: Two Sample Hypothesis Testing for the Mean</a:t>
            </a:r>
          </a:p>
        </p:txBody>
      </p:sp>
      <p:pic>
        <p:nvPicPr>
          <p:cNvPr id="7" name="Picture 6"/>
          <p:cNvPicPr>
            <a:picLocks noChangeAspect="1" noChangeArrowheads="1"/>
          </p:cNvPicPr>
          <p:nvPr/>
        </p:nvPicPr>
        <p:blipFill>
          <a:blip r:embed="rId2" cstate="print"/>
          <a:srcRect/>
          <a:stretch>
            <a:fillRect/>
          </a:stretch>
        </p:blipFill>
        <p:spPr bwMode="auto">
          <a:xfrm>
            <a:off x="484188" y="76200"/>
            <a:ext cx="8202612" cy="239712"/>
          </a:xfrm>
          <a:prstGeom prst="rect">
            <a:avLst/>
          </a:prstGeom>
          <a:noFill/>
          <a:ln w="9525">
            <a:noFill/>
            <a:round/>
            <a:headEnd/>
            <a:tailEnd/>
          </a:ln>
        </p:spPr>
      </p:pic>
      <p:sp>
        <p:nvSpPr>
          <p:cNvPr id="8" name="Rectangle 7"/>
          <p:cNvSpPr/>
          <p:nvPr/>
        </p:nvSpPr>
        <p:spPr>
          <a:xfrm>
            <a:off x="231494" y="4040044"/>
            <a:ext cx="8686800" cy="400110"/>
          </a:xfrm>
          <a:prstGeom prst="rect">
            <a:avLst/>
          </a:prstGeom>
        </p:spPr>
        <p:txBody>
          <a:bodyPr wrap="square">
            <a:spAutoFit/>
          </a:bodyPr>
          <a:lstStyle/>
          <a:p>
            <a:pPr marL="342900" indent="-342900">
              <a:buFontTx/>
              <a:buAutoNum type="alphaLcPeriod"/>
            </a:pPr>
            <a:r>
              <a:rPr lang="en-US" sz="2000" dirty="0">
                <a:latin typeface="Times New Roman"/>
                <a:cs typeface="Times New Roman"/>
              </a:rPr>
              <a:t>Do a two sample 95% confidence hypothesis test to test if </a:t>
            </a:r>
            <a:r>
              <a:rPr lang="en-US" sz="2000" dirty="0">
                <a:latin typeface="Symbol" charset="2"/>
                <a:cs typeface="Symbol" charset="2"/>
              </a:rPr>
              <a:t>: </a:t>
            </a:r>
            <a:r>
              <a:rPr lang="en-US" sz="2000" dirty="0" err="1">
                <a:latin typeface="Symbol" charset="2"/>
                <a:cs typeface="Symbol" charset="2"/>
              </a:rPr>
              <a:t>m</a:t>
            </a:r>
            <a:r>
              <a:rPr lang="en-US" sz="2000" baseline="-25000" dirty="0" err="1">
                <a:latin typeface="Times New Roman"/>
                <a:cs typeface="Times New Roman"/>
              </a:rPr>
              <a:t>RI</a:t>
            </a:r>
            <a:r>
              <a:rPr lang="en-US" sz="2000" baseline="-25000" dirty="0">
                <a:latin typeface="Times New Roman"/>
                <a:cs typeface="Times New Roman"/>
              </a:rPr>
              <a:t> #1</a:t>
            </a:r>
            <a:r>
              <a:rPr lang="en-US" sz="2000" dirty="0">
                <a:latin typeface="Times New Roman"/>
                <a:cs typeface="Times New Roman"/>
              </a:rPr>
              <a:t>  ≠ </a:t>
            </a:r>
            <a:r>
              <a:rPr lang="en-US" sz="2000" dirty="0" err="1">
                <a:latin typeface="Symbol" charset="2"/>
                <a:cs typeface="Symbol" charset="2"/>
              </a:rPr>
              <a:t>m</a:t>
            </a:r>
            <a:r>
              <a:rPr lang="en-US" sz="2000" baseline="-25000" dirty="0" err="1">
                <a:latin typeface="Times New Roman"/>
                <a:cs typeface="Times New Roman"/>
              </a:rPr>
              <a:t>RI</a:t>
            </a:r>
            <a:r>
              <a:rPr lang="en-US" sz="2000" baseline="-25000" dirty="0">
                <a:latin typeface="Times New Roman"/>
                <a:cs typeface="Times New Roman"/>
              </a:rPr>
              <a:t> #2</a:t>
            </a:r>
            <a:r>
              <a:rPr lang="en-US" sz="2000" dirty="0">
                <a:latin typeface="Times New Roman"/>
                <a:cs typeface="Times New Roman"/>
              </a:rPr>
              <a:t> (H</a:t>
            </a:r>
            <a:r>
              <a:rPr lang="en-US" sz="2000" baseline="-25000" dirty="0">
                <a:latin typeface="Times New Roman"/>
                <a:cs typeface="Times New Roman"/>
              </a:rPr>
              <a:t>a</a:t>
            </a:r>
            <a:r>
              <a:rPr lang="en-US" sz="2000" dirty="0">
                <a:latin typeface="Times New Roman"/>
                <a:cs typeface="Times New Roman"/>
              </a:rPr>
              <a:t>). </a:t>
            </a:r>
          </a:p>
        </p:txBody>
      </p:sp>
      <p:sp>
        <p:nvSpPr>
          <p:cNvPr id="9" name="Rectangle 8"/>
          <p:cNvSpPr/>
          <p:nvPr/>
        </p:nvSpPr>
        <p:spPr>
          <a:xfrm>
            <a:off x="0" y="2625331"/>
            <a:ext cx="9076327" cy="369332"/>
          </a:xfrm>
          <a:prstGeom prst="rect">
            <a:avLst/>
          </a:prstGeom>
        </p:spPr>
        <p:txBody>
          <a:bodyPr wrap="square">
            <a:spAutoFit/>
          </a:bodyPr>
          <a:lstStyle/>
          <a:p>
            <a:r>
              <a:rPr lang="en-US" dirty="0">
                <a:latin typeface="Times New Roman"/>
                <a:cs typeface="Times New Roman"/>
              </a:rPr>
              <a:t>RIs # 2: 1.53577 1.53606 1.53602 1.53544 1.53618 1.53604 1.53551 1.53572 1.53580 1.53567</a:t>
            </a:r>
          </a:p>
        </p:txBody>
      </p:sp>
    </p:spTree>
    <p:extLst>
      <p:ext uri="{BB962C8B-B14F-4D97-AF65-F5344CB8AC3E}">
        <p14:creationId xmlns:p14="http://schemas.microsoft.com/office/powerpoint/2010/main" val="2992477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713039" y="401768"/>
            <a:ext cx="7562014" cy="762000"/>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a:solidFill>
                  <a:srgbClr val="000000"/>
                </a:solidFill>
                <a:latin typeface="Times New Roman" pitchFamily="18" charset="0"/>
              </a:rPr>
              <a:t>Example: Two Sample Hypothesis Testing for equivalence of  Means</a:t>
            </a:r>
          </a:p>
        </p:txBody>
      </p:sp>
      <p:pic>
        <p:nvPicPr>
          <p:cNvPr id="7" name="Picture 6"/>
          <p:cNvPicPr>
            <a:picLocks noChangeAspect="1" noChangeArrowheads="1"/>
          </p:cNvPicPr>
          <p:nvPr/>
        </p:nvPicPr>
        <p:blipFill>
          <a:blip r:embed="rId2" cstate="print"/>
          <a:srcRect/>
          <a:stretch>
            <a:fillRect/>
          </a:stretch>
        </p:blipFill>
        <p:spPr bwMode="auto">
          <a:xfrm>
            <a:off x="484188" y="76200"/>
            <a:ext cx="8202612" cy="239712"/>
          </a:xfrm>
          <a:prstGeom prst="rect">
            <a:avLst/>
          </a:prstGeom>
          <a:noFill/>
          <a:ln w="9525">
            <a:noFill/>
            <a:round/>
            <a:headEnd/>
            <a:tailEnd/>
          </a:ln>
        </p:spPr>
      </p:pic>
      <p:sp>
        <p:nvSpPr>
          <p:cNvPr id="8" name="Rectangle 7"/>
          <p:cNvSpPr/>
          <p:nvPr/>
        </p:nvSpPr>
        <p:spPr>
          <a:xfrm>
            <a:off x="93576" y="1718195"/>
            <a:ext cx="8996949" cy="3647152"/>
          </a:xfrm>
          <a:prstGeom prst="rect">
            <a:avLst/>
          </a:prstGeom>
          <a:solidFill>
            <a:srgbClr val="000C78"/>
          </a:solidFill>
        </p:spPr>
        <p:txBody>
          <a:bodyPr wrap="square">
            <a:spAutoFit/>
          </a:bodyPr>
          <a:lstStyle/>
          <a:p>
            <a:r>
              <a:rPr lang="en-US" sz="1100" dirty="0">
                <a:solidFill>
                  <a:srgbClr val="FF0000"/>
                </a:solidFill>
                <a:latin typeface="Courier"/>
                <a:cs typeface="Courier"/>
              </a:rPr>
              <a:t># Question of interest: Could the two sets of glass shards be from the same window ? </a:t>
            </a:r>
          </a:p>
          <a:p>
            <a:endParaRPr lang="en-US" sz="1100" dirty="0">
              <a:solidFill>
                <a:srgbClr val="FF0000"/>
              </a:solidFill>
              <a:latin typeface="Courier"/>
              <a:cs typeface="Courier"/>
            </a:endParaRPr>
          </a:p>
          <a:p>
            <a:r>
              <a:rPr lang="en-US" sz="1100" dirty="0">
                <a:solidFill>
                  <a:srgbClr val="FF0000"/>
                </a:solidFill>
                <a:latin typeface="Courier"/>
                <a:cs typeface="Courier"/>
              </a:rPr>
              <a:t># NULL HYPOTHESIS:</a:t>
            </a:r>
            <a:r>
              <a:rPr lang="en-US" sz="1100" dirty="0">
                <a:solidFill>
                  <a:schemeClr val="bg1"/>
                </a:solidFill>
                <a:latin typeface="Courier"/>
                <a:cs typeface="Courier"/>
              </a:rPr>
              <a:t>        </a:t>
            </a:r>
            <a:r>
              <a:rPr lang="en-US" sz="1100" dirty="0">
                <a:solidFill>
                  <a:srgbClr val="FFFF00"/>
                </a:solidFill>
                <a:latin typeface="Courier"/>
                <a:cs typeface="Courier"/>
              </a:rPr>
              <a:t>RI1 == RI2 (Side question: Problem here?)</a:t>
            </a:r>
          </a:p>
          <a:p>
            <a:r>
              <a:rPr lang="en-US" sz="1100" dirty="0">
                <a:solidFill>
                  <a:srgbClr val="FF0000"/>
                </a:solidFill>
                <a:latin typeface="Courier"/>
                <a:cs typeface="Courier"/>
              </a:rPr>
              <a:t># ALTERNATIVE HYPOTHESIS:</a:t>
            </a:r>
            <a:r>
              <a:rPr lang="en-US" sz="1100" dirty="0">
                <a:solidFill>
                  <a:schemeClr val="bg1"/>
                </a:solidFill>
                <a:latin typeface="Courier"/>
                <a:cs typeface="Courier"/>
              </a:rPr>
              <a:t> </a:t>
            </a:r>
            <a:r>
              <a:rPr lang="en-US" sz="1100" dirty="0">
                <a:solidFill>
                  <a:srgbClr val="FFFF00"/>
                </a:solidFill>
                <a:latin typeface="Courier"/>
                <a:cs typeface="Courier"/>
              </a:rPr>
              <a:t>RI1 != RI2</a:t>
            </a:r>
            <a:endParaRPr lang="en-US" sz="1100" dirty="0">
              <a:solidFill>
                <a:schemeClr val="bg1"/>
              </a:solidFill>
              <a:latin typeface="Courier"/>
              <a:cs typeface="Courier"/>
            </a:endParaRPr>
          </a:p>
          <a:p>
            <a:endParaRPr lang="en-US" sz="1100" dirty="0">
              <a:solidFill>
                <a:schemeClr val="bg1"/>
              </a:solidFill>
              <a:latin typeface="Courier"/>
              <a:cs typeface="Courier"/>
            </a:endParaRPr>
          </a:p>
          <a:p>
            <a:r>
              <a:rPr lang="en-US" sz="1100" dirty="0">
                <a:solidFill>
                  <a:srgbClr val="FFFF00"/>
                </a:solidFill>
                <a:latin typeface="Courier"/>
                <a:cs typeface="Courier"/>
              </a:rPr>
              <a:t># RIs of shards from glass pane 1</a:t>
            </a:r>
          </a:p>
          <a:p>
            <a:r>
              <a:rPr lang="en-US" sz="1100" dirty="0">
                <a:solidFill>
                  <a:schemeClr val="bg1"/>
                </a:solidFill>
                <a:latin typeface="Courier"/>
                <a:cs typeface="Courier"/>
              </a:rPr>
              <a:t>RI1 &lt;- c(1.53419, 1.53275, 1.53345, 1.53267, 1.53292, 1.53332, 1.53464, 1.53299, 1.53430, 1.53550)</a:t>
            </a:r>
          </a:p>
          <a:p>
            <a:endParaRPr lang="en-US" sz="1100" dirty="0">
              <a:solidFill>
                <a:schemeClr val="bg1"/>
              </a:solidFill>
              <a:latin typeface="Courier"/>
              <a:cs typeface="Courier"/>
            </a:endParaRPr>
          </a:p>
          <a:p>
            <a:r>
              <a:rPr lang="en-US" sz="1100" dirty="0">
                <a:solidFill>
                  <a:srgbClr val="FFFF00"/>
                </a:solidFill>
                <a:latin typeface="Courier"/>
                <a:cs typeface="Courier"/>
              </a:rPr>
              <a:t># RIs of shards from glass pane 2</a:t>
            </a:r>
          </a:p>
          <a:p>
            <a:r>
              <a:rPr lang="en-US" sz="1100" dirty="0">
                <a:solidFill>
                  <a:schemeClr val="bg1"/>
                </a:solidFill>
                <a:latin typeface="Courier"/>
                <a:cs typeface="Courier"/>
              </a:rPr>
              <a:t>RI2 &lt;- c(1.53577, 1.53606, 1.53602, 1.53544, 1.53618, 1.53604, 1.53551, 1.53572, 1.53580, 1.53567)</a:t>
            </a:r>
          </a:p>
          <a:p>
            <a:endParaRPr lang="en-US" sz="1100" dirty="0">
              <a:solidFill>
                <a:schemeClr val="bg1"/>
              </a:solidFill>
              <a:latin typeface="Courier"/>
              <a:cs typeface="Courier"/>
            </a:endParaRPr>
          </a:p>
          <a:p>
            <a:r>
              <a:rPr lang="en-US" sz="1100" dirty="0">
                <a:solidFill>
                  <a:srgbClr val="FFFF00"/>
                </a:solidFill>
                <a:latin typeface="Courier"/>
                <a:cs typeface="Courier"/>
              </a:rPr>
              <a:t># It helps to look at a box-and-whiskers plot for two-sample tests:</a:t>
            </a:r>
          </a:p>
          <a:p>
            <a:r>
              <a:rPr lang="en-US" sz="1100" dirty="0">
                <a:solidFill>
                  <a:schemeClr val="bg1"/>
                </a:solidFill>
                <a:latin typeface="Courier"/>
                <a:cs typeface="Courier"/>
              </a:rPr>
              <a:t>boxplot(RI1, RI2)</a:t>
            </a:r>
          </a:p>
          <a:p>
            <a:endParaRPr lang="en-US" sz="1100" dirty="0">
              <a:solidFill>
                <a:schemeClr val="bg1"/>
              </a:solidFill>
              <a:latin typeface="Courier"/>
              <a:cs typeface="Courier"/>
            </a:endParaRPr>
          </a:p>
          <a:p>
            <a:r>
              <a:rPr lang="en-US" sz="1100" dirty="0">
                <a:solidFill>
                  <a:srgbClr val="FFFF00"/>
                </a:solidFill>
                <a:latin typeface="Courier"/>
                <a:cs typeface="Courier"/>
              </a:rPr>
              <a:t># ****Check to see if (H0) variances of the two samples equal = 1 </a:t>
            </a:r>
          </a:p>
          <a:p>
            <a:r>
              <a:rPr lang="en-US" sz="1100" dirty="0">
                <a:solidFill>
                  <a:srgbClr val="FFFF00"/>
                </a:solidFill>
                <a:latin typeface="Courier"/>
                <a:cs typeface="Courier"/>
              </a:rPr>
              <a:t># (i.e. evidence that </a:t>
            </a:r>
            <a:r>
              <a:rPr lang="en-US" sz="1100" dirty="0" err="1">
                <a:solidFill>
                  <a:srgbClr val="FFFF00"/>
                </a:solidFill>
                <a:latin typeface="Courier"/>
                <a:cs typeface="Courier"/>
              </a:rPr>
              <a:t>vars</a:t>
            </a:r>
            <a:r>
              <a:rPr lang="en-US" sz="1100" dirty="0">
                <a:solidFill>
                  <a:srgbClr val="FFFF00"/>
                </a:solidFill>
                <a:latin typeface="Courier"/>
                <a:cs typeface="Courier"/>
              </a:rPr>
              <a:t> are not equal??):</a:t>
            </a:r>
          </a:p>
          <a:p>
            <a:r>
              <a:rPr lang="en-US" sz="1100" dirty="0" err="1">
                <a:solidFill>
                  <a:schemeClr val="bg1"/>
                </a:solidFill>
                <a:latin typeface="Courier"/>
                <a:cs typeface="Courier"/>
              </a:rPr>
              <a:t>var.test</a:t>
            </a:r>
            <a:r>
              <a:rPr lang="en-US" sz="1100" dirty="0">
                <a:solidFill>
                  <a:schemeClr val="bg1"/>
                </a:solidFill>
                <a:latin typeface="Courier"/>
                <a:cs typeface="Courier"/>
              </a:rPr>
              <a:t>(RI1, RI2)</a:t>
            </a:r>
          </a:p>
          <a:p>
            <a:endParaRPr lang="en-US" sz="1100" dirty="0">
              <a:solidFill>
                <a:schemeClr val="bg1"/>
              </a:solidFill>
              <a:latin typeface="Courier"/>
              <a:cs typeface="Courier"/>
            </a:endParaRPr>
          </a:p>
          <a:p>
            <a:r>
              <a:rPr lang="en-US" sz="1100" dirty="0">
                <a:solidFill>
                  <a:srgbClr val="FFFF00"/>
                </a:solidFill>
                <a:latin typeface="Courier"/>
                <a:cs typeface="Courier"/>
              </a:rPr>
              <a:t># Two sample two sided hypothesis test for equivalence between means:</a:t>
            </a:r>
          </a:p>
          <a:p>
            <a:r>
              <a:rPr lang="en-US" sz="1100" dirty="0" err="1">
                <a:solidFill>
                  <a:schemeClr val="bg1"/>
                </a:solidFill>
                <a:latin typeface="Courier"/>
                <a:cs typeface="Courier"/>
              </a:rPr>
              <a:t>t.test</a:t>
            </a:r>
            <a:r>
              <a:rPr lang="en-US" sz="1100" dirty="0">
                <a:solidFill>
                  <a:schemeClr val="bg1"/>
                </a:solidFill>
                <a:latin typeface="Courier"/>
                <a:cs typeface="Courier"/>
              </a:rPr>
              <a:t>(RI1, RI2, </a:t>
            </a:r>
            <a:r>
              <a:rPr lang="en-US" sz="1100" dirty="0" err="1">
                <a:solidFill>
                  <a:schemeClr val="bg1"/>
                </a:solidFill>
                <a:latin typeface="Courier"/>
                <a:cs typeface="Courier"/>
              </a:rPr>
              <a:t>var.equal</a:t>
            </a:r>
            <a:r>
              <a:rPr lang="en-US" sz="1100" dirty="0">
                <a:solidFill>
                  <a:schemeClr val="bg1"/>
                </a:solidFill>
                <a:latin typeface="Courier"/>
                <a:cs typeface="Courier"/>
              </a:rPr>
              <a:t> = </a:t>
            </a:r>
            <a:r>
              <a:rPr lang="en-US" sz="1100" dirty="0">
                <a:solidFill>
                  <a:srgbClr val="FF0000"/>
                </a:solidFill>
                <a:latin typeface="Courier"/>
                <a:cs typeface="Courier"/>
              </a:rPr>
              <a:t>FALSE</a:t>
            </a:r>
            <a:r>
              <a:rPr lang="en-US" sz="1100" dirty="0">
                <a:solidFill>
                  <a:schemeClr val="bg1"/>
                </a:solidFill>
                <a:latin typeface="Courier"/>
                <a:cs typeface="Courier"/>
              </a:rPr>
              <a:t>, alternative = </a:t>
            </a:r>
            <a:r>
              <a:rPr lang="en-US" sz="1100" dirty="0">
                <a:solidFill>
                  <a:srgbClr val="00B050"/>
                </a:solidFill>
                <a:latin typeface="Courier"/>
                <a:cs typeface="Courier"/>
              </a:rPr>
              <a:t>"</a:t>
            </a:r>
            <a:r>
              <a:rPr lang="en-US" sz="1100" dirty="0" err="1">
                <a:solidFill>
                  <a:srgbClr val="00B050"/>
                </a:solidFill>
                <a:latin typeface="Courier"/>
                <a:cs typeface="Courier"/>
              </a:rPr>
              <a:t>two.sided</a:t>
            </a:r>
            <a:r>
              <a:rPr lang="en-US" sz="1100" dirty="0">
                <a:solidFill>
                  <a:srgbClr val="00B050"/>
                </a:solidFill>
                <a:latin typeface="Courier"/>
                <a:cs typeface="Courier"/>
              </a:rPr>
              <a:t>"</a:t>
            </a:r>
            <a:r>
              <a:rPr lang="en-US" sz="1100" dirty="0">
                <a:solidFill>
                  <a:schemeClr val="bg1"/>
                </a:solidFill>
                <a:latin typeface="Courier"/>
                <a:cs typeface="Courier"/>
              </a:rPr>
              <a:t>, </a:t>
            </a:r>
            <a:r>
              <a:rPr lang="en-US" sz="1100" dirty="0" err="1">
                <a:solidFill>
                  <a:schemeClr val="bg1"/>
                </a:solidFill>
                <a:latin typeface="Courier"/>
                <a:cs typeface="Courier"/>
              </a:rPr>
              <a:t>conf.level</a:t>
            </a:r>
            <a:r>
              <a:rPr lang="en-US" sz="1100" dirty="0">
                <a:solidFill>
                  <a:schemeClr val="bg1"/>
                </a:solidFill>
                <a:latin typeface="Courier"/>
                <a:cs typeface="Courier"/>
              </a:rPr>
              <a:t> = 0.95)</a:t>
            </a:r>
          </a:p>
          <a:p>
            <a:endParaRPr lang="en-US" sz="1100" dirty="0">
              <a:solidFill>
                <a:schemeClr val="bg1"/>
              </a:solidFill>
              <a:latin typeface="Courier"/>
              <a:cs typeface="Courier"/>
            </a:endParaRPr>
          </a:p>
        </p:txBody>
      </p:sp>
      <p:sp>
        <p:nvSpPr>
          <p:cNvPr id="11" name="Rectangle 10"/>
          <p:cNvSpPr/>
          <p:nvPr/>
        </p:nvSpPr>
        <p:spPr>
          <a:xfrm>
            <a:off x="3436934" y="5934699"/>
            <a:ext cx="1808458" cy="369332"/>
          </a:xfrm>
          <a:prstGeom prst="rect">
            <a:avLst/>
          </a:prstGeom>
        </p:spPr>
        <p:txBody>
          <a:bodyPr wrap="none">
            <a:spAutoFit/>
          </a:bodyPr>
          <a:lstStyle/>
          <a:p>
            <a:r>
              <a:rPr lang="en-US" dirty="0">
                <a:latin typeface="Symbol" charset="2"/>
                <a:cs typeface="Symbol" charset="2"/>
              </a:rPr>
              <a:t>H</a:t>
            </a:r>
            <a:r>
              <a:rPr lang="en-US" baseline="-25000" dirty="0">
                <a:latin typeface="Symbol" charset="2"/>
                <a:cs typeface="Symbol" charset="2"/>
              </a:rPr>
              <a:t>0</a:t>
            </a:r>
            <a:r>
              <a:rPr lang="en-US" dirty="0">
                <a:latin typeface="Symbol" charset="2"/>
                <a:cs typeface="Symbol" charset="2"/>
              </a:rPr>
              <a:t>: </a:t>
            </a:r>
            <a:r>
              <a:rPr lang="en-US" dirty="0" err="1">
                <a:latin typeface="Symbol" charset="2"/>
                <a:cs typeface="Symbol" charset="2"/>
              </a:rPr>
              <a:t>m</a:t>
            </a:r>
            <a:r>
              <a:rPr lang="en-US" baseline="-25000" dirty="0" err="1">
                <a:latin typeface="Times New Roman"/>
                <a:cs typeface="Times New Roman"/>
              </a:rPr>
              <a:t>RI</a:t>
            </a:r>
            <a:r>
              <a:rPr lang="en-US" baseline="-25000" dirty="0">
                <a:latin typeface="Times New Roman"/>
                <a:cs typeface="Times New Roman"/>
              </a:rPr>
              <a:t> #1</a:t>
            </a:r>
            <a:r>
              <a:rPr lang="en-US" dirty="0">
                <a:latin typeface="Times New Roman"/>
                <a:cs typeface="Times New Roman"/>
              </a:rPr>
              <a:t>  = </a:t>
            </a:r>
            <a:r>
              <a:rPr lang="en-US" dirty="0" err="1">
                <a:latin typeface="Symbol" charset="2"/>
                <a:cs typeface="Symbol" charset="2"/>
              </a:rPr>
              <a:t>m</a:t>
            </a:r>
            <a:r>
              <a:rPr lang="en-US" baseline="-25000" dirty="0" err="1">
                <a:latin typeface="Times New Roman"/>
                <a:cs typeface="Times New Roman"/>
              </a:rPr>
              <a:t>RI</a:t>
            </a:r>
            <a:r>
              <a:rPr lang="en-US" baseline="-25000" dirty="0">
                <a:latin typeface="Times New Roman"/>
                <a:cs typeface="Times New Roman"/>
              </a:rPr>
              <a:t> #2</a:t>
            </a:r>
            <a:endParaRPr lang="en-US" dirty="0"/>
          </a:p>
        </p:txBody>
      </p:sp>
      <p:sp>
        <p:nvSpPr>
          <p:cNvPr id="12" name="Rectangle 11"/>
          <p:cNvSpPr/>
          <p:nvPr/>
        </p:nvSpPr>
        <p:spPr>
          <a:xfrm>
            <a:off x="3471689" y="6339900"/>
            <a:ext cx="1828596" cy="369332"/>
          </a:xfrm>
          <a:prstGeom prst="rect">
            <a:avLst/>
          </a:prstGeom>
        </p:spPr>
        <p:txBody>
          <a:bodyPr wrap="none">
            <a:spAutoFit/>
          </a:bodyPr>
          <a:lstStyle/>
          <a:p>
            <a:r>
              <a:rPr lang="en-US" dirty="0">
                <a:latin typeface="Symbol" charset="2"/>
                <a:cs typeface="Symbol" charset="2"/>
              </a:rPr>
              <a:t>H</a:t>
            </a:r>
            <a:r>
              <a:rPr lang="en-US" baseline="-25000" dirty="0">
                <a:latin typeface="Times New Roman"/>
                <a:cs typeface="Times New Roman"/>
              </a:rPr>
              <a:t>a</a:t>
            </a:r>
            <a:r>
              <a:rPr lang="en-US" dirty="0">
                <a:latin typeface="Symbol" charset="2"/>
                <a:cs typeface="Symbol" charset="2"/>
              </a:rPr>
              <a:t>: </a:t>
            </a:r>
            <a:r>
              <a:rPr lang="en-US" dirty="0" err="1">
                <a:latin typeface="Symbol" charset="2"/>
                <a:cs typeface="Symbol" charset="2"/>
              </a:rPr>
              <a:t>m</a:t>
            </a:r>
            <a:r>
              <a:rPr lang="en-US" baseline="-25000" dirty="0" err="1">
                <a:latin typeface="Times New Roman"/>
                <a:cs typeface="Times New Roman"/>
              </a:rPr>
              <a:t>RI</a:t>
            </a:r>
            <a:r>
              <a:rPr lang="en-US" baseline="-25000" dirty="0">
                <a:latin typeface="Times New Roman"/>
                <a:cs typeface="Times New Roman"/>
              </a:rPr>
              <a:t> #1</a:t>
            </a:r>
            <a:r>
              <a:rPr lang="en-US" dirty="0">
                <a:latin typeface="Times New Roman"/>
                <a:cs typeface="Times New Roman"/>
              </a:rPr>
              <a:t>  ≠ </a:t>
            </a:r>
            <a:r>
              <a:rPr lang="en-US" dirty="0" err="1">
                <a:latin typeface="Symbol" charset="2"/>
                <a:cs typeface="Symbol" charset="2"/>
              </a:rPr>
              <a:t>m</a:t>
            </a:r>
            <a:r>
              <a:rPr lang="en-US" baseline="-25000" dirty="0" err="1">
                <a:latin typeface="Times New Roman"/>
                <a:cs typeface="Times New Roman"/>
              </a:rPr>
              <a:t>RI</a:t>
            </a:r>
            <a:r>
              <a:rPr lang="en-US" baseline="-25000" dirty="0">
                <a:latin typeface="Times New Roman"/>
                <a:cs typeface="Times New Roman"/>
              </a:rPr>
              <a:t> #2</a:t>
            </a:r>
            <a:endParaRPr lang="en-US" dirty="0"/>
          </a:p>
        </p:txBody>
      </p:sp>
      <p:sp>
        <p:nvSpPr>
          <p:cNvPr id="4" name="TextBox 3">
            <a:extLst>
              <a:ext uri="{FF2B5EF4-FFF2-40B4-BE49-F238E27FC236}">
                <a16:creationId xmlns:a16="http://schemas.microsoft.com/office/drawing/2014/main" id="{DE9E5033-401A-9A28-64BA-30A39456F3B5}"/>
              </a:ext>
            </a:extLst>
          </p:cNvPr>
          <p:cNvSpPr txBox="1"/>
          <p:nvPr/>
        </p:nvSpPr>
        <p:spPr>
          <a:xfrm>
            <a:off x="93576" y="5400684"/>
            <a:ext cx="2649624" cy="400110"/>
          </a:xfrm>
          <a:prstGeom prst="rect">
            <a:avLst/>
          </a:prstGeom>
          <a:noFill/>
        </p:spPr>
        <p:txBody>
          <a:bodyPr wrap="square">
            <a:spAutoFit/>
          </a:bodyPr>
          <a:lstStyle/>
          <a:p>
            <a:r>
              <a:rPr lang="en-US" sz="2000" dirty="0" err="1">
                <a:latin typeface="Times New Roman" panose="02020603050405020304" pitchFamily="18" charset="0"/>
                <a:cs typeface="Times New Roman" panose="02020603050405020304" pitchFamily="18" charset="0"/>
                <a:hlinkClick r:id="rId3"/>
              </a:rPr>
              <a:t>hyp_test_two_samp.R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041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8DA12A-C713-18EE-6C42-6ECE94CC6E43}"/>
              </a:ext>
            </a:extLst>
          </p:cNvPr>
          <p:cNvSpPr>
            <a:spLocks noChangeArrowheads="1"/>
          </p:cNvSpPr>
          <p:nvPr/>
        </p:nvSpPr>
        <p:spPr bwMode="auto">
          <a:xfrm>
            <a:off x="231775" y="21110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Paired T-Tests</a:t>
            </a:r>
          </a:p>
        </p:txBody>
      </p:sp>
      <p:pic>
        <p:nvPicPr>
          <p:cNvPr id="3" name="Picture 2">
            <a:extLst>
              <a:ext uri="{FF2B5EF4-FFF2-40B4-BE49-F238E27FC236}">
                <a16:creationId xmlns:a16="http://schemas.microsoft.com/office/drawing/2014/main" id="{59A5488C-D8F3-CF0A-B778-919947DCC633}"/>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sp>
        <p:nvSpPr>
          <p:cNvPr id="4" name="TextBox 3">
            <a:extLst>
              <a:ext uri="{FF2B5EF4-FFF2-40B4-BE49-F238E27FC236}">
                <a16:creationId xmlns:a16="http://schemas.microsoft.com/office/drawing/2014/main" id="{1BF2F947-E9A3-C3E1-7CBC-874018C65587}"/>
              </a:ext>
            </a:extLst>
          </p:cNvPr>
          <p:cNvSpPr txBox="1"/>
          <p:nvPr/>
        </p:nvSpPr>
        <p:spPr>
          <a:xfrm>
            <a:off x="484189" y="1261638"/>
            <a:ext cx="8202612" cy="830997"/>
          </a:xfrm>
          <a:prstGeom prst="rect">
            <a:avLst/>
          </a:prstGeom>
          <a:noFill/>
          <a:effectLst/>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two samples come from paired observations, there can be some correlation:</a:t>
            </a:r>
          </a:p>
        </p:txBody>
      </p:sp>
      <p:sp>
        <p:nvSpPr>
          <p:cNvPr id="5" name="TextBox 4">
            <a:extLst>
              <a:ext uri="{FF2B5EF4-FFF2-40B4-BE49-F238E27FC236}">
                <a16:creationId xmlns:a16="http://schemas.microsoft.com/office/drawing/2014/main" id="{B99917CD-9E53-CC92-7C27-D7F46B05F6FD}"/>
              </a:ext>
            </a:extLst>
          </p:cNvPr>
          <p:cNvSpPr txBox="1"/>
          <p:nvPr/>
        </p:nvSpPr>
        <p:spPr>
          <a:xfrm>
            <a:off x="902805" y="2190728"/>
            <a:ext cx="6880410" cy="1107996"/>
          </a:xfrm>
          <a:prstGeom prst="rect">
            <a:avLst/>
          </a:prstGeom>
          <a:noFill/>
          <a:effectLst/>
        </p:spPr>
        <p:txBody>
          <a:bodyPr wrap="none" rtlCol="0">
            <a:spAutoFit/>
          </a:bodyPr>
          <a:lstStyle/>
          <a:p>
            <a:pPr marL="285750" indent="-285750">
              <a:buFont typeface="Arial" panose="020B0604020202020204" pitchFamily="34" charset="0"/>
              <a:buChar char="•"/>
            </a:pPr>
            <a:r>
              <a:rPr lang="en-US" sz="2200" i="1" dirty="0">
                <a:latin typeface="Times New Roman" panose="02020603050405020304" pitchFamily="18" charset="0"/>
                <a:cs typeface="Times New Roman" panose="02020603050405020304" pitchFamily="18" charset="0"/>
              </a:rPr>
              <a:t>e.g.</a:t>
            </a:r>
            <a:r>
              <a:rPr lang="en-US" sz="2200" dirty="0">
                <a:latin typeface="Times New Roman" panose="02020603050405020304" pitchFamily="18" charset="0"/>
                <a:cs typeface="Times New Roman" panose="02020603050405020304" pitchFamily="18" charset="0"/>
              </a:rPr>
              <a:t> two experiments made on the same person or object</a:t>
            </a:r>
          </a:p>
          <a:p>
            <a:pPr marL="285750" indent="-285750">
              <a:buFont typeface="Arial" panose="020B0604020202020204" pitchFamily="34" charset="0"/>
              <a:buChar char="•"/>
            </a:pPr>
            <a:r>
              <a:rPr lang="en-US" sz="2200" i="1" dirty="0">
                <a:latin typeface="Times New Roman" panose="02020603050405020304" pitchFamily="18" charset="0"/>
                <a:cs typeface="Times New Roman" panose="02020603050405020304" pitchFamily="18" charset="0"/>
              </a:rPr>
              <a:t>e.g. </a:t>
            </a:r>
            <a:r>
              <a:rPr lang="en-US" sz="2200" dirty="0">
                <a:latin typeface="Times New Roman" panose="02020603050405020304" pitchFamily="18" charset="0"/>
                <a:cs typeface="Times New Roman" panose="02020603050405020304" pitchFamily="18" charset="0"/>
              </a:rPr>
              <a:t>two</a:t>
            </a:r>
            <a:r>
              <a:rPr lang="en-US" sz="2200" i="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experiments at the same location</a:t>
            </a:r>
          </a:p>
          <a:p>
            <a:pPr marL="285750" indent="-285750">
              <a:buFont typeface="Arial" panose="020B0604020202020204" pitchFamily="34" charset="0"/>
              <a:buChar char="•"/>
            </a:pPr>
            <a:r>
              <a:rPr lang="en-US" sz="2200" i="1" dirty="0">
                <a:latin typeface="Times New Roman" panose="02020603050405020304" pitchFamily="18" charset="0"/>
                <a:cs typeface="Times New Roman" panose="02020603050405020304" pitchFamily="18" charset="0"/>
              </a:rPr>
              <a:t>e.g. </a:t>
            </a:r>
            <a:r>
              <a:rPr lang="en-US" sz="2200" dirty="0">
                <a:latin typeface="Times New Roman" panose="02020603050405020304" pitchFamily="18" charset="0"/>
                <a:cs typeface="Times New Roman" panose="02020603050405020304" pitchFamily="18" charset="0"/>
              </a:rPr>
              <a:t>experimental results </a:t>
            </a:r>
            <a:r>
              <a:rPr lang="en-US" sz="2200" i="1" dirty="0">
                <a:latin typeface="Times New Roman" panose="02020603050405020304" pitchFamily="18" charset="0"/>
                <a:cs typeface="Times New Roman" panose="02020603050405020304" pitchFamily="18" charset="0"/>
              </a:rPr>
              <a:t>before</a:t>
            </a:r>
            <a:r>
              <a:rPr lang="en-US" sz="2200" dirty="0">
                <a:latin typeface="Times New Roman" panose="02020603050405020304" pitchFamily="18" charset="0"/>
                <a:cs typeface="Times New Roman" panose="02020603050405020304" pitchFamily="18" charset="0"/>
              </a:rPr>
              <a:t> and </a:t>
            </a:r>
            <a:r>
              <a:rPr lang="en-US" sz="2200" i="1" dirty="0">
                <a:latin typeface="Times New Roman" panose="02020603050405020304" pitchFamily="18" charset="0"/>
                <a:cs typeface="Times New Roman" panose="02020603050405020304" pitchFamily="18" charset="0"/>
              </a:rPr>
              <a:t>after</a:t>
            </a:r>
          </a:p>
        </p:txBody>
      </p:sp>
      <p:sp>
        <p:nvSpPr>
          <p:cNvPr id="6" name="TextBox 5">
            <a:extLst>
              <a:ext uri="{FF2B5EF4-FFF2-40B4-BE49-F238E27FC236}">
                <a16:creationId xmlns:a16="http://schemas.microsoft.com/office/drawing/2014/main" id="{FEE628A5-6DFE-0C6B-8DC0-F92C3570F634}"/>
              </a:ext>
            </a:extLst>
          </p:cNvPr>
          <p:cNvSpPr txBox="1"/>
          <p:nvPr/>
        </p:nvSpPr>
        <p:spPr>
          <a:xfrm>
            <a:off x="434181" y="3647952"/>
            <a:ext cx="8202612" cy="1200329"/>
          </a:xfrm>
          <a:prstGeom prst="rect">
            <a:avLst/>
          </a:prstGeom>
          <a:noFill/>
          <a:effectLst/>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correlation can actually </a:t>
            </a:r>
            <a:r>
              <a:rPr lang="en-US" sz="2400" i="1" u="sng" dirty="0">
                <a:latin typeface="Times New Roman" panose="02020603050405020304" pitchFamily="18" charset="0"/>
                <a:cs typeface="Times New Roman" panose="02020603050405020304" pitchFamily="18" charset="0"/>
              </a:rPr>
              <a:t>reduce</a:t>
            </a:r>
            <a:r>
              <a:rPr lang="en-US" sz="2400" dirty="0">
                <a:latin typeface="Times New Roman" panose="02020603050405020304" pitchFamily="18" charset="0"/>
                <a:cs typeface="Times New Roman" panose="02020603050405020304" pitchFamily="18" charset="0"/>
              </a:rPr>
              <a:t> the standard error of difference between the sample means because the variance between the (correlated) sample differences is:</a:t>
            </a:r>
          </a:p>
        </p:txBody>
      </p:sp>
      <p:sp>
        <p:nvSpPr>
          <p:cNvPr id="8" name="Rectangle 7">
            <a:extLst>
              <a:ext uri="{FF2B5EF4-FFF2-40B4-BE49-F238E27FC236}">
                <a16:creationId xmlns:a16="http://schemas.microsoft.com/office/drawing/2014/main" id="{9AD78C48-CB22-675E-351B-90347751E22A}"/>
              </a:ext>
            </a:extLst>
          </p:cNvPr>
          <p:cNvSpPr/>
          <p:nvPr/>
        </p:nvSpPr>
        <p:spPr>
          <a:xfrm>
            <a:off x="5231756" y="5059089"/>
            <a:ext cx="2060294" cy="572512"/>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641651-C0B1-A2A0-AF68-D561AC0297B1}"/>
              </a:ext>
            </a:extLst>
          </p:cNvPr>
          <p:cNvPicPr>
            <a:picLocks noChangeAspect="1"/>
          </p:cNvPicPr>
          <p:nvPr/>
        </p:nvPicPr>
        <p:blipFill>
          <a:blip r:embed="rId3"/>
          <a:stretch>
            <a:fillRect/>
          </a:stretch>
        </p:blipFill>
        <p:spPr>
          <a:xfrm>
            <a:off x="868080" y="5197509"/>
            <a:ext cx="6386332" cy="338530"/>
          </a:xfrm>
          <a:prstGeom prst="rect">
            <a:avLst/>
          </a:prstGeom>
          <a:effectLst/>
        </p:spPr>
      </p:pic>
    </p:spTree>
    <p:extLst>
      <p:ext uri="{BB962C8B-B14F-4D97-AF65-F5344CB8AC3E}">
        <p14:creationId xmlns:p14="http://schemas.microsoft.com/office/powerpoint/2010/main" val="29099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8AA2FD-8D7B-1199-69C2-F3E2E2400022}"/>
              </a:ext>
            </a:extLst>
          </p:cNvPr>
          <p:cNvSpPr>
            <a:spLocks noChangeArrowheads="1"/>
          </p:cNvSpPr>
          <p:nvPr/>
        </p:nvSpPr>
        <p:spPr bwMode="auto">
          <a:xfrm>
            <a:off x="231775" y="21110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Paired T-Tests</a:t>
            </a:r>
          </a:p>
        </p:txBody>
      </p:sp>
      <p:sp>
        <p:nvSpPr>
          <p:cNvPr id="3" name="TextBox 2">
            <a:extLst>
              <a:ext uri="{FF2B5EF4-FFF2-40B4-BE49-F238E27FC236}">
                <a16:creationId xmlns:a16="http://schemas.microsoft.com/office/drawing/2014/main" id="{B4717D10-1DA7-006F-997B-DE3B35D5F277}"/>
              </a:ext>
            </a:extLst>
          </p:cNvPr>
          <p:cNvSpPr txBox="1"/>
          <p:nvPr/>
        </p:nvSpPr>
        <p:spPr>
          <a:xfrm>
            <a:off x="484189" y="1377388"/>
            <a:ext cx="8202612"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Doing a t-tests which takes into account pairing is easy:</a:t>
            </a:r>
          </a:p>
        </p:txBody>
      </p:sp>
      <p:sp>
        <p:nvSpPr>
          <p:cNvPr id="4" name="TextBox 3">
            <a:extLst>
              <a:ext uri="{FF2B5EF4-FFF2-40B4-BE49-F238E27FC236}">
                <a16:creationId xmlns:a16="http://schemas.microsoft.com/office/drawing/2014/main" id="{2835A962-6EE6-248F-BF04-B82B8ECEF8FD}"/>
              </a:ext>
            </a:extLst>
          </p:cNvPr>
          <p:cNvSpPr txBox="1"/>
          <p:nvPr/>
        </p:nvSpPr>
        <p:spPr>
          <a:xfrm>
            <a:off x="833357" y="1862203"/>
            <a:ext cx="7708759"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Do a one-sample t-test on the sample differences with respect to the mean difference = 0 (i.e. set </a:t>
            </a:r>
            <a:r>
              <a:rPr lang="en-US" sz="2200" b="1" dirty="0">
                <a:latin typeface="Courier New" panose="02070309020205020404" pitchFamily="49" charset="0"/>
                <a:cs typeface="Courier New" panose="02070309020205020404" pitchFamily="49" charset="0"/>
              </a:rPr>
              <a:t>mu = 0</a:t>
            </a:r>
            <a:r>
              <a:rPr lang="en-US" sz="2200" dirty="0">
                <a:latin typeface="Times New Roman" panose="02020603050405020304" pitchFamily="18" charset="0"/>
                <a:cs typeface="Times New Roman" panose="02020603050405020304" pitchFamily="18" charset="0"/>
              </a:rPr>
              <a:t> in </a:t>
            </a:r>
            <a:r>
              <a:rPr lang="en-US" sz="2200" b="1" dirty="0" err="1">
                <a:latin typeface="Courier New" panose="02070309020205020404" pitchFamily="49" charset="0"/>
                <a:cs typeface="Courier New" panose="02070309020205020404" pitchFamily="49" charset="0"/>
              </a:rPr>
              <a:t>t.test</a:t>
            </a:r>
            <a:r>
              <a:rPr lang="en-US" sz="2200" dirty="0">
                <a:latin typeface="Times New Roman" panose="02020603050405020304" pitchFamily="18" charset="0"/>
                <a:cs typeface="Times New Roman" panose="02020603050405020304" pitchFamily="18" charset="0"/>
              </a:rPr>
              <a:t>) –or–</a:t>
            </a:r>
          </a:p>
        </p:txBody>
      </p:sp>
      <p:sp>
        <p:nvSpPr>
          <p:cNvPr id="5" name="TextBox 4">
            <a:extLst>
              <a:ext uri="{FF2B5EF4-FFF2-40B4-BE49-F238E27FC236}">
                <a16:creationId xmlns:a16="http://schemas.microsoft.com/office/drawing/2014/main" id="{1E301D74-F473-FD0C-7CFD-2BA3E70174CB}"/>
              </a:ext>
            </a:extLst>
          </p:cNvPr>
          <p:cNvSpPr txBox="1"/>
          <p:nvPr/>
        </p:nvSpPr>
        <p:spPr>
          <a:xfrm>
            <a:off x="833357" y="2660858"/>
            <a:ext cx="7708759"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Do a two-sample t-test but set </a:t>
            </a:r>
            <a:r>
              <a:rPr lang="en-US" sz="2200" b="1" dirty="0">
                <a:latin typeface="Courier New" panose="02070309020205020404" pitchFamily="49" charset="0"/>
                <a:cs typeface="Courier New" panose="02070309020205020404" pitchFamily="49" charset="0"/>
              </a:rPr>
              <a:t>paired = T</a:t>
            </a:r>
          </a:p>
        </p:txBody>
      </p:sp>
      <p:sp>
        <p:nvSpPr>
          <p:cNvPr id="6" name="TextBox 5">
            <a:extLst>
              <a:ext uri="{FF2B5EF4-FFF2-40B4-BE49-F238E27FC236}">
                <a16:creationId xmlns:a16="http://schemas.microsoft.com/office/drawing/2014/main" id="{86B3DD3D-0D63-D4CF-95F1-11DBA200409A}"/>
              </a:ext>
            </a:extLst>
          </p:cNvPr>
          <p:cNvSpPr txBox="1"/>
          <p:nvPr/>
        </p:nvSpPr>
        <p:spPr>
          <a:xfrm>
            <a:off x="484189" y="3474330"/>
            <a:ext cx="820261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you suspect correlation between your samples, it doesn’t hurt to do the t-test as paired.</a:t>
            </a:r>
          </a:p>
        </p:txBody>
      </p:sp>
      <p:pic>
        <p:nvPicPr>
          <p:cNvPr id="7" name="Picture 6">
            <a:extLst>
              <a:ext uri="{FF2B5EF4-FFF2-40B4-BE49-F238E27FC236}">
                <a16:creationId xmlns:a16="http://schemas.microsoft.com/office/drawing/2014/main" id="{C9A4FFE9-B4FB-49E4-AAA9-DA8D0AD35E27}"/>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Tree>
    <p:extLst>
      <p:ext uri="{BB962C8B-B14F-4D97-AF65-F5344CB8AC3E}">
        <p14:creationId xmlns:p14="http://schemas.microsoft.com/office/powerpoint/2010/main" val="2263611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6AFA36-CE0D-78BE-BA3E-DAB0A7E21C4D}"/>
              </a:ext>
            </a:extLst>
          </p:cNvPr>
          <p:cNvSpPr>
            <a:spLocks noChangeArrowheads="1"/>
          </p:cNvSpPr>
          <p:nvPr/>
        </p:nvSpPr>
        <p:spPr bwMode="auto">
          <a:xfrm>
            <a:off x="231775" y="21110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Example Paired T-Tests</a:t>
            </a:r>
          </a:p>
        </p:txBody>
      </p:sp>
      <p:pic>
        <p:nvPicPr>
          <p:cNvPr id="3" name="Picture 2">
            <a:extLst>
              <a:ext uri="{FF2B5EF4-FFF2-40B4-BE49-F238E27FC236}">
                <a16:creationId xmlns:a16="http://schemas.microsoft.com/office/drawing/2014/main" id="{FF60D894-A6E1-E78A-A4F8-C6C5DDD9C115}"/>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4" name="TextBox 3">
            <a:extLst>
              <a:ext uri="{FF2B5EF4-FFF2-40B4-BE49-F238E27FC236}">
                <a16:creationId xmlns:a16="http://schemas.microsoft.com/office/drawing/2014/main" id="{0084EEB6-B307-1E99-7842-1CDBD5F54FA1}"/>
              </a:ext>
            </a:extLst>
          </p:cNvPr>
          <p:cNvSpPr txBox="1"/>
          <p:nvPr/>
        </p:nvSpPr>
        <p:spPr>
          <a:xfrm>
            <a:off x="364603" y="1562582"/>
            <a:ext cx="8322197"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Wear was measured on the shoe soles worn by 10 people. The sole material on the shoes for each person differed in composition. There were two materials examined A and B. The material was randomized between left (L) and right (R) shoes. The data below lists the wear measurements. </a:t>
            </a:r>
          </a:p>
        </p:txBody>
      </p:sp>
      <p:sp>
        <p:nvSpPr>
          <p:cNvPr id="5" name="TextBox 4">
            <a:extLst>
              <a:ext uri="{FF2B5EF4-FFF2-40B4-BE49-F238E27FC236}">
                <a16:creationId xmlns:a16="http://schemas.microsoft.com/office/drawing/2014/main" id="{82B656AD-539B-D118-B3D0-E20B6F9F29BB}"/>
              </a:ext>
            </a:extLst>
          </p:cNvPr>
          <p:cNvSpPr txBox="1"/>
          <p:nvPr/>
        </p:nvSpPr>
        <p:spPr>
          <a:xfrm>
            <a:off x="2319615" y="3900667"/>
            <a:ext cx="634019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13.2, 8.2, 10.9, 14.3, 10.7, 6.6, 9.5, 10.8, 8.8, 13.3</a:t>
            </a:r>
          </a:p>
        </p:txBody>
      </p:sp>
      <p:sp>
        <p:nvSpPr>
          <p:cNvPr id="6" name="TextBox 5">
            <a:extLst>
              <a:ext uri="{FF2B5EF4-FFF2-40B4-BE49-F238E27FC236}">
                <a16:creationId xmlns:a16="http://schemas.microsoft.com/office/drawing/2014/main" id="{D875528F-54EB-11AD-8838-9984DCAB4F44}"/>
              </a:ext>
            </a:extLst>
          </p:cNvPr>
          <p:cNvSpPr txBox="1"/>
          <p:nvPr/>
        </p:nvSpPr>
        <p:spPr>
          <a:xfrm>
            <a:off x="2319615" y="4558636"/>
            <a:ext cx="630595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14.0, 8.8, 11.2, 14.2, 11.8, 6.4, 9.8, 11.3, 9.3, 13.6</a:t>
            </a:r>
          </a:p>
        </p:txBody>
      </p:sp>
      <p:sp>
        <p:nvSpPr>
          <p:cNvPr id="7" name="TextBox 6">
            <a:extLst>
              <a:ext uri="{FF2B5EF4-FFF2-40B4-BE49-F238E27FC236}">
                <a16:creationId xmlns:a16="http://schemas.microsoft.com/office/drawing/2014/main" id="{CFA7B61E-D3ED-B3CB-EBFB-3C92CA57418F}"/>
              </a:ext>
            </a:extLst>
          </p:cNvPr>
          <p:cNvSpPr txBox="1"/>
          <p:nvPr/>
        </p:nvSpPr>
        <p:spPr>
          <a:xfrm>
            <a:off x="484188" y="3900667"/>
            <a:ext cx="159274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Material A:</a:t>
            </a:r>
          </a:p>
        </p:txBody>
      </p:sp>
      <p:sp>
        <p:nvSpPr>
          <p:cNvPr id="8" name="TextBox 7">
            <a:extLst>
              <a:ext uri="{FF2B5EF4-FFF2-40B4-BE49-F238E27FC236}">
                <a16:creationId xmlns:a16="http://schemas.microsoft.com/office/drawing/2014/main" id="{67239DEB-ED8F-815F-6657-15C705B4F553}"/>
              </a:ext>
            </a:extLst>
          </p:cNvPr>
          <p:cNvSpPr txBox="1"/>
          <p:nvPr/>
        </p:nvSpPr>
        <p:spPr>
          <a:xfrm>
            <a:off x="484188" y="4558636"/>
            <a:ext cx="159210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Material B:</a:t>
            </a:r>
          </a:p>
        </p:txBody>
      </p:sp>
    </p:spTree>
    <p:extLst>
      <p:ext uri="{BB962C8B-B14F-4D97-AF65-F5344CB8AC3E}">
        <p14:creationId xmlns:p14="http://schemas.microsoft.com/office/powerpoint/2010/main" val="2084643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39BB19-7D9A-F457-103C-A2CACB3AC7B8}"/>
              </a:ext>
            </a:extLst>
          </p:cNvPr>
          <p:cNvPicPr>
            <a:picLocks noChangeAspect="1"/>
          </p:cNvPicPr>
          <p:nvPr/>
        </p:nvPicPr>
        <p:blipFill>
          <a:blip r:embed="rId2"/>
          <a:stretch>
            <a:fillRect/>
          </a:stretch>
        </p:blipFill>
        <p:spPr>
          <a:xfrm>
            <a:off x="1309044" y="3907362"/>
            <a:ext cx="6399695" cy="2950638"/>
          </a:xfrm>
          <a:prstGeom prst="rect">
            <a:avLst/>
          </a:prstGeom>
        </p:spPr>
      </p:pic>
      <p:sp>
        <p:nvSpPr>
          <p:cNvPr id="3" name="Rectangle 4">
            <a:extLst>
              <a:ext uri="{FF2B5EF4-FFF2-40B4-BE49-F238E27FC236}">
                <a16:creationId xmlns:a16="http://schemas.microsoft.com/office/drawing/2014/main" id="{EBC2AED8-A254-E2AB-1D39-DF98E11D6372}"/>
              </a:ext>
            </a:extLst>
          </p:cNvPr>
          <p:cNvSpPr>
            <a:spLocks noChangeArrowheads="1"/>
          </p:cNvSpPr>
          <p:nvPr/>
        </p:nvSpPr>
        <p:spPr bwMode="auto">
          <a:xfrm>
            <a:off x="231775" y="21110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Example Paired T-Tests</a:t>
            </a:r>
          </a:p>
        </p:txBody>
      </p:sp>
      <p:pic>
        <p:nvPicPr>
          <p:cNvPr id="4" name="Picture 3">
            <a:extLst>
              <a:ext uri="{FF2B5EF4-FFF2-40B4-BE49-F238E27FC236}">
                <a16:creationId xmlns:a16="http://schemas.microsoft.com/office/drawing/2014/main" id="{F8AAFA56-8ECB-7A85-DB80-30CC8F055CDA}"/>
              </a:ext>
            </a:extLst>
          </p:cNvPr>
          <p:cNvPicPr>
            <a:picLocks noChangeAspect="1" noChangeArrowheads="1"/>
          </p:cNvPicPr>
          <p:nvPr/>
        </p:nvPicPr>
        <p:blipFill>
          <a:blip r:embed="rId3" cstate="print"/>
          <a:srcRect/>
          <a:stretch>
            <a:fillRect/>
          </a:stretch>
        </p:blipFill>
        <p:spPr bwMode="auto">
          <a:xfrm>
            <a:off x="484188" y="196056"/>
            <a:ext cx="8202612" cy="239712"/>
          </a:xfrm>
          <a:prstGeom prst="rect">
            <a:avLst/>
          </a:prstGeom>
          <a:noFill/>
          <a:ln w="9525">
            <a:noFill/>
            <a:round/>
            <a:headEnd/>
            <a:tailEnd/>
          </a:ln>
        </p:spPr>
      </p:pic>
      <p:pic>
        <p:nvPicPr>
          <p:cNvPr id="5" name="Picture 4">
            <a:extLst>
              <a:ext uri="{FF2B5EF4-FFF2-40B4-BE49-F238E27FC236}">
                <a16:creationId xmlns:a16="http://schemas.microsoft.com/office/drawing/2014/main" id="{F5F245BD-5801-3E49-B2BD-2F752E564DED}"/>
              </a:ext>
            </a:extLst>
          </p:cNvPr>
          <p:cNvPicPr>
            <a:picLocks noChangeAspect="1"/>
          </p:cNvPicPr>
          <p:nvPr/>
        </p:nvPicPr>
        <p:blipFill>
          <a:blip r:embed="rId4"/>
          <a:stretch>
            <a:fillRect/>
          </a:stretch>
        </p:blipFill>
        <p:spPr>
          <a:xfrm>
            <a:off x="2685326" y="1198939"/>
            <a:ext cx="3415496" cy="2614575"/>
          </a:xfrm>
          <a:prstGeom prst="rect">
            <a:avLst/>
          </a:prstGeom>
        </p:spPr>
      </p:pic>
    </p:spTree>
    <p:extLst>
      <p:ext uri="{BB962C8B-B14F-4D97-AF65-F5344CB8AC3E}">
        <p14:creationId xmlns:p14="http://schemas.microsoft.com/office/powerpoint/2010/main" val="35820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p:cNvPicPr>
            <a:picLocks noChangeAspect="1" noChangeArrowheads="1"/>
          </p:cNvPicPr>
          <p:nvPr/>
        </p:nvPicPr>
        <p:blipFill>
          <a:blip r:embed="rId2" cstate="print"/>
          <a:srcRect/>
          <a:stretch>
            <a:fillRect/>
          </a:stretch>
        </p:blipFill>
        <p:spPr bwMode="auto">
          <a:xfrm>
            <a:off x="484188" y="76200"/>
            <a:ext cx="8202612" cy="239712"/>
          </a:xfrm>
          <a:prstGeom prst="rect">
            <a:avLst/>
          </a:prstGeom>
          <a:noFill/>
          <a:ln w="9525">
            <a:noFill/>
            <a:round/>
            <a:headEnd/>
            <a:tailEnd/>
          </a:ln>
        </p:spPr>
      </p:pic>
      <p:sp>
        <p:nvSpPr>
          <p:cNvPr id="59" name="Rectangle 1"/>
          <p:cNvSpPr>
            <a:spLocks noChangeArrowheads="1"/>
          </p:cNvSpPr>
          <p:nvPr/>
        </p:nvSpPr>
        <p:spPr bwMode="auto">
          <a:xfrm>
            <a:off x="32948" y="325072"/>
            <a:ext cx="9104312" cy="871324"/>
          </a:xfrm>
          <a:prstGeom prst="rect">
            <a:avLst/>
          </a:prstGeom>
          <a:noFill/>
          <a:ln w="9525">
            <a:noFill/>
            <a:round/>
            <a:headEnd/>
            <a:tailEnd/>
          </a:ln>
        </p:spPr>
        <p:txBody>
          <a:bodyPr lIns="0" tIns="0" rIns="0" bIns="0" anchor="ctr"/>
          <a:lstStyle/>
          <a:p>
            <a:pPr algn="ctr" hangingPunct="0">
              <a:lnSpc>
                <a:spcPct val="98000"/>
              </a:lnSpc>
              <a:buSzPct val="45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solidFill>
                  <a:schemeClr val="tx1"/>
                </a:solidFill>
                <a:latin typeface="Times New Roman" pitchFamily="18" charset="0"/>
                <a:cs typeface="Times New Roman" pitchFamily="18" charset="0"/>
              </a:rPr>
              <a:t>The Basic Idea of Hypothesis Testing</a:t>
            </a:r>
          </a:p>
        </p:txBody>
      </p:sp>
      <p:pic>
        <p:nvPicPr>
          <p:cNvPr id="68" name="Picture 67"/>
          <p:cNvPicPr>
            <a:picLocks noChangeAspect="1"/>
          </p:cNvPicPr>
          <p:nvPr/>
        </p:nvPicPr>
        <p:blipFill rotWithShape="1">
          <a:blip r:embed="rId3"/>
          <a:srcRect l="11211" t="12281" r="6668" b="14815"/>
          <a:stretch/>
        </p:blipFill>
        <p:spPr>
          <a:xfrm>
            <a:off x="3172877" y="1405939"/>
            <a:ext cx="4137275" cy="3070120"/>
          </a:xfrm>
          <a:prstGeom prst="rect">
            <a:avLst/>
          </a:prstGeom>
          <a:effectLst/>
        </p:spPr>
      </p:pic>
      <p:cxnSp>
        <p:nvCxnSpPr>
          <p:cNvPr id="69" name="Straight Connector 68"/>
          <p:cNvCxnSpPr/>
          <p:nvPr/>
        </p:nvCxnSpPr>
        <p:spPr>
          <a:xfrm>
            <a:off x="1526462" y="4573215"/>
            <a:ext cx="5868745" cy="53474"/>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5207561" y="4426162"/>
            <a:ext cx="334210" cy="320842"/>
          </a:xfrm>
          <a:prstGeom prst="ellipse">
            <a:avLst/>
          </a:prstGeom>
          <a:solidFill>
            <a:srgbClr val="C0504D"/>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Multiply 70"/>
          <p:cNvSpPr/>
          <p:nvPr/>
        </p:nvSpPr>
        <p:spPr>
          <a:xfrm>
            <a:off x="6257287" y="4366479"/>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Multiply 71"/>
          <p:cNvSpPr/>
          <p:nvPr/>
        </p:nvSpPr>
        <p:spPr>
          <a:xfrm>
            <a:off x="5138106" y="4387358"/>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Multiply 72"/>
          <p:cNvSpPr/>
          <p:nvPr/>
        </p:nvSpPr>
        <p:spPr>
          <a:xfrm>
            <a:off x="5039682" y="4394031"/>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Multiply 73"/>
          <p:cNvSpPr/>
          <p:nvPr/>
        </p:nvSpPr>
        <p:spPr>
          <a:xfrm>
            <a:off x="6055454" y="4390538"/>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Multiply 74"/>
          <p:cNvSpPr/>
          <p:nvPr/>
        </p:nvSpPr>
        <p:spPr>
          <a:xfrm>
            <a:off x="5791523" y="4393286"/>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Multiply 75"/>
          <p:cNvSpPr/>
          <p:nvPr/>
        </p:nvSpPr>
        <p:spPr>
          <a:xfrm>
            <a:off x="6166023" y="4395296"/>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Multiply 76"/>
          <p:cNvSpPr/>
          <p:nvPr/>
        </p:nvSpPr>
        <p:spPr>
          <a:xfrm>
            <a:off x="5791522" y="4416797"/>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Multiply 77"/>
          <p:cNvSpPr/>
          <p:nvPr/>
        </p:nvSpPr>
        <p:spPr>
          <a:xfrm>
            <a:off x="5296901" y="4398228"/>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Multiply 78"/>
          <p:cNvSpPr/>
          <p:nvPr/>
        </p:nvSpPr>
        <p:spPr>
          <a:xfrm>
            <a:off x="6446361" y="4403305"/>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Multiply 79"/>
          <p:cNvSpPr/>
          <p:nvPr/>
        </p:nvSpPr>
        <p:spPr>
          <a:xfrm>
            <a:off x="5589690" y="4393286"/>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Multiply 80"/>
          <p:cNvSpPr/>
          <p:nvPr/>
        </p:nvSpPr>
        <p:spPr>
          <a:xfrm>
            <a:off x="5211583" y="4415738"/>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Multiply 81"/>
          <p:cNvSpPr/>
          <p:nvPr/>
        </p:nvSpPr>
        <p:spPr>
          <a:xfrm>
            <a:off x="5498734" y="4409616"/>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Multiply 82"/>
          <p:cNvSpPr/>
          <p:nvPr/>
        </p:nvSpPr>
        <p:spPr>
          <a:xfrm>
            <a:off x="5993355" y="4404531"/>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Multiply 83"/>
          <p:cNvSpPr/>
          <p:nvPr/>
        </p:nvSpPr>
        <p:spPr>
          <a:xfrm>
            <a:off x="6367856" y="4398528"/>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Multiply 84"/>
          <p:cNvSpPr/>
          <p:nvPr/>
        </p:nvSpPr>
        <p:spPr>
          <a:xfrm>
            <a:off x="4837850" y="4393286"/>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Multiply 85"/>
          <p:cNvSpPr/>
          <p:nvPr/>
        </p:nvSpPr>
        <p:spPr>
          <a:xfrm>
            <a:off x="5700566" y="4404531"/>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Multiply 86"/>
          <p:cNvSpPr/>
          <p:nvPr/>
        </p:nvSpPr>
        <p:spPr>
          <a:xfrm>
            <a:off x="5387858" y="4398228"/>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Multiply 87"/>
          <p:cNvSpPr/>
          <p:nvPr/>
        </p:nvSpPr>
        <p:spPr>
          <a:xfrm>
            <a:off x="4946450" y="4411121"/>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Multiply 88"/>
          <p:cNvSpPr/>
          <p:nvPr/>
        </p:nvSpPr>
        <p:spPr>
          <a:xfrm>
            <a:off x="5885864" y="4406057"/>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Multiply 89"/>
          <p:cNvSpPr/>
          <p:nvPr/>
        </p:nvSpPr>
        <p:spPr>
          <a:xfrm>
            <a:off x="4893236" y="4400097"/>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Multiply 90"/>
          <p:cNvSpPr/>
          <p:nvPr/>
        </p:nvSpPr>
        <p:spPr>
          <a:xfrm>
            <a:off x="5788561" y="4407050"/>
            <a:ext cx="403665" cy="413472"/>
          </a:xfrm>
          <a:prstGeom prst="mathMultiply">
            <a:avLst>
              <a:gd name="adj1" fmla="val 5210"/>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5014428" y="5355474"/>
            <a:ext cx="1077639" cy="369332"/>
          </a:xfrm>
          <a:prstGeom prst="rect">
            <a:avLst/>
          </a:prstGeom>
          <a:noFill/>
          <a:effectLst/>
        </p:spPr>
        <p:txBody>
          <a:bodyPr wrap="none" rtlCol="0">
            <a:spAutoFit/>
          </a:bodyPr>
          <a:lstStyle/>
          <a:p>
            <a:r>
              <a:rPr lang="en-US" i="1" dirty="0">
                <a:latin typeface="Symbol" charset="2"/>
                <a:cs typeface="Symbol" charset="2"/>
              </a:rPr>
              <a:t>m</a:t>
            </a:r>
            <a:r>
              <a:rPr lang="en-US" dirty="0">
                <a:latin typeface="Symbol" charset="2"/>
                <a:cs typeface="Symbol" charset="2"/>
              </a:rPr>
              <a:t> = 3</a:t>
            </a:r>
            <a:r>
              <a:rPr lang="en-US" dirty="0">
                <a:latin typeface="Times New Roman"/>
                <a:cs typeface="Times New Roman"/>
              </a:rPr>
              <a:t> </a:t>
            </a:r>
            <a:r>
              <a:rPr lang="en-US" dirty="0" err="1">
                <a:latin typeface="Times New Roman"/>
                <a:cs typeface="Times New Roman"/>
              </a:rPr>
              <a:t>nM</a:t>
            </a:r>
            <a:endParaRPr lang="en-US" dirty="0">
              <a:latin typeface="Times New Roman"/>
              <a:cs typeface="Times New Roman"/>
            </a:endParaRPr>
          </a:p>
        </p:txBody>
      </p:sp>
      <p:sp>
        <p:nvSpPr>
          <p:cNvPr id="93" name="Rectangle 92"/>
          <p:cNvSpPr/>
          <p:nvPr/>
        </p:nvSpPr>
        <p:spPr>
          <a:xfrm>
            <a:off x="2214817" y="3337228"/>
            <a:ext cx="2716609" cy="646331"/>
          </a:xfrm>
          <a:prstGeom prst="rect">
            <a:avLst/>
          </a:prstGeom>
          <a:effectLst/>
        </p:spPr>
        <p:txBody>
          <a:bodyPr wrap="none">
            <a:spAutoFit/>
          </a:bodyPr>
          <a:lstStyle/>
          <a:p>
            <a:r>
              <a:rPr lang="en-US" dirty="0">
                <a:latin typeface="Times New Roman"/>
                <a:cs typeface="Times New Roman"/>
              </a:rPr>
              <a:t>Obtain a sample:</a:t>
            </a:r>
          </a:p>
          <a:p>
            <a:r>
              <a:rPr lang="en-US" dirty="0">
                <a:latin typeface="Times New Roman"/>
                <a:cs typeface="Times New Roman"/>
              </a:rPr>
              <a:t>Measure the conc. 20 times</a:t>
            </a:r>
            <a:endParaRPr lang="en-US" dirty="0"/>
          </a:p>
        </p:txBody>
      </p:sp>
      <p:sp>
        <p:nvSpPr>
          <p:cNvPr id="94" name="Rectangle 93"/>
          <p:cNvSpPr/>
          <p:nvPr/>
        </p:nvSpPr>
        <p:spPr>
          <a:xfrm>
            <a:off x="1522480" y="5082474"/>
            <a:ext cx="2581919" cy="369332"/>
          </a:xfrm>
          <a:prstGeom prst="rect">
            <a:avLst/>
          </a:prstGeom>
          <a:effectLst/>
        </p:spPr>
        <p:txBody>
          <a:bodyPr wrap="none">
            <a:spAutoFit/>
          </a:bodyPr>
          <a:lstStyle/>
          <a:p>
            <a:r>
              <a:rPr lang="en-US" dirty="0">
                <a:latin typeface="Times New Roman"/>
                <a:cs typeface="Times New Roman"/>
              </a:rPr>
              <a:t>Compute sample average:</a:t>
            </a:r>
            <a:endParaRPr lang="en-US" dirty="0"/>
          </a:p>
        </p:txBody>
      </p:sp>
      <p:pic>
        <p:nvPicPr>
          <p:cNvPr id="95" name="Picture 94"/>
          <p:cNvPicPr>
            <a:picLocks noChangeAspect="1"/>
          </p:cNvPicPr>
          <p:nvPr/>
        </p:nvPicPr>
        <p:blipFill>
          <a:blip r:embed="rId4"/>
          <a:stretch>
            <a:fillRect/>
          </a:stretch>
        </p:blipFill>
        <p:spPr>
          <a:xfrm>
            <a:off x="4030723" y="5082474"/>
            <a:ext cx="217419" cy="358744"/>
          </a:xfrm>
          <a:prstGeom prst="rect">
            <a:avLst/>
          </a:prstGeom>
          <a:effectLst/>
        </p:spPr>
      </p:pic>
      <p:cxnSp>
        <p:nvCxnSpPr>
          <p:cNvPr id="96" name="Straight Arrow Connector 95"/>
          <p:cNvCxnSpPr/>
          <p:nvPr/>
        </p:nvCxnSpPr>
        <p:spPr>
          <a:xfrm>
            <a:off x="4916610" y="3820027"/>
            <a:ext cx="922039" cy="55051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4297838" y="4609172"/>
            <a:ext cx="1646975" cy="64290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3261302" y="6113242"/>
            <a:ext cx="3944710" cy="461665"/>
          </a:xfrm>
          <a:prstGeom prst="rect">
            <a:avLst/>
          </a:prstGeom>
          <a:effectLst/>
        </p:spPr>
        <p:txBody>
          <a:bodyPr wrap="none">
            <a:spAutoFit/>
          </a:bodyPr>
          <a:lstStyle/>
          <a:p>
            <a:r>
              <a:rPr lang="en-US" sz="2400" dirty="0">
                <a:latin typeface="Times New Roman"/>
                <a:cs typeface="Times New Roman"/>
              </a:rPr>
              <a:t>Is the employee in trouble????</a:t>
            </a:r>
            <a:endParaRPr lang="en-US" sz="2400" dirty="0"/>
          </a:p>
        </p:txBody>
      </p:sp>
      <p:sp>
        <p:nvSpPr>
          <p:cNvPr id="99" name="Right Brace 98"/>
          <p:cNvSpPr/>
          <p:nvPr/>
        </p:nvSpPr>
        <p:spPr>
          <a:xfrm rot="16200000">
            <a:off x="5396904" y="4048497"/>
            <a:ext cx="427790" cy="52136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0" name="Picture 99"/>
          <p:cNvPicPr>
            <a:picLocks noChangeAspect="1"/>
          </p:cNvPicPr>
          <p:nvPr/>
        </p:nvPicPr>
        <p:blipFill>
          <a:blip r:embed="rId5"/>
          <a:stretch>
            <a:fillRect/>
          </a:stretch>
        </p:blipFill>
        <p:spPr>
          <a:xfrm>
            <a:off x="5557780" y="3730227"/>
            <a:ext cx="1752278" cy="365058"/>
          </a:xfrm>
          <a:prstGeom prst="rect">
            <a:avLst/>
          </a:prstGeom>
          <a:effectLst/>
        </p:spPr>
      </p:pic>
      <p:sp>
        <p:nvSpPr>
          <p:cNvPr id="101" name="TextBox 100"/>
          <p:cNvSpPr txBox="1"/>
          <p:nvPr/>
        </p:nvSpPr>
        <p:spPr>
          <a:xfrm>
            <a:off x="5523280" y="4925405"/>
            <a:ext cx="787633" cy="369332"/>
          </a:xfrm>
          <a:prstGeom prst="rect">
            <a:avLst/>
          </a:prstGeom>
          <a:noFill/>
          <a:effectLst/>
        </p:spPr>
        <p:txBody>
          <a:bodyPr wrap="none" rtlCol="0">
            <a:spAutoFit/>
          </a:bodyPr>
          <a:lstStyle/>
          <a:p>
            <a:r>
              <a:rPr lang="en-US" dirty="0">
                <a:latin typeface="Times New Roman"/>
                <a:cs typeface="Times New Roman"/>
              </a:rPr>
              <a:t>1.6 </a:t>
            </a:r>
            <a:r>
              <a:rPr lang="en-US" i="1" dirty="0" err="1">
                <a:latin typeface="Symbol" charset="2"/>
                <a:cs typeface="Symbol" charset="2"/>
              </a:rPr>
              <a:t>s</a:t>
            </a:r>
            <a:r>
              <a:rPr lang="en-US" i="1" baseline="-25000" dirty="0" err="1">
                <a:latin typeface="Symbol" charset="2"/>
                <a:cs typeface="Symbol" charset="2"/>
              </a:rPr>
              <a:t>m</a:t>
            </a:r>
            <a:endParaRPr lang="en-US" i="1" baseline="-25000" dirty="0">
              <a:latin typeface="Symbol" charset="2"/>
              <a:cs typeface="Symbol" charset="2"/>
            </a:endParaRPr>
          </a:p>
        </p:txBody>
      </p:sp>
      <p:sp>
        <p:nvSpPr>
          <p:cNvPr id="102" name="Right Brace 101"/>
          <p:cNvSpPr/>
          <p:nvPr/>
        </p:nvSpPr>
        <p:spPr>
          <a:xfrm rot="5400000">
            <a:off x="5710113" y="4221810"/>
            <a:ext cx="427790" cy="1147786"/>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3" name="Straight Arrow Connector 102"/>
          <p:cNvCxnSpPr/>
          <p:nvPr/>
        </p:nvCxnSpPr>
        <p:spPr>
          <a:xfrm flipV="1">
            <a:off x="5354023" y="4779951"/>
            <a:ext cx="0" cy="71440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484188" y="1569077"/>
            <a:ext cx="2934882" cy="1200328"/>
          </a:xfrm>
          <a:prstGeom prst="rect">
            <a:avLst/>
          </a:prstGeom>
          <a:noFill/>
          <a:effectLst/>
        </p:spPr>
        <p:txBody>
          <a:bodyPr wrap="square" rtlCol="0">
            <a:spAutoFit/>
          </a:bodyPr>
          <a:lstStyle/>
          <a:p>
            <a:r>
              <a:rPr lang="en-US" sz="2400" dirty="0">
                <a:latin typeface="Times New Roman"/>
                <a:cs typeface="Times New Roman"/>
              </a:rPr>
              <a:t>Sampling distribution for a known mean </a:t>
            </a:r>
            <a:r>
              <a:rPr lang="en-US" sz="2400" i="1" dirty="0">
                <a:latin typeface="Symbol" charset="2"/>
                <a:cs typeface="Symbol" charset="2"/>
              </a:rPr>
              <a:t>m</a:t>
            </a:r>
            <a:r>
              <a:rPr lang="en-US" sz="2400" dirty="0">
                <a:latin typeface="Times New Roman"/>
                <a:cs typeface="Times New Roman"/>
              </a:rPr>
              <a:t> and known </a:t>
            </a:r>
            <a:r>
              <a:rPr lang="en-US" sz="2400" dirty="0" err="1">
                <a:latin typeface="Times New Roman"/>
                <a:cs typeface="Times New Roman"/>
              </a:rPr>
              <a:t>sd</a:t>
            </a:r>
            <a:r>
              <a:rPr lang="en-US" sz="2400" dirty="0">
                <a:latin typeface="Times New Roman"/>
                <a:cs typeface="Times New Roman"/>
              </a:rPr>
              <a:t> </a:t>
            </a:r>
            <a:r>
              <a:rPr lang="en-US" sz="2400" i="1" dirty="0" err="1">
                <a:latin typeface="Symbol" charset="2"/>
                <a:cs typeface="Symbol" charset="2"/>
              </a:rPr>
              <a:t>s</a:t>
            </a:r>
            <a:r>
              <a:rPr lang="en-US" sz="2400" i="1" baseline="-25000" dirty="0" err="1">
                <a:latin typeface="Symbol" charset="2"/>
                <a:cs typeface="Symbol" charset="2"/>
              </a:rPr>
              <a:t>m</a:t>
            </a:r>
            <a:r>
              <a:rPr lang="en-US" sz="2400" dirty="0">
                <a:latin typeface="Times New Roman"/>
                <a:cs typeface="Times New Roman"/>
              </a:rPr>
              <a:t>= is:</a:t>
            </a:r>
          </a:p>
        </p:txBody>
      </p:sp>
      <p:cxnSp>
        <p:nvCxnSpPr>
          <p:cNvPr id="105" name="Straight Arrow Connector 104"/>
          <p:cNvCxnSpPr/>
          <p:nvPr/>
        </p:nvCxnSpPr>
        <p:spPr>
          <a:xfrm flipV="1">
            <a:off x="3261302" y="3034617"/>
            <a:ext cx="1078363" cy="1336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106" name="Picture 105"/>
          <p:cNvPicPr>
            <a:picLocks noChangeAspect="1"/>
          </p:cNvPicPr>
          <p:nvPr/>
        </p:nvPicPr>
        <p:blipFill>
          <a:blip r:embed="rId6"/>
          <a:stretch>
            <a:fillRect/>
          </a:stretch>
        </p:blipFill>
        <p:spPr>
          <a:xfrm>
            <a:off x="1243308" y="2869490"/>
            <a:ext cx="1858127" cy="346122"/>
          </a:xfrm>
          <a:prstGeom prst="rect">
            <a:avLst/>
          </a:prstGeom>
          <a:effectLst/>
        </p:spPr>
      </p:pic>
      <p:cxnSp>
        <p:nvCxnSpPr>
          <p:cNvPr id="108" name="Straight Connector 107"/>
          <p:cNvCxnSpPr/>
          <p:nvPr/>
        </p:nvCxnSpPr>
        <p:spPr>
          <a:xfrm flipV="1">
            <a:off x="6498357" y="4070245"/>
            <a:ext cx="0" cy="51432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a:off x="5475475" y="1980668"/>
            <a:ext cx="1345427" cy="157747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6777790" y="1513301"/>
            <a:ext cx="1818104" cy="646331"/>
          </a:xfrm>
          <a:prstGeom prst="rect">
            <a:avLst/>
          </a:prstGeom>
          <a:noFill/>
          <a:effectLst/>
        </p:spPr>
        <p:txBody>
          <a:bodyPr wrap="square" rtlCol="0">
            <a:spAutoFit/>
          </a:bodyPr>
          <a:lstStyle/>
          <a:p>
            <a:r>
              <a:rPr lang="en-US" dirty="0">
                <a:latin typeface="Times New Roman"/>
                <a:cs typeface="Times New Roman"/>
              </a:rPr>
              <a:t>Area from -∞ to 1.6 </a:t>
            </a:r>
            <a:r>
              <a:rPr lang="en-US" i="1" dirty="0" err="1">
                <a:latin typeface="Symbol" charset="2"/>
                <a:cs typeface="Symbol" charset="2"/>
              </a:rPr>
              <a:t>s</a:t>
            </a:r>
            <a:r>
              <a:rPr lang="en-US" i="1" baseline="-25000" dirty="0" err="1">
                <a:latin typeface="Symbol" charset="2"/>
                <a:cs typeface="Symbol" charset="2"/>
              </a:rPr>
              <a:t>m</a:t>
            </a:r>
            <a:r>
              <a:rPr lang="en-US" dirty="0">
                <a:latin typeface="Times New Roman"/>
                <a:cs typeface="Times New Roman"/>
              </a:rPr>
              <a:t>  is 95%</a:t>
            </a:r>
          </a:p>
        </p:txBody>
      </p:sp>
      <p:cxnSp>
        <p:nvCxnSpPr>
          <p:cNvPr id="112" name="Straight Arrow Connector 111"/>
          <p:cNvCxnSpPr/>
          <p:nvPr/>
        </p:nvCxnSpPr>
        <p:spPr>
          <a:xfrm flipH="1">
            <a:off x="3411610" y="4130607"/>
            <a:ext cx="3026020" cy="13367"/>
          </a:xfrm>
          <a:prstGeom prst="straightConnector1">
            <a:avLst/>
          </a:prstGeom>
          <a:ln>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67500" y="3942355"/>
            <a:ext cx="3419526" cy="353943"/>
          </a:xfrm>
          <a:prstGeom prst="rect">
            <a:avLst/>
          </a:prstGeom>
          <a:noFill/>
          <a:effectLst/>
        </p:spPr>
        <p:txBody>
          <a:bodyPr wrap="none" rtlCol="0">
            <a:spAutoFit/>
          </a:bodyPr>
          <a:lstStyle/>
          <a:p>
            <a:r>
              <a:rPr lang="en-US" sz="1700" dirty="0">
                <a:latin typeface="Times New Roman"/>
                <a:cs typeface="Times New Roman"/>
              </a:rPr>
              <a:t>95% upper limit-CI for H</a:t>
            </a:r>
            <a:r>
              <a:rPr lang="en-US" sz="1700" baseline="-25000" dirty="0">
                <a:latin typeface="Times New Roman"/>
                <a:cs typeface="Times New Roman"/>
              </a:rPr>
              <a:t>0</a:t>
            </a:r>
            <a:r>
              <a:rPr lang="en-US" sz="1700" dirty="0">
                <a:latin typeface="Times New Roman"/>
                <a:cs typeface="Times New Roman"/>
              </a:rPr>
              <a:t>: </a:t>
            </a:r>
            <a:r>
              <a:rPr lang="en-US" sz="1700" dirty="0">
                <a:latin typeface="Symbol" charset="2"/>
                <a:cs typeface="Symbol" charset="2"/>
              </a:rPr>
              <a:t>m</a:t>
            </a:r>
            <a:r>
              <a:rPr lang="en-US" sz="1700" dirty="0">
                <a:latin typeface="Times New Roman"/>
                <a:cs typeface="Times New Roman"/>
              </a:rPr>
              <a:t> ≤ 3 </a:t>
            </a:r>
            <a:r>
              <a:rPr lang="en-US" sz="1700" dirty="0" err="1">
                <a:latin typeface="Times New Roman"/>
                <a:cs typeface="Times New Roman"/>
              </a:rPr>
              <a:t>nM</a:t>
            </a:r>
            <a:endParaRPr lang="en-US" sz="1700" dirty="0">
              <a:latin typeface="Times New Roman"/>
              <a:cs typeface="Times New Roman"/>
            </a:endParaRPr>
          </a:p>
        </p:txBody>
      </p:sp>
      <p:sp>
        <p:nvSpPr>
          <p:cNvPr id="48" name="TextBox 47"/>
          <p:cNvSpPr txBox="1"/>
          <p:nvPr/>
        </p:nvSpPr>
        <p:spPr>
          <a:xfrm>
            <a:off x="6649896" y="2523209"/>
            <a:ext cx="2408219" cy="1477328"/>
          </a:xfrm>
          <a:prstGeom prst="rect">
            <a:avLst/>
          </a:prstGeom>
          <a:noFill/>
        </p:spPr>
        <p:txBody>
          <a:bodyPr wrap="square" rtlCol="0">
            <a:spAutoFit/>
          </a:bodyPr>
          <a:lstStyle/>
          <a:p>
            <a:r>
              <a:rPr lang="en-US" dirty="0">
                <a:latin typeface="Times"/>
                <a:cs typeface="Times"/>
              </a:rPr>
              <a:t>So: </a:t>
            </a:r>
            <a:r>
              <a:rPr lang="en-US" b="1" dirty="0">
                <a:latin typeface="Times"/>
                <a:cs typeface="Times"/>
              </a:rPr>
              <a:t>IF</a:t>
            </a:r>
            <a:r>
              <a:rPr lang="en-US" dirty="0">
                <a:latin typeface="Times"/>
                <a:cs typeface="Times"/>
              </a:rPr>
              <a:t> the mean </a:t>
            </a:r>
            <a:r>
              <a:rPr lang="en-US" dirty="0" err="1">
                <a:latin typeface="Times"/>
                <a:cs typeface="Times"/>
              </a:rPr>
              <a:t>conc</a:t>
            </a:r>
            <a:r>
              <a:rPr lang="en-US" dirty="0">
                <a:latin typeface="Times"/>
                <a:cs typeface="Times"/>
              </a:rPr>
              <a:t> is really less than 3 </a:t>
            </a:r>
            <a:r>
              <a:rPr lang="en-US" dirty="0" err="1">
                <a:latin typeface="Times"/>
                <a:cs typeface="Times"/>
              </a:rPr>
              <a:t>nM</a:t>
            </a:r>
            <a:r>
              <a:rPr lang="en-US" dirty="0">
                <a:latin typeface="Times"/>
                <a:cs typeface="Times"/>
              </a:rPr>
              <a:t>, then we could (95%) plausibly measure it up to here</a:t>
            </a:r>
          </a:p>
        </p:txBody>
      </p:sp>
      <p:cxnSp>
        <p:nvCxnSpPr>
          <p:cNvPr id="49" name="Straight Arrow Connector 48"/>
          <p:cNvCxnSpPr/>
          <p:nvPr/>
        </p:nvCxnSpPr>
        <p:spPr>
          <a:xfrm flipH="1">
            <a:off x="6569688" y="3931750"/>
            <a:ext cx="740370" cy="43472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35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additive="base">
                                        <p:cTn id="11" dur="500" fill="hold"/>
                                        <p:tgtEl>
                                          <p:spTgt spid="103"/>
                                        </p:tgtEl>
                                        <p:attrNameLst>
                                          <p:attrName>ppt_x</p:attrName>
                                        </p:attrNameLst>
                                      </p:cBhvr>
                                      <p:tavLst>
                                        <p:tav tm="0">
                                          <p:val>
                                            <p:strVal val="#ppt_x"/>
                                          </p:val>
                                        </p:tav>
                                        <p:tav tm="100000">
                                          <p:val>
                                            <p:strVal val="#ppt_x"/>
                                          </p:val>
                                        </p:tav>
                                      </p:tavLst>
                                    </p:anim>
                                    <p:anim calcmode="lin" valueType="num">
                                      <p:cBhvr additive="base">
                                        <p:cTn id="12" dur="500" fill="hold"/>
                                        <p:tgtEl>
                                          <p:spTgt spid="10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 calcmode="lin" valueType="num">
                                      <p:cBhvr additive="base">
                                        <p:cTn id="15" dur="500" fill="hold"/>
                                        <p:tgtEl>
                                          <p:spTgt spid="92"/>
                                        </p:tgtEl>
                                        <p:attrNameLst>
                                          <p:attrName>ppt_x</p:attrName>
                                        </p:attrNameLst>
                                      </p:cBhvr>
                                      <p:tavLst>
                                        <p:tav tm="0">
                                          <p:val>
                                            <p:strVal val="#ppt_x"/>
                                          </p:val>
                                        </p:tav>
                                        <p:tav tm="100000">
                                          <p:val>
                                            <p:strVal val="#ppt_x"/>
                                          </p:val>
                                        </p:tav>
                                      </p:tavLst>
                                    </p:anim>
                                    <p:anim calcmode="lin" valueType="num">
                                      <p:cBhvr additive="base">
                                        <p:cTn id="1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additive="base">
                                        <p:cTn id="21" dur="500" fill="hold"/>
                                        <p:tgtEl>
                                          <p:spTgt spid="93"/>
                                        </p:tgtEl>
                                        <p:attrNameLst>
                                          <p:attrName>ppt_x</p:attrName>
                                        </p:attrNameLst>
                                      </p:cBhvr>
                                      <p:tavLst>
                                        <p:tav tm="0">
                                          <p:val>
                                            <p:strVal val="#ppt_x"/>
                                          </p:val>
                                        </p:tav>
                                        <p:tav tm="100000">
                                          <p:val>
                                            <p:strVal val="#ppt_x"/>
                                          </p:val>
                                        </p:tav>
                                      </p:tavLst>
                                    </p:anim>
                                    <p:anim calcmode="lin" valueType="num">
                                      <p:cBhvr additive="base">
                                        <p:cTn id="22" dur="500" fill="hold"/>
                                        <p:tgtEl>
                                          <p:spTgt spid="9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additive="base">
                                        <p:cTn id="25" dur="500" fill="hold"/>
                                        <p:tgtEl>
                                          <p:spTgt spid="96"/>
                                        </p:tgtEl>
                                        <p:attrNameLst>
                                          <p:attrName>ppt_x</p:attrName>
                                        </p:attrNameLst>
                                      </p:cBhvr>
                                      <p:tavLst>
                                        <p:tav tm="0">
                                          <p:val>
                                            <p:strVal val="#ppt_x"/>
                                          </p:val>
                                        </p:tav>
                                        <p:tav tm="100000">
                                          <p:val>
                                            <p:strVal val="#ppt_x"/>
                                          </p:val>
                                        </p:tav>
                                      </p:tavLst>
                                    </p:anim>
                                    <p:anim calcmode="lin" valueType="num">
                                      <p:cBhvr additive="base">
                                        <p:cTn id="26" dur="500" fill="hold"/>
                                        <p:tgtEl>
                                          <p:spTgt spid="9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additive="base">
                                        <p:cTn id="30" dur="500" fill="hold"/>
                                        <p:tgtEl>
                                          <p:spTgt spid="71"/>
                                        </p:tgtEl>
                                        <p:attrNameLst>
                                          <p:attrName>ppt_x</p:attrName>
                                        </p:attrNameLst>
                                      </p:cBhvr>
                                      <p:tavLst>
                                        <p:tav tm="0">
                                          <p:val>
                                            <p:strVal val="#ppt_x"/>
                                          </p:val>
                                        </p:tav>
                                        <p:tav tm="100000">
                                          <p:val>
                                            <p:strVal val="#ppt_x"/>
                                          </p:val>
                                        </p:tav>
                                      </p:tavLst>
                                    </p:anim>
                                    <p:anim calcmode="lin" valueType="num">
                                      <p:cBhvr additive="base">
                                        <p:cTn id="31" dur="500" fill="hold"/>
                                        <p:tgtEl>
                                          <p:spTgt spid="71"/>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additive="base">
                                        <p:cTn id="35" dur="500" fill="hold"/>
                                        <p:tgtEl>
                                          <p:spTgt spid="72"/>
                                        </p:tgtEl>
                                        <p:attrNameLst>
                                          <p:attrName>ppt_x</p:attrName>
                                        </p:attrNameLst>
                                      </p:cBhvr>
                                      <p:tavLst>
                                        <p:tav tm="0">
                                          <p:val>
                                            <p:strVal val="#ppt_x"/>
                                          </p:val>
                                        </p:tav>
                                        <p:tav tm="100000">
                                          <p:val>
                                            <p:strVal val="#ppt_x"/>
                                          </p:val>
                                        </p:tav>
                                      </p:tavLst>
                                    </p:anim>
                                    <p:anim calcmode="lin" valueType="num">
                                      <p:cBhvr additive="base">
                                        <p:cTn id="36" dur="500" fill="hold"/>
                                        <p:tgtEl>
                                          <p:spTgt spid="72"/>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grpId="0" nodeType="afterEffect">
                                  <p:stCondLst>
                                    <p:cond delay="0"/>
                                  </p:stCondLst>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grpId="0" nodeType="afterEffect">
                                  <p:stCondLst>
                                    <p:cond delay="0"/>
                                  </p:stCondLst>
                                  <p:childTnLst>
                                    <p:set>
                                      <p:cBhvr>
                                        <p:cTn id="44" dur="1" fill="hold">
                                          <p:stCondLst>
                                            <p:cond delay="0"/>
                                          </p:stCondLst>
                                        </p:cTn>
                                        <p:tgtEl>
                                          <p:spTgt spid="74"/>
                                        </p:tgtEl>
                                        <p:attrNameLst>
                                          <p:attrName>style.visibility</p:attrName>
                                        </p:attrNameLst>
                                      </p:cBhvr>
                                      <p:to>
                                        <p:strVal val="visible"/>
                                      </p:to>
                                    </p:set>
                                    <p:anim calcmode="lin" valueType="num">
                                      <p:cBhvr additive="base">
                                        <p:cTn id="45" dur="500" fill="hold"/>
                                        <p:tgtEl>
                                          <p:spTgt spid="74"/>
                                        </p:tgtEl>
                                        <p:attrNameLst>
                                          <p:attrName>ppt_x</p:attrName>
                                        </p:attrNameLst>
                                      </p:cBhvr>
                                      <p:tavLst>
                                        <p:tav tm="0">
                                          <p:val>
                                            <p:strVal val="#ppt_x"/>
                                          </p:val>
                                        </p:tav>
                                        <p:tav tm="100000">
                                          <p:val>
                                            <p:strVal val="#ppt_x"/>
                                          </p:val>
                                        </p:tav>
                                      </p:tavLst>
                                    </p:anim>
                                    <p:anim calcmode="lin" valueType="num">
                                      <p:cBhvr additive="base">
                                        <p:cTn id="46" dur="500" fill="hold"/>
                                        <p:tgtEl>
                                          <p:spTgt spid="74"/>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2" presetClass="entr" presetSubtype="4" fill="hold" grpId="0" nodeType="afterEffect">
                                  <p:stCondLst>
                                    <p:cond delay="0"/>
                                  </p:stCondLst>
                                  <p:childTnLst>
                                    <p:set>
                                      <p:cBhvr>
                                        <p:cTn id="49" dur="1" fill="hold">
                                          <p:stCondLst>
                                            <p:cond delay="0"/>
                                          </p:stCondLst>
                                        </p:cTn>
                                        <p:tgtEl>
                                          <p:spTgt spid="75"/>
                                        </p:tgtEl>
                                        <p:attrNameLst>
                                          <p:attrName>style.visibility</p:attrName>
                                        </p:attrNameLst>
                                      </p:cBhvr>
                                      <p:to>
                                        <p:strVal val="visible"/>
                                      </p:to>
                                    </p:set>
                                    <p:anim calcmode="lin" valueType="num">
                                      <p:cBhvr additive="base">
                                        <p:cTn id="50" dur="500" fill="hold"/>
                                        <p:tgtEl>
                                          <p:spTgt spid="75"/>
                                        </p:tgtEl>
                                        <p:attrNameLst>
                                          <p:attrName>ppt_x</p:attrName>
                                        </p:attrNameLst>
                                      </p:cBhvr>
                                      <p:tavLst>
                                        <p:tav tm="0">
                                          <p:val>
                                            <p:strVal val="#ppt_x"/>
                                          </p:val>
                                        </p:tav>
                                        <p:tav tm="100000">
                                          <p:val>
                                            <p:strVal val="#ppt_x"/>
                                          </p:val>
                                        </p:tav>
                                      </p:tavLst>
                                    </p:anim>
                                    <p:anim calcmode="lin" valueType="num">
                                      <p:cBhvr additive="base">
                                        <p:cTn id="51" dur="500" fill="hold"/>
                                        <p:tgtEl>
                                          <p:spTgt spid="75"/>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2" presetClass="entr" presetSubtype="4"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childTnLst>
                          </p:cTn>
                        </p:par>
                        <p:par>
                          <p:cTn id="57" fill="hold">
                            <p:stCondLst>
                              <p:cond delay="3500"/>
                            </p:stCondLst>
                            <p:childTnLst>
                              <p:par>
                                <p:cTn id="58" presetID="2" presetClass="entr" presetSubtype="4" fill="hold" grpId="0" nodeType="afterEffect">
                                  <p:stCondLst>
                                    <p:cond delay="0"/>
                                  </p:stCondLst>
                                  <p:childTnLst>
                                    <p:set>
                                      <p:cBhvr>
                                        <p:cTn id="59" dur="1" fill="hold">
                                          <p:stCondLst>
                                            <p:cond delay="0"/>
                                          </p:stCondLst>
                                        </p:cTn>
                                        <p:tgtEl>
                                          <p:spTgt spid="77"/>
                                        </p:tgtEl>
                                        <p:attrNameLst>
                                          <p:attrName>style.visibility</p:attrName>
                                        </p:attrNameLst>
                                      </p:cBhvr>
                                      <p:to>
                                        <p:strVal val="visible"/>
                                      </p:to>
                                    </p:set>
                                    <p:anim calcmode="lin" valueType="num">
                                      <p:cBhvr additive="base">
                                        <p:cTn id="60" dur="500" fill="hold"/>
                                        <p:tgtEl>
                                          <p:spTgt spid="77"/>
                                        </p:tgtEl>
                                        <p:attrNameLst>
                                          <p:attrName>ppt_x</p:attrName>
                                        </p:attrNameLst>
                                      </p:cBhvr>
                                      <p:tavLst>
                                        <p:tav tm="0">
                                          <p:val>
                                            <p:strVal val="#ppt_x"/>
                                          </p:val>
                                        </p:tav>
                                        <p:tav tm="100000">
                                          <p:val>
                                            <p:strVal val="#ppt_x"/>
                                          </p:val>
                                        </p:tav>
                                      </p:tavLst>
                                    </p:anim>
                                    <p:anim calcmode="lin" valueType="num">
                                      <p:cBhvr additive="base">
                                        <p:cTn id="61" dur="500" fill="hold"/>
                                        <p:tgtEl>
                                          <p:spTgt spid="77"/>
                                        </p:tgtEl>
                                        <p:attrNameLst>
                                          <p:attrName>ppt_y</p:attrName>
                                        </p:attrNameLst>
                                      </p:cBhvr>
                                      <p:tavLst>
                                        <p:tav tm="0">
                                          <p:val>
                                            <p:strVal val="1+#ppt_h/2"/>
                                          </p:val>
                                        </p:tav>
                                        <p:tav tm="100000">
                                          <p:val>
                                            <p:strVal val="#ppt_y"/>
                                          </p:val>
                                        </p:tav>
                                      </p:tavLst>
                                    </p:anim>
                                  </p:childTnLst>
                                </p:cTn>
                              </p:par>
                            </p:childTnLst>
                          </p:cTn>
                        </p:par>
                        <p:par>
                          <p:cTn id="62" fill="hold">
                            <p:stCondLst>
                              <p:cond delay="4000"/>
                            </p:stCondLst>
                            <p:childTnLst>
                              <p:par>
                                <p:cTn id="63" presetID="2" presetClass="entr" presetSubtype="4" fill="hold" grpId="0" nodeType="afterEffect">
                                  <p:stCondLst>
                                    <p:cond delay="0"/>
                                  </p:stCondLst>
                                  <p:childTnLst>
                                    <p:set>
                                      <p:cBhvr>
                                        <p:cTn id="64" dur="1" fill="hold">
                                          <p:stCondLst>
                                            <p:cond delay="0"/>
                                          </p:stCondLst>
                                        </p:cTn>
                                        <p:tgtEl>
                                          <p:spTgt spid="78"/>
                                        </p:tgtEl>
                                        <p:attrNameLst>
                                          <p:attrName>style.visibility</p:attrName>
                                        </p:attrNameLst>
                                      </p:cBhvr>
                                      <p:to>
                                        <p:strVal val="visible"/>
                                      </p:to>
                                    </p:set>
                                    <p:anim calcmode="lin" valueType="num">
                                      <p:cBhvr additive="base">
                                        <p:cTn id="65" dur="500" fill="hold"/>
                                        <p:tgtEl>
                                          <p:spTgt spid="78"/>
                                        </p:tgtEl>
                                        <p:attrNameLst>
                                          <p:attrName>ppt_x</p:attrName>
                                        </p:attrNameLst>
                                      </p:cBhvr>
                                      <p:tavLst>
                                        <p:tav tm="0">
                                          <p:val>
                                            <p:strVal val="#ppt_x"/>
                                          </p:val>
                                        </p:tav>
                                        <p:tav tm="100000">
                                          <p:val>
                                            <p:strVal val="#ppt_x"/>
                                          </p:val>
                                        </p:tav>
                                      </p:tavLst>
                                    </p:anim>
                                    <p:anim calcmode="lin" valueType="num">
                                      <p:cBhvr additive="base">
                                        <p:cTn id="66" dur="500" fill="hold"/>
                                        <p:tgtEl>
                                          <p:spTgt spid="78"/>
                                        </p:tgtEl>
                                        <p:attrNameLst>
                                          <p:attrName>ppt_y</p:attrName>
                                        </p:attrNameLst>
                                      </p:cBhvr>
                                      <p:tavLst>
                                        <p:tav tm="0">
                                          <p:val>
                                            <p:strVal val="1+#ppt_h/2"/>
                                          </p:val>
                                        </p:tav>
                                        <p:tav tm="100000">
                                          <p:val>
                                            <p:strVal val="#ppt_y"/>
                                          </p:val>
                                        </p:tav>
                                      </p:tavLst>
                                    </p:anim>
                                  </p:childTnLst>
                                </p:cTn>
                              </p:par>
                            </p:childTnLst>
                          </p:cTn>
                        </p:par>
                        <p:par>
                          <p:cTn id="67" fill="hold">
                            <p:stCondLst>
                              <p:cond delay="4500"/>
                            </p:stCondLst>
                            <p:childTnLst>
                              <p:par>
                                <p:cTn id="68" presetID="2" presetClass="entr" presetSubtype="4" fill="hold" grpId="0" nodeType="afterEffect">
                                  <p:stCondLst>
                                    <p:cond delay="0"/>
                                  </p:stCondLst>
                                  <p:childTnLst>
                                    <p:set>
                                      <p:cBhvr>
                                        <p:cTn id="69" dur="1" fill="hold">
                                          <p:stCondLst>
                                            <p:cond delay="0"/>
                                          </p:stCondLst>
                                        </p:cTn>
                                        <p:tgtEl>
                                          <p:spTgt spid="79"/>
                                        </p:tgtEl>
                                        <p:attrNameLst>
                                          <p:attrName>style.visibility</p:attrName>
                                        </p:attrNameLst>
                                      </p:cBhvr>
                                      <p:to>
                                        <p:strVal val="visible"/>
                                      </p:to>
                                    </p:set>
                                    <p:anim calcmode="lin" valueType="num">
                                      <p:cBhvr additive="base">
                                        <p:cTn id="70" dur="500" fill="hold"/>
                                        <p:tgtEl>
                                          <p:spTgt spid="79"/>
                                        </p:tgtEl>
                                        <p:attrNameLst>
                                          <p:attrName>ppt_x</p:attrName>
                                        </p:attrNameLst>
                                      </p:cBhvr>
                                      <p:tavLst>
                                        <p:tav tm="0">
                                          <p:val>
                                            <p:strVal val="#ppt_x"/>
                                          </p:val>
                                        </p:tav>
                                        <p:tav tm="100000">
                                          <p:val>
                                            <p:strVal val="#ppt_x"/>
                                          </p:val>
                                        </p:tav>
                                      </p:tavLst>
                                    </p:anim>
                                    <p:anim calcmode="lin" valueType="num">
                                      <p:cBhvr additive="base">
                                        <p:cTn id="71" dur="500" fill="hold"/>
                                        <p:tgtEl>
                                          <p:spTgt spid="79"/>
                                        </p:tgtEl>
                                        <p:attrNameLst>
                                          <p:attrName>ppt_y</p:attrName>
                                        </p:attrNameLst>
                                      </p:cBhvr>
                                      <p:tavLst>
                                        <p:tav tm="0">
                                          <p:val>
                                            <p:strVal val="1+#ppt_h/2"/>
                                          </p:val>
                                        </p:tav>
                                        <p:tav tm="100000">
                                          <p:val>
                                            <p:strVal val="#ppt_y"/>
                                          </p:val>
                                        </p:tav>
                                      </p:tavLst>
                                    </p:anim>
                                  </p:childTnLst>
                                </p:cTn>
                              </p:par>
                            </p:childTnLst>
                          </p:cTn>
                        </p:par>
                        <p:par>
                          <p:cTn id="72" fill="hold">
                            <p:stCondLst>
                              <p:cond delay="5000"/>
                            </p:stCondLst>
                            <p:childTnLst>
                              <p:par>
                                <p:cTn id="73" presetID="2" presetClass="entr" presetSubtype="4" fill="hold" grpId="0" nodeType="afterEffect">
                                  <p:stCondLst>
                                    <p:cond delay="0"/>
                                  </p:stCondLst>
                                  <p:childTnLst>
                                    <p:set>
                                      <p:cBhvr>
                                        <p:cTn id="74" dur="1" fill="hold">
                                          <p:stCondLst>
                                            <p:cond delay="0"/>
                                          </p:stCondLst>
                                        </p:cTn>
                                        <p:tgtEl>
                                          <p:spTgt spid="80"/>
                                        </p:tgtEl>
                                        <p:attrNameLst>
                                          <p:attrName>style.visibility</p:attrName>
                                        </p:attrNameLst>
                                      </p:cBhvr>
                                      <p:to>
                                        <p:strVal val="visible"/>
                                      </p:to>
                                    </p:set>
                                    <p:anim calcmode="lin" valueType="num">
                                      <p:cBhvr additive="base">
                                        <p:cTn id="75" dur="500" fill="hold"/>
                                        <p:tgtEl>
                                          <p:spTgt spid="80"/>
                                        </p:tgtEl>
                                        <p:attrNameLst>
                                          <p:attrName>ppt_x</p:attrName>
                                        </p:attrNameLst>
                                      </p:cBhvr>
                                      <p:tavLst>
                                        <p:tav tm="0">
                                          <p:val>
                                            <p:strVal val="#ppt_x"/>
                                          </p:val>
                                        </p:tav>
                                        <p:tav tm="100000">
                                          <p:val>
                                            <p:strVal val="#ppt_x"/>
                                          </p:val>
                                        </p:tav>
                                      </p:tavLst>
                                    </p:anim>
                                    <p:anim calcmode="lin" valueType="num">
                                      <p:cBhvr additive="base">
                                        <p:cTn id="76" dur="500" fill="hold"/>
                                        <p:tgtEl>
                                          <p:spTgt spid="80"/>
                                        </p:tgtEl>
                                        <p:attrNameLst>
                                          <p:attrName>ppt_y</p:attrName>
                                        </p:attrNameLst>
                                      </p:cBhvr>
                                      <p:tavLst>
                                        <p:tav tm="0">
                                          <p:val>
                                            <p:strVal val="1+#ppt_h/2"/>
                                          </p:val>
                                        </p:tav>
                                        <p:tav tm="100000">
                                          <p:val>
                                            <p:strVal val="#ppt_y"/>
                                          </p:val>
                                        </p:tav>
                                      </p:tavLst>
                                    </p:anim>
                                  </p:childTnLst>
                                </p:cTn>
                              </p:par>
                            </p:childTnLst>
                          </p:cTn>
                        </p:par>
                        <p:par>
                          <p:cTn id="77" fill="hold">
                            <p:stCondLst>
                              <p:cond delay="5500"/>
                            </p:stCondLst>
                            <p:childTnLst>
                              <p:par>
                                <p:cTn id="78" presetID="2" presetClass="entr" presetSubtype="4" fill="hold" grpId="0" nodeType="afterEffect">
                                  <p:stCondLst>
                                    <p:cond delay="0"/>
                                  </p:stCondLst>
                                  <p:childTnLst>
                                    <p:set>
                                      <p:cBhvr>
                                        <p:cTn id="79" dur="1" fill="hold">
                                          <p:stCondLst>
                                            <p:cond delay="0"/>
                                          </p:stCondLst>
                                        </p:cTn>
                                        <p:tgtEl>
                                          <p:spTgt spid="81"/>
                                        </p:tgtEl>
                                        <p:attrNameLst>
                                          <p:attrName>style.visibility</p:attrName>
                                        </p:attrNameLst>
                                      </p:cBhvr>
                                      <p:to>
                                        <p:strVal val="visible"/>
                                      </p:to>
                                    </p:set>
                                    <p:anim calcmode="lin" valueType="num">
                                      <p:cBhvr additive="base">
                                        <p:cTn id="80" dur="500" fill="hold"/>
                                        <p:tgtEl>
                                          <p:spTgt spid="81"/>
                                        </p:tgtEl>
                                        <p:attrNameLst>
                                          <p:attrName>ppt_x</p:attrName>
                                        </p:attrNameLst>
                                      </p:cBhvr>
                                      <p:tavLst>
                                        <p:tav tm="0">
                                          <p:val>
                                            <p:strVal val="#ppt_x"/>
                                          </p:val>
                                        </p:tav>
                                        <p:tav tm="100000">
                                          <p:val>
                                            <p:strVal val="#ppt_x"/>
                                          </p:val>
                                        </p:tav>
                                      </p:tavLst>
                                    </p:anim>
                                    <p:anim calcmode="lin" valueType="num">
                                      <p:cBhvr additive="base">
                                        <p:cTn id="81" dur="500" fill="hold"/>
                                        <p:tgtEl>
                                          <p:spTgt spid="81"/>
                                        </p:tgtEl>
                                        <p:attrNameLst>
                                          <p:attrName>ppt_y</p:attrName>
                                        </p:attrNameLst>
                                      </p:cBhvr>
                                      <p:tavLst>
                                        <p:tav tm="0">
                                          <p:val>
                                            <p:strVal val="1+#ppt_h/2"/>
                                          </p:val>
                                        </p:tav>
                                        <p:tav tm="100000">
                                          <p:val>
                                            <p:strVal val="#ppt_y"/>
                                          </p:val>
                                        </p:tav>
                                      </p:tavLst>
                                    </p:anim>
                                  </p:childTnLst>
                                </p:cTn>
                              </p:par>
                            </p:childTnLst>
                          </p:cTn>
                        </p:par>
                        <p:par>
                          <p:cTn id="82" fill="hold">
                            <p:stCondLst>
                              <p:cond delay="6000"/>
                            </p:stCondLst>
                            <p:childTnLst>
                              <p:par>
                                <p:cTn id="83" presetID="2" presetClass="entr" presetSubtype="4" fill="hold" grpId="0" nodeType="after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par>
                          <p:cTn id="87" fill="hold">
                            <p:stCondLst>
                              <p:cond delay="6500"/>
                            </p:stCondLst>
                            <p:childTnLst>
                              <p:par>
                                <p:cTn id="88" presetID="2" presetClass="entr" presetSubtype="4" fill="hold" grpId="0" nodeType="afterEffect">
                                  <p:stCondLst>
                                    <p:cond delay="0"/>
                                  </p:stCondLst>
                                  <p:childTnLst>
                                    <p:set>
                                      <p:cBhvr>
                                        <p:cTn id="89" dur="1" fill="hold">
                                          <p:stCondLst>
                                            <p:cond delay="0"/>
                                          </p:stCondLst>
                                        </p:cTn>
                                        <p:tgtEl>
                                          <p:spTgt spid="83"/>
                                        </p:tgtEl>
                                        <p:attrNameLst>
                                          <p:attrName>style.visibility</p:attrName>
                                        </p:attrNameLst>
                                      </p:cBhvr>
                                      <p:to>
                                        <p:strVal val="visible"/>
                                      </p:to>
                                    </p:set>
                                    <p:anim calcmode="lin" valueType="num">
                                      <p:cBhvr additive="base">
                                        <p:cTn id="90" dur="500" fill="hold"/>
                                        <p:tgtEl>
                                          <p:spTgt spid="83"/>
                                        </p:tgtEl>
                                        <p:attrNameLst>
                                          <p:attrName>ppt_x</p:attrName>
                                        </p:attrNameLst>
                                      </p:cBhvr>
                                      <p:tavLst>
                                        <p:tav tm="0">
                                          <p:val>
                                            <p:strVal val="#ppt_x"/>
                                          </p:val>
                                        </p:tav>
                                        <p:tav tm="100000">
                                          <p:val>
                                            <p:strVal val="#ppt_x"/>
                                          </p:val>
                                        </p:tav>
                                      </p:tavLst>
                                    </p:anim>
                                    <p:anim calcmode="lin" valueType="num">
                                      <p:cBhvr additive="base">
                                        <p:cTn id="91" dur="500" fill="hold"/>
                                        <p:tgtEl>
                                          <p:spTgt spid="83"/>
                                        </p:tgtEl>
                                        <p:attrNameLst>
                                          <p:attrName>ppt_y</p:attrName>
                                        </p:attrNameLst>
                                      </p:cBhvr>
                                      <p:tavLst>
                                        <p:tav tm="0">
                                          <p:val>
                                            <p:strVal val="1+#ppt_h/2"/>
                                          </p:val>
                                        </p:tav>
                                        <p:tav tm="100000">
                                          <p:val>
                                            <p:strVal val="#ppt_y"/>
                                          </p:val>
                                        </p:tav>
                                      </p:tavLst>
                                    </p:anim>
                                  </p:childTnLst>
                                </p:cTn>
                              </p:par>
                            </p:childTnLst>
                          </p:cTn>
                        </p:par>
                        <p:par>
                          <p:cTn id="92" fill="hold">
                            <p:stCondLst>
                              <p:cond delay="7000"/>
                            </p:stCondLst>
                            <p:childTnLst>
                              <p:par>
                                <p:cTn id="93" presetID="2" presetClass="entr" presetSubtype="4" fill="hold" grpId="0" nodeType="afterEffect">
                                  <p:stCondLst>
                                    <p:cond delay="0"/>
                                  </p:stCondLst>
                                  <p:childTnLst>
                                    <p:set>
                                      <p:cBhvr>
                                        <p:cTn id="94" dur="1" fill="hold">
                                          <p:stCondLst>
                                            <p:cond delay="0"/>
                                          </p:stCondLst>
                                        </p:cTn>
                                        <p:tgtEl>
                                          <p:spTgt spid="84"/>
                                        </p:tgtEl>
                                        <p:attrNameLst>
                                          <p:attrName>style.visibility</p:attrName>
                                        </p:attrNameLst>
                                      </p:cBhvr>
                                      <p:to>
                                        <p:strVal val="visible"/>
                                      </p:to>
                                    </p:set>
                                    <p:anim calcmode="lin" valueType="num">
                                      <p:cBhvr additive="base">
                                        <p:cTn id="95" dur="500" fill="hold"/>
                                        <p:tgtEl>
                                          <p:spTgt spid="84"/>
                                        </p:tgtEl>
                                        <p:attrNameLst>
                                          <p:attrName>ppt_x</p:attrName>
                                        </p:attrNameLst>
                                      </p:cBhvr>
                                      <p:tavLst>
                                        <p:tav tm="0">
                                          <p:val>
                                            <p:strVal val="#ppt_x"/>
                                          </p:val>
                                        </p:tav>
                                        <p:tav tm="100000">
                                          <p:val>
                                            <p:strVal val="#ppt_x"/>
                                          </p:val>
                                        </p:tav>
                                      </p:tavLst>
                                    </p:anim>
                                    <p:anim calcmode="lin" valueType="num">
                                      <p:cBhvr additive="base">
                                        <p:cTn id="96" dur="500" fill="hold"/>
                                        <p:tgtEl>
                                          <p:spTgt spid="84"/>
                                        </p:tgtEl>
                                        <p:attrNameLst>
                                          <p:attrName>ppt_y</p:attrName>
                                        </p:attrNameLst>
                                      </p:cBhvr>
                                      <p:tavLst>
                                        <p:tav tm="0">
                                          <p:val>
                                            <p:strVal val="1+#ppt_h/2"/>
                                          </p:val>
                                        </p:tav>
                                        <p:tav tm="100000">
                                          <p:val>
                                            <p:strVal val="#ppt_y"/>
                                          </p:val>
                                        </p:tav>
                                      </p:tavLst>
                                    </p:anim>
                                  </p:childTnLst>
                                </p:cTn>
                              </p:par>
                            </p:childTnLst>
                          </p:cTn>
                        </p:par>
                        <p:par>
                          <p:cTn id="97" fill="hold">
                            <p:stCondLst>
                              <p:cond delay="7500"/>
                            </p:stCondLst>
                            <p:childTnLst>
                              <p:par>
                                <p:cTn id="98" presetID="2" presetClass="entr" presetSubtype="4" fill="hold" grpId="0" nodeType="afterEffect">
                                  <p:stCondLst>
                                    <p:cond delay="0"/>
                                  </p:stCondLst>
                                  <p:childTnLst>
                                    <p:set>
                                      <p:cBhvr>
                                        <p:cTn id="99" dur="1" fill="hold">
                                          <p:stCondLst>
                                            <p:cond delay="0"/>
                                          </p:stCondLst>
                                        </p:cTn>
                                        <p:tgtEl>
                                          <p:spTgt spid="85"/>
                                        </p:tgtEl>
                                        <p:attrNameLst>
                                          <p:attrName>style.visibility</p:attrName>
                                        </p:attrNameLst>
                                      </p:cBhvr>
                                      <p:to>
                                        <p:strVal val="visible"/>
                                      </p:to>
                                    </p:set>
                                    <p:anim calcmode="lin" valueType="num">
                                      <p:cBhvr additive="base">
                                        <p:cTn id="100" dur="500" fill="hold"/>
                                        <p:tgtEl>
                                          <p:spTgt spid="85"/>
                                        </p:tgtEl>
                                        <p:attrNameLst>
                                          <p:attrName>ppt_x</p:attrName>
                                        </p:attrNameLst>
                                      </p:cBhvr>
                                      <p:tavLst>
                                        <p:tav tm="0">
                                          <p:val>
                                            <p:strVal val="#ppt_x"/>
                                          </p:val>
                                        </p:tav>
                                        <p:tav tm="100000">
                                          <p:val>
                                            <p:strVal val="#ppt_x"/>
                                          </p:val>
                                        </p:tav>
                                      </p:tavLst>
                                    </p:anim>
                                    <p:anim calcmode="lin" valueType="num">
                                      <p:cBhvr additive="base">
                                        <p:cTn id="101" dur="500" fill="hold"/>
                                        <p:tgtEl>
                                          <p:spTgt spid="85"/>
                                        </p:tgtEl>
                                        <p:attrNameLst>
                                          <p:attrName>ppt_y</p:attrName>
                                        </p:attrNameLst>
                                      </p:cBhvr>
                                      <p:tavLst>
                                        <p:tav tm="0">
                                          <p:val>
                                            <p:strVal val="1+#ppt_h/2"/>
                                          </p:val>
                                        </p:tav>
                                        <p:tav tm="100000">
                                          <p:val>
                                            <p:strVal val="#ppt_y"/>
                                          </p:val>
                                        </p:tav>
                                      </p:tavLst>
                                    </p:anim>
                                  </p:childTnLst>
                                </p:cTn>
                              </p:par>
                            </p:childTnLst>
                          </p:cTn>
                        </p:par>
                        <p:par>
                          <p:cTn id="102" fill="hold">
                            <p:stCondLst>
                              <p:cond delay="8000"/>
                            </p:stCondLst>
                            <p:childTnLst>
                              <p:par>
                                <p:cTn id="103" presetID="2" presetClass="entr" presetSubtype="4" fill="hold" grpId="0" nodeType="afterEffect">
                                  <p:stCondLst>
                                    <p:cond delay="0"/>
                                  </p:stCondLst>
                                  <p:childTnLst>
                                    <p:set>
                                      <p:cBhvr>
                                        <p:cTn id="104" dur="1" fill="hold">
                                          <p:stCondLst>
                                            <p:cond delay="0"/>
                                          </p:stCondLst>
                                        </p:cTn>
                                        <p:tgtEl>
                                          <p:spTgt spid="86"/>
                                        </p:tgtEl>
                                        <p:attrNameLst>
                                          <p:attrName>style.visibility</p:attrName>
                                        </p:attrNameLst>
                                      </p:cBhvr>
                                      <p:to>
                                        <p:strVal val="visible"/>
                                      </p:to>
                                    </p:set>
                                    <p:anim calcmode="lin" valueType="num">
                                      <p:cBhvr additive="base">
                                        <p:cTn id="105" dur="500" fill="hold"/>
                                        <p:tgtEl>
                                          <p:spTgt spid="86"/>
                                        </p:tgtEl>
                                        <p:attrNameLst>
                                          <p:attrName>ppt_x</p:attrName>
                                        </p:attrNameLst>
                                      </p:cBhvr>
                                      <p:tavLst>
                                        <p:tav tm="0">
                                          <p:val>
                                            <p:strVal val="#ppt_x"/>
                                          </p:val>
                                        </p:tav>
                                        <p:tav tm="100000">
                                          <p:val>
                                            <p:strVal val="#ppt_x"/>
                                          </p:val>
                                        </p:tav>
                                      </p:tavLst>
                                    </p:anim>
                                    <p:anim calcmode="lin" valueType="num">
                                      <p:cBhvr additive="base">
                                        <p:cTn id="106" dur="500" fill="hold"/>
                                        <p:tgtEl>
                                          <p:spTgt spid="86"/>
                                        </p:tgtEl>
                                        <p:attrNameLst>
                                          <p:attrName>ppt_y</p:attrName>
                                        </p:attrNameLst>
                                      </p:cBhvr>
                                      <p:tavLst>
                                        <p:tav tm="0">
                                          <p:val>
                                            <p:strVal val="1+#ppt_h/2"/>
                                          </p:val>
                                        </p:tav>
                                        <p:tav tm="100000">
                                          <p:val>
                                            <p:strVal val="#ppt_y"/>
                                          </p:val>
                                        </p:tav>
                                      </p:tavLst>
                                    </p:anim>
                                  </p:childTnLst>
                                </p:cTn>
                              </p:par>
                            </p:childTnLst>
                          </p:cTn>
                        </p:par>
                        <p:par>
                          <p:cTn id="107" fill="hold">
                            <p:stCondLst>
                              <p:cond delay="8500"/>
                            </p:stCondLst>
                            <p:childTnLst>
                              <p:par>
                                <p:cTn id="108" presetID="2" presetClass="entr" presetSubtype="4" fill="hold" grpId="0" nodeType="afterEffect">
                                  <p:stCondLst>
                                    <p:cond delay="0"/>
                                  </p:stCondLst>
                                  <p:childTnLst>
                                    <p:set>
                                      <p:cBhvr>
                                        <p:cTn id="109" dur="1" fill="hold">
                                          <p:stCondLst>
                                            <p:cond delay="0"/>
                                          </p:stCondLst>
                                        </p:cTn>
                                        <p:tgtEl>
                                          <p:spTgt spid="87"/>
                                        </p:tgtEl>
                                        <p:attrNameLst>
                                          <p:attrName>style.visibility</p:attrName>
                                        </p:attrNameLst>
                                      </p:cBhvr>
                                      <p:to>
                                        <p:strVal val="visible"/>
                                      </p:to>
                                    </p:set>
                                    <p:anim calcmode="lin" valueType="num">
                                      <p:cBhvr additive="base">
                                        <p:cTn id="110" dur="500" fill="hold"/>
                                        <p:tgtEl>
                                          <p:spTgt spid="87"/>
                                        </p:tgtEl>
                                        <p:attrNameLst>
                                          <p:attrName>ppt_x</p:attrName>
                                        </p:attrNameLst>
                                      </p:cBhvr>
                                      <p:tavLst>
                                        <p:tav tm="0">
                                          <p:val>
                                            <p:strVal val="#ppt_x"/>
                                          </p:val>
                                        </p:tav>
                                        <p:tav tm="100000">
                                          <p:val>
                                            <p:strVal val="#ppt_x"/>
                                          </p:val>
                                        </p:tav>
                                      </p:tavLst>
                                    </p:anim>
                                    <p:anim calcmode="lin" valueType="num">
                                      <p:cBhvr additive="base">
                                        <p:cTn id="111" dur="500" fill="hold"/>
                                        <p:tgtEl>
                                          <p:spTgt spid="87"/>
                                        </p:tgtEl>
                                        <p:attrNameLst>
                                          <p:attrName>ppt_y</p:attrName>
                                        </p:attrNameLst>
                                      </p:cBhvr>
                                      <p:tavLst>
                                        <p:tav tm="0">
                                          <p:val>
                                            <p:strVal val="1+#ppt_h/2"/>
                                          </p:val>
                                        </p:tav>
                                        <p:tav tm="100000">
                                          <p:val>
                                            <p:strVal val="#ppt_y"/>
                                          </p:val>
                                        </p:tav>
                                      </p:tavLst>
                                    </p:anim>
                                  </p:childTnLst>
                                </p:cTn>
                              </p:par>
                            </p:childTnLst>
                          </p:cTn>
                        </p:par>
                        <p:par>
                          <p:cTn id="112" fill="hold">
                            <p:stCondLst>
                              <p:cond delay="9000"/>
                            </p:stCondLst>
                            <p:childTnLst>
                              <p:par>
                                <p:cTn id="113" presetID="2" presetClass="entr" presetSubtype="4" fill="hold" grpId="0" nodeType="afterEffect">
                                  <p:stCondLst>
                                    <p:cond delay="0"/>
                                  </p:stCondLst>
                                  <p:childTnLst>
                                    <p:set>
                                      <p:cBhvr>
                                        <p:cTn id="114" dur="1" fill="hold">
                                          <p:stCondLst>
                                            <p:cond delay="0"/>
                                          </p:stCondLst>
                                        </p:cTn>
                                        <p:tgtEl>
                                          <p:spTgt spid="88"/>
                                        </p:tgtEl>
                                        <p:attrNameLst>
                                          <p:attrName>style.visibility</p:attrName>
                                        </p:attrNameLst>
                                      </p:cBhvr>
                                      <p:to>
                                        <p:strVal val="visible"/>
                                      </p:to>
                                    </p:set>
                                    <p:anim calcmode="lin" valueType="num">
                                      <p:cBhvr additive="base">
                                        <p:cTn id="115" dur="500" fill="hold"/>
                                        <p:tgtEl>
                                          <p:spTgt spid="88"/>
                                        </p:tgtEl>
                                        <p:attrNameLst>
                                          <p:attrName>ppt_x</p:attrName>
                                        </p:attrNameLst>
                                      </p:cBhvr>
                                      <p:tavLst>
                                        <p:tav tm="0">
                                          <p:val>
                                            <p:strVal val="#ppt_x"/>
                                          </p:val>
                                        </p:tav>
                                        <p:tav tm="100000">
                                          <p:val>
                                            <p:strVal val="#ppt_x"/>
                                          </p:val>
                                        </p:tav>
                                      </p:tavLst>
                                    </p:anim>
                                    <p:anim calcmode="lin" valueType="num">
                                      <p:cBhvr additive="base">
                                        <p:cTn id="116" dur="500" fill="hold"/>
                                        <p:tgtEl>
                                          <p:spTgt spid="88"/>
                                        </p:tgtEl>
                                        <p:attrNameLst>
                                          <p:attrName>ppt_y</p:attrName>
                                        </p:attrNameLst>
                                      </p:cBhvr>
                                      <p:tavLst>
                                        <p:tav tm="0">
                                          <p:val>
                                            <p:strVal val="1+#ppt_h/2"/>
                                          </p:val>
                                        </p:tav>
                                        <p:tav tm="100000">
                                          <p:val>
                                            <p:strVal val="#ppt_y"/>
                                          </p:val>
                                        </p:tav>
                                      </p:tavLst>
                                    </p:anim>
                                  </p:childTnLst>
                                </p:cTn>
                              </p:par>
                            </p:childTnLst>
                          </p:cTn>
                        </p:par>
                        <p:par>
                          <p:cTn id="117" fill="hold">
                            <p:stCondLst>
                              <p:cond delay="9500"/>
                            </p:stCondLst>
                            <p:childTnLst>
                              <p:par>
                                <p:cTn id="118" presetID="2" presetClass="entr" presetSubtype="4"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additive="base">
                                        <p:cTn id="120" dur="500" fill="hold"/>
                                        <p:tgtEl>
                                          <p:spTgt spid="89"/>
                                        </p:tgtEl>
                                        <p:attrNameLst>
                                          <p:attrName>ppt_x</p:attrName>
                                        </p:attrNameLst>
                                      </p:cBhvr>
                                      <p:tavLst>
                                        <p:tav tm="0">
                                          <p:val>
                                            <p:strVal val="#ppt_x"/>
                                          </p:val>
                                        </p:tav>
                                        <p:tav tm="100000">
                                          <p:val>
                                            <p:strVal val="#ppt_x"/>
                                          </p:val>
                                        </p:tav>
                                      </p:tavLst>
                                    </p:anim>
                                    <p:anim calcmode="lin" valueType="num">
                                      <p:cBhvr additive="base">
                                        <p:cTn id="121" dur="500" fill="hold"/>
                                        <p:tgtEl>
                                          <p:spTgt spid="89"/>
                                        </p:tgtEl>
                                        <p:attrNameLst>
                                          <p:attrName>ppt_y</p:attrName>
                                        </p:attrNameLst>
                                      </p:cBhvr>
                                      <p:tavLst>
                                        <p:tav tm="0">
                                          <p:val>
                                            <p:strVal val="1+#ppt_h/2"/>
                                          </p:val>
                                        </p:tav>
                                        <p:tav tm="100000">
                                          <p:val>
                                            <p:strVal val="#ppt_y"/>
                                          </p:val>
                                        </p:tav>
                                      </p:tavLst>
                                    </p:anim>
                                  </p:childTnLst>
                                </p:cTn>
                              </p:par>
                            </p:childTnLst>
                          </p:cTn>
                        </p:par>
                        <p:par>
                          <p:cTn id="122" fill="hold">
                            <p:stCondLst>
                              <p:cond delay="10000"/>
                            </p:stCondLst>
                            <p:childTnLst>
                              <p:par>
                                <p:cTn id="123" presetID="2" presetClass="entr" presetSubtype="4" fill="hold" grpId="0" nodeType="afterEffect">
                                  <p:stCondLst>
                                    <p:cond delay="0"/>
                                  </p:stCondLst>
                                  <p:childTnLst>
                                    <p:set>
                                      <p:cBhvr>
                                        <p:cTn id="124" dur="1" fill="hold">
                                          <p:stCondLst>
                                            <p:cond delay="0"/>
                                          </p:stCondLst>
                                        </p:cTn>
                                        <p:tgtEl>
                                          <p:spTgt spid="90"/>
                                        </p:tgtEl>
                                        <p:attrNameLst>
                                          <p:attrName>style.visibility</p:attrName>
                                        </p:attrNameLst>
                                      </p:cBhvr>
                                      <p:to>
                                        <p:strVal val="visible"/>
                                      </p:to>
                                    </p:set>
                                    <p:anim calcmode="lin" valueType="num">
                                      <p:cBhvr additive="base">
                                        <p:cTn id="125" dur="500" fill="hold"/>
                                        <p:tgtEl>
                                          <p:spTgt spid="90"/>
                                        </p:tgtEl>
                                        <p:attrNameLst>
                                          <p:attrName>ppt_x</p:attrName>
                                        </p:attrNameLst>
                                      </p:cBhvr>
                                      <p:tavLst>
                                        <p:tav tm="0">
                                          <p:val>
                                            <p:strVal val="#ppt_x"/>
                                          </p:val>
                                        </p:tav>
                                        <p:tav tm="100000">
                                          <p:val>
                                            <p:strVal val="#ppt_x"/>
                                          </p:val>
                                        </p:tav>
                                      </p:tavLst>
                                    </p:anim>
                                    <p:anim calcmode="lin" valueType="num">
                                      <p:cBhvr additive="base">
                                        <p:cTn id="12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9" presetClass="exit" presetSubtype="0" fill="hold" grpId="1" nodeType="clickEffect">
                                  <p:stCondLst>
                                    <p:cond delay="0"/>
                                  </p:stCondLst>
                                  <p:childTnLst>
                                    <p:animEffect transition="out" filter="dissolve">
                                      <p:cBhvr>
                                        <p:cTn id="130" dur="500"/>
                                        <p:tgtEl>
                                          <p:spTgt spid="71"/>
                                        </p:tgtEl>
                                      </p:cBhvr>
                                    </p:animEffect>
                                    <p:set>
                                      <p:cBhvr>
                                        <p:cTn id="131" dur="1" fill="hold">
                                          <p:stCondLst>
                                            <p:cond delay="499"/>
                                          </p:stCondLst>
                                        </p:cTn>
                                        <p:tgtEl>
                                          <p:spTgt spid="71"/>
                                        </p:tgtEl>
                                        <p:attrNameLst>
                                          <p:attrName>style.visibility</p:attrName>
                                        </p:attrNameLst>
                                      </p:cBhvr>
                                      <p:to>
                                        <p:strVal val="hidden"/>
                                      </p:to>
                                    </p:set>
                                  </p:childTnLst>
                                </p:cTn>
                              </p:par>
                              <p:par>
                                <p:cTn id="132" presetID="9" presetClass="exit" presetSubtype="0" fill="hold" grpId="1" nodeType="withEffect">
                                  <p:stCondLst>
                                    <p:cond delay="0"/>
                                  </p:stCondLst>
                                  <p:childTnLst>
                                    <p:animEffect transition="out" filter="dissolve">
                                      <p:cBhvr>
                                        <p:cTn id="133" dur="500"/>
                                        <p:tgtEl>
                                          <p:spTgt spid="72"/>
                                        </p:tgtEl>
                                      </p:cBhvr>
                                    </p:animEffect>
                                    <p:set>
                                      <p:cBhvr>
                                        <p:cTn id="134" dur="1" fill="hold">
                                          <p:stCondLst>
                                            <p:cond delay="499"/>
                                          </p:stCondLst>
                                        </p:cTn>
                                        <p:tgtEl>
                                          <p:spTgt spid="72"/>
                                        </p:tgtEl>
                                        <p:attrNameLst>
                                          <p:attrName>style.visibility</p:attrName>
                                        </p:attrNameLst>
                                      </p:cBhvr>
                                      <p:to>
                                        <p:strVal val="hidden"/>
                                      </p:to>
                                    </p:set>
                                  </p:childTnLst>
                                </p:cTn>
                              </p:par>
                              <p:par>
                                <p:cTn id="135" presetID="9" presetClass="exit" presetSubtype="0" fill="hold" grpId="1" nodeType="withEffect">
                                  <p:stCondLst>
                                    <p:cond delay="0"/>
                                  </p:stCondLst>
                                  <p:childTnLst>
                                    <p:animEffect transition="out" filter="dissolve">
                                      <p:cBhvr>
                                        <p:cTn id="136" dur="500"/>
                                        <p:tgtEl>
                                          <p:spTgt spid="73"/>
                                        </p:tgtEl>
                                      </p:cBhvr>
                                    </p:animEffect>
                                    <p:set>
                                      <p:cBhvr>
                                        <p:cTn id="137" dur="1" fill="hold">
                                          <p:stCondLst>
                                            <p:cond delay="499"/>
                                          </p:stCondLst>
                                        </p:cTn>
                                        <p:tgtEl>
                                          <p:spTgt spid="73"/>
                                        </p:tgtEl>
                                        <p:attrNameLst>
                                          <p:attrName>style.visibility</p:attrName>
                                        </p:attrNameLst>
                                      </p:cBhvr>
                                      <p:to>
                                        <p:strVal val="hidden"/>
                                      </p:to>
                                    </p:set>
                                  </p:childTnLst>
                                </p:cTn>
                              </p:par>
                              <p:par>
                                <p:cTn id="138" presetID="9" presetClass="exit" presetSubtype="0" fill="hold" grpId="1" nodeType="withEffect">
                                  <p:stCondLst>
                                    <p:cond delay="0"/>
                                  </p:stCondLst>
                                  <p:childTnLst>
                                    <p:animEffect transition="out" filter="dissolve">
                                      <p:cBhvr>
                                        <p:cTn id="139" dur="500"/>
                                        <p:tgtEl>
                                          <p:spTgt spid="74"/>
                                        </p:tgtEl>
                                      </p:cBhvr>
                                    </p:animEffect>
                                    <p:set>
                                      <p:cBhvr>
                                        <p:cTn id="140" dur="1" fill="hold">
                                          <p:stCondLst>
                                            <p:cond delay="499"/>
                                          </p:stCondLst>
                                        </p:cTn>
                                        <p:tgtEl>
                                          <p:spTgt spid="74"/>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5"/>
                                        </p:tgtEl>
                                      </p:cBhvr>
                                    </p:animEffect>
                                    <p:set>
                                      <p:cBhvr>
                                        <p:cTn id="143" dur="1" fill="hold">
                                          <p:stCondLst>
                                            <p:cond delay="499"/>
                                          </p:stCondLst>
                                        </p:cTn>
                                        <p:tgtEl>
                                          <p:spTgt spid="75"/>
                                        </p:tgtEl>
                                        <p:attrNameLst>
                                          <p:attrName>style.visibility</p:attrName>
                                        </p:attrNameLst>
                                      </p:cBhvr>
                                      <p:to>
                                        <p:strVal val="hidden"/>
                                      </p:to>
                                    </p:set>
                                  </p:childTnLst>
                                </p:cTn>
                              </p:par>
                              <p:par>
                                <p:cTn id="144" presetID="9" presetClass="exit" presetSubtype="0" fill="hold" grpId="1" nodeType="withEffect">
                                  <p:stCondLst>
                                    <p:cond delay="0"/>
                                  </p:stCondLst>
                                  <p:childTnLst>
                                    <p:animEffect transition="out" filter="dissolve">
                                      <p:cBhvr>
                                        <p:cTn id="145" dur="500"/>
                                        <p:tgtEl>
                                          <p:spTgt spid="76"/>
                                        </p:tgtEl>
                                      </p:cBhvr>
                                    </p:animEffect>
                                    <p:set>
                                      <p:cBhvr>
                                        <p:cTn id="146" dur="1" fill="hold">
                                          <p:stCondLst>
                                            <p:cond delay="499"/>
                                          </p:stCondLst>
                                        </p:cTn>
                                        <p:tgtEl>
                                          <p:spTgt spid="76"/>
                                        </p:tgtEl>
                                        <p:attrNameLst>
                                          <p:attrName>style.visibility</p:attrName>
                                        </p:attrNameLst>
                                      </p:cBhvr>
                                      <p:to>
                                        <p:strVal val="hidden"/>
                                      </p:to>
                                    </p:set>
                                  </p:childTnLst>
                                </p:cTn>
                              </p:par>
                              <p:par>
                                <p:cTn id="147" presetID="9" presetClass="exit" presetSubtype="0" fill="hold" grpId="1" nodeType="withEffect">
                                  <p:stCondLst>
                                    <p:cond delay="0"/>
                                  </p:stCondLst>
                                  <p:childTnLst>
                                    <p:animEffect transition="out" filter="dissolve">
                                      <p:cBhvr>
                                        <p:cTn id="148" dur="500"/>
                                        <p:tgtEl>
                                          <p:spTgt spid="77"/>
                                        </p:tgtEl>
                                      </p:cBhvr>
                                    </p:animEffect>
                                    <p:set>
                                      <p:cBhvr>
                                        <p:cTn id="149" dur="1" fill="hold">
                                          <p:stCondLst>
                                            <p:cond delay="499"/>
                                          </p:stCondLst>
                                        </p:cTn>
                                        <p:tgtEl>
                                          <p:spTgt spid="77"/>
                                        </p:tgtEl>
                                        <p:attrNameLst>
                                          <p:attrName>style.visibility</p:attrName>
                                        </p:attrNameLst>
                                      </p:cBhvr>
                                      <p:to>
                                        <p:strVal val="hidden"/>
                                      </p:to>
                                    </p:set>
                                  </p:childTnLst>
                                </p:cTn>
                              </p:par>
                              <p:par>
                                <p:cTn id="150" presetID="9" presetClass="exit" presetSubtype="0" fill="hold" grpId="1" nodeType="withEffect">
                                  <p:stCondLst>
                                    <p:cond delay="0"/>
                                  </p:stCondLst>
                                  <p:childTnLst>
                                    <p:animEffect transition="out" filter="dissolve">
                                      <p:cBhvr>
                                        <p:cTn id="151" dur="500"/>
                                        <p:tgtEl>
                                          <p:spTgt spid="78"/>
                                        </p:tgtEl>
                                      </p:cBhvr>
                                    </p:animEffect>
                                    <p:set>
                                      <p:cBhvr>
                                        <p:cTn id="152" dur="1" fill="hold">
                                          <p:stCondLst>
                                            <p:cond delay="499"/>
                                          </p:stCondLst>
                                        </p:cTn>
                                        <p:tgtEl>
                                          <p:spTgt spid="78"/>
                                        </p:tgtEl>
                                        <p:attrNameLst>
                                          <p:attrName>style.visibility</p:attrName>
                                        </p:attrNameLst>
                                      </p:cBhvr>
                                      <p:to>
                                        <p:strVal val="hidden"/>
                                      </p:to>
                                    </p:set>
                                  </p:childTnLst>
                                </p:cTn>
                              </p:par>
                              <p:par>
                                <p:cTn id="153" presetID="9" presetClass="exit" presetSubtype="0" fill="hold" grpId="1" nodeType="withEffect">
                                  <p:stCondLst>
                                    <p:cond delay="0"/>
                                  </p:stCondLst>
                                  <p:childTnLst>
                                    <p:animEffect transition="out" filter="dissolve">
                                      <p:cBhvr>
                                        <p:cTn id="154" dur="500"/>
                                        <p:tgtEl>
                                          <p:spTgt spid="79"/>
                                        </p:tgtEl>
                                      </p:cBhvr>
                                    </p:animEffect>
                                    <p:set>
                                      <p:cBhvr>
                                        <p:cTn id="155" dur="1" fill="hold">
                                          <p:stCondLst>
                                            <p:cond delay="499"/>
                                          </p:stCondLst>
                                        </p:cTn>
                                        <p:tgtEl>
                                          <p:spTgt spid="79"/>
                                        </p:tgtEl>
                                        <p:attrNameLst>
                                          <p:attrName>style.visibility</p:attrName>
                                        </p:attrNameLst>
                                      </p:cBhvr>
                                      <p:to>
                                        <p:strVal val="hidden"/>
                                      </p:to>
                                    </p:set>
                                  </p:childTnLst>
                                </p:cTn>
                              </p:par>
                              <p:par>
                                <p:cTn id="156" presetID="9" presetClass="exit" presetSubtype="0" fill="hold" grpId="1" nodeType="withEffect">
                                  <p:stCondLst>
                                    <p:cond delay="0"/>
                                  </p:stCondLst>
                                  <p:childTnLst>
                                    <p:animEffect transition="out" filter="dissolve">
                                      <p:cBhvr>
                                        <p:cTn id="157" dur="500"/>
                                        <p:tgtEl>
                                          <p:spTgt spid="80"/>
                                        </p:tgtEl>
                                      </p:cBhvr>
                                    </p:animEffect>
                                    <p:set>
                                      <p:cBhvr>
                                        <p:cTn id="158" dur="1" fill="hold">
                                          <p:stCondLst>
                                            <p:cond delay="499"/>
                                          </p:stCondLst>
                                        </p:cTn>
                                        <p:tgtEl>
                                          <p:spTgt spid="80"/>
                                        </p:tgtEl>
                                        <p:attrNameLst>
                                          <p:attrName>style.visibility</p:attrName>
                                        </p:attrNameLst>
                                      </p:cBhvr>
                                      <p:to>
                                        <p:strVal val="hidden"/>
                                      </p:to>
                                    </p:set>
                                  </p:childTnLst>
                                </p:cTn>
                              </p:par>
                              <p:par>
                                <p:cTn id="159" presetID="9" presetClass="exit" presetSubtype="0" fill="hold" grpId="1" nodeType="withEffect">
                                  <p:stCondLst>
                                    <p:cond delay="0"/>
                                  </p:stCondLst>
                                  <p:childTnLst>
                                    <p:animEffect transition="out" filter="dissolve">
                                      <p:cBhvr>
                                        <p:cTn id="160" dur="500"/>
                                        <p:tgtEl>
                                          <p:spTgt spid="81"/>
                                        </p:tgtEl>
                                      </p:cBhvr>
                                    </p:animEffect>
                                    <p:set>
                                      <p:cBhvr>
                                        <p:cTn id="161" dur="1" fill="hold">
                                          <p:stCondLst>
                                            <p:cond delay="499"/>
                                          </p:stCondLst>
                                        </p:cTn>
                                        <p:tgtEl>
                                          <p:spTgt spid="81"/>
                                        </p:tgtEl>
                                        <p:attrNameLst>
                                          <p:attrName>style.visibility</p:attrName>
                                        </p:attrNameLst>
                                      </p:cBhvr>
                                      <p:to>
                                        <p:strVal val="hidden"/>
                                      </p:to>
                                    </p:set>
                                  </p:childTnLst>
                                </p:cTn>
                              </p:par>
                              <p:par>
                                <p:cTn id="162" presetID="9" presetClass="exit" presetSubtype="0" fill="hold" grpId="1" nodeType="withEffect">
                                  <p:stCondLst>
                                    <p:cond delay="0"/>
                                  </p:stCondLst>
                                  <p:childTnLst>
                                    <p:animEffect transition="out" filter="dissolve">
                                      <p:cBhvr>
                                        <p:cTn id="163" dur="500"/>
                                        <p:tgtEl>
                                          <p:spTgt spid="82"/>
                                        </p:tgtEl>
                                      </p:cBhvr>
                                    </p:animEffect>
                                    <p:set>
                                      <p:cBhvr>
                                        <p:cTn id="164" dur="1" fill="hold">
                                          <p:stCondLst>
                                            <p:cond delay="499"/>
                                          </p:stCondLst>
                                        </p:cTn>
                                        <p:tgtEl>
                                          <p:spTgt spid="82"/>
                                        </p:tgtEl>
                                        <p:attrNameLst>
                                          <p:attrName>style.visibility</p:attrName>
                                        </p:attrNameLst>
                                      </p:cBhvr>
                                      <p:to>
                                        <p:strVal val="hidden"/>
                                      </p:to>
                                    </p:set>
                                  </p:childTnLst>
                                </p:cTn>
                              </p:par>
                              <p:par>
                                <p:cTn id="165" presetID="9" presetClass="exit" presetSubtype="0" fill="hold" grpId="1" nodeType="withEffect">
                                  <p:stCondLst>
                                    <p:cond delay="0"/>
                                  </p:stCondLst>
                                  <p:childTnLst>
                                    <p:animEffect transition="out" filter="dissolve">
                                      <p:cBhvr>
                                        <p:cTn id="166" dur="500"/>
                                        <p:tgtEl>
                                          <p:spTgt spid="83"/>
                                        </p:tgtEl>
                                      </p:cBhvr>
                                    </p:animEffect>
                                    <p:set>
                                      <p:cBhvr>
                                        <p:cTn id="167" dur="1" fill="hold">
                                          <p:stCondLst>
                                            <p:cond delay="499"/>
                                          </p:stCondLst>
                                        </p:cTn>
                                        <p:tgtEl>
                                          <p:spTgt spid="83"/>
                                        </p:tgtEl>
                                        <p:attrNameLst>
                                          <p:attrName>style.visibility</p:attrName>
                                        </p:attrNameLst>
                                      </p:cBhvr>
                                      <p:to>
                                        <p:strVal val="hidden"/>
                                      </p:to>
                                    </p:set>
                                  </p:childTnLst>
                                </p:cTn>
                              </p:par>
                              <p:par>
                                <p:cTn id="168" presetID="9" presetClass="exit" presetSubtype="0" fill="hold" grpId="1" nodeType="withEffect">
                                  <p:stCondLst>
                                    <p:cond delay="0"/>
                                  </p:stCondLst>
                                  <p:childTnLst>
                                    <p:animEffect transition="out" filter="dissolve">
                                      <p:cBhvr>
                                        <p:cTn id="169" dur="500"/>
                                        <p:tgtEl>
                                          <p:spTgt spid="84"/>
                                        </p:tgtEl>
                                      </p:cBhvr>
                                    </p:animEffect>
                                    <p:set>
                                      <p:cBhvr>
                                        <p:cTn id="170" dur="1" fill="hold">
                                          <p:stCondLst>
                                            <p:cond delay="499"/>
                                          </p:stCondLst>
                                        </p:cTn>
                                        <p:tgtEl>
                                          <p:spTgt spid="84"/>
                                        </p:tgtEl>
                                        <p:attrNameLst>
                                          <p:attrName>style.visibility</p:attrName>
                                        </p:attrNameLst>
                                      </p:cBhvr>
                                      <p:to>
                                        <p:strVal val="hidden"/>
                                      </p:to>
                                    </p:set>
                                  </p:childTnLst>
                                </p:cTn>
                              </p:par>
                              <p:par>
                                <p:cTn id="171" presetID="9" presetClass="exit" presetSubtype="0" fill="hold" grpId="1" nodeType="withEffect">
                                  <p:stCondLst>
                                    <p:cond delay="0"/>
                                  </p:stCondLst>
                                  <p:childTnLst>
                                    <p:animEffect transition="out" filter="dissolve">
                                      <p:cBhvr>
                                        <p:cTn id="172" dur="500"/>
                                        <p:tgtEl>
                                          <p:spTgt spid="85"/>
                                        </p:tgtEl>
                                      </p:cBhvr>
                                    </p:animEffect>
                                    <p:set>
                                      <p:cBhvr>
                                        <p:cTn id="173" dur="1" fill="hold">
                                          <p:stCondLst>
                                            <p:cond delay="499"/>
                                          </p:stCondLst>
                                        </p:cTn>
                                        <p:tgtEl>
                                          <p:spTgt spid="85"/>
                                        </p:tgtEl>
                                        <p:attrNameLst>
                                          <p:attrName>style.visibility</p:attrName>
                                        </p:attrNameLst>
                                      </p:cBhvr>
                                      <p:to>
                                        <p:strVal val="hidden"/>
                                      </p:to>
                                    </p:set>
                                  </p:childTnLst>
                                </p:cTn>
                              </p:par>
                              <p:par>
                                <p:cTn id="174" presetID="9" presetClass="exit" presetSubtype="0" fill="hold" grpId="1" nodeType="withEffect">
                                  <p:stCondLst>
                                    <p:cond delay="0"/>
                                  </p:stCondLst>
                                  <p:childTnLst>
                                    <p:animEffect transition="out" filter="dissolve">
                                      <p:cBhvr>
                                        <p:cTn id="175" dur="500"/>
                                        <p:tgtEl>
                                          <p:spTgt spid="86"/>
                                        </p:tgtEl>
                                      </p:cBhvr>
                                    </p:animEffect>
                                    <p:set>
                                      <p:cBhvr>
                                        <p:cTn id="176" dur="1" fill="hold">
                                          <p:stCondLst>
                                            <p:cond delay="499"/>
                                          </p:stCondLst>
                                        </p:cTn>
                                        <p:tgtEl>
                                          <p:spTgt spid="86"/>
                                        </p:tgtEl>
                                        <p:attrNameLst>
                                          <p:attrName>style.visibility</p:attrName>
                                        </p:attrNameLst>
                                      </p:cBhvr>
                                      <p:to>
                                        <p:strVal val="hidden"/>
                                      </p:to>
                                    </p:set>
                                  </p:childTnLst>
                                </p:cTn>
                              </p:par>
                              <p:par>
                                <p:cTn id="177" presetID="9" presetClass="exit" presetSubtype="0" fill="hold" grpId="1" nodeType="withEffect">
                                  <p:stCondLst>
                                    <p:cond delay="0"/>
                                  </p:stCondLst>
                                  <p:childTnLst>
                                    <p:animEffect transition="out" filter="dissolve">
                                      <p:cBhvr>
                                        <p:cTn id="178" dur="500"/>
                                        <p:tgtEl>
                                          <p:spTgt spid="87"/>
                                        </p:tgtEl>
                                      </p:cBhvr>
                                    </p:animEffect>
                                    <p:set>
                                      <p:cBhvr>
                                        <p:cTn id="179" dur="1" fill="hold">
                                          <p:stCondLst>
                                            <p:cond delay="499"/>
                                          </p:stCondLst>
                                        </p:cTn>
                                        <p:tgtEl>
                                          <p:spTgt spid="87"/>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88"/>
                                        </p:tgtEl>
                                      </p:cBhvr>
                                    </p:animEffect>
                                    <p:set>
                                      <p:cBhvr>
                                        <p:cTn id="182" dur="1" fill="hold">
                                          <p:stCondLst>
                                            <p:cond delay="499"/>
                                          </p:stCondLst>
                                        </p:cTn>
                                        <p:tgtEl>
                                          <p:spTgt spid="88"/>
                                        </p:tgtEl>
                                        <p:attrNameLst>
                                          <p:attrName>style.visibility</p:attrName>
                                        </p:attrNameLst>
                                      </p:cBhvr>
                                      <p:to>
                                        <p:strVal val="hidden"/>
                                      </p:to>
                                    </p:set>
                                  </p:childTnLst>
                                </p:cTn>
                              </p:par>
                              <p:par>
                                <p:cTn id="183" presetID="9" presetClass="exit" presetSubtype="0" fill="hold" grpId="1" nodeType="withEffect">
                                  <p:stCondLst>
                                    <p:cond delay="0"/>
                                  </p:stCondLst>
                                  <p:childTnLst>
                                    <p:animEffect transition="out" filter="dissolve">
                                      <p:cBhvr>
                                        <p:cTn id="184" dur="500"/>
                                        <p:tgtEl>
                                          <p:spTgt spid="89"/>
                                        </p:tgtEl>
                                      </p:cBhvr>
                                    </p:animEffect>
                                    <p:set>
                                      <p:cBhvr>
                                        <p:cTn id="185" dur="1" fill="hold">
                                          <p:stCondLst>
                                            <p:cond delay="499"/>
                                          </p:stCondLst>
                                        </p:cTn>
                                        <p:tgtEl>
                                          <p:spTgt spid="89"/>
                                        </p:tgtEl>
                                        <p:attrNameLst>
                                          <p:attrName>style.visibility</p:attrName>
                                        </p:attrNameLst>
                                      </p:cBhvr>
                                      <p:to>
                                        <p:strVal val="hidden"/>
                                      </p:to>
                                    </p:set>
                                  </p:childTnLst>
                                </p:cTn>
                              </p:par>
                              <p:par>
                                <p:cTn id="186" presetID="9" presetClass="exit" presetSubtype="0" fill="hold" grpId="1" nodeType="withEffect">
                                  <p:stCondLst>
                                    <p:cond delay="0"/>
                                  </p:stCondLst>
                                  <p:childTnLst>
                                    <p:animEffect transition="out" filter="dissolve">
                                      <p:cBhvr>
                                        <p:cTn id="187" dur="500"/>
                                        <p:tgtEl>
                                          <p:spTgt spid="90"/>
                                        </p:tgtEl>
                                      </p:cBhvr>
                                    </p:animEffect>
                                    <p:set>
                                      <p:cBhvr>
                                        <p:cTn id="188" dur="1" fill="hold">
                                          <p:stCondLst>
                                            <p:cond delay="499"/>
                                          </p:stCondLst>
                                        </p:cTn>
                                        <p:tgtEl>
                                          <p:spTgt spid="90"/>
                                        </p:tgtEl>
                                        <p:attrNameLst>
                                          <p:attrName>style.visibility</p:attrName>
                                        </p:attrNameLst>
                                      </p:cBhvr>
                                      <p:to>
                                        <p:strVal val="hidden"/>
                                      </p:to>
                                    </p:set>
                                  </p:childTnLst>
                                </p:cTn>
                              </p:par>
                            </p:childTnLst>
                          </p:cTn>
                        </p:par>
                        <p:par>
                          <p:cTn id="189" fill="hold">
                            <p:stCondLst>
                              <p:cond delay="500"/>
                            </p:stCondLst>
                            <p:childTnLst>
                              <p:par>
                                <p:cTn id="190" presetID="9" presetClass="entr" presetSubtype="0" fill="hold" grpId="0" nodeType="afterEffect">
                                  <p:stCondLst>
                                    <p:cond delay="0"/>
                                  </p:stCondLst>
                                  <p:childTnLst>
                                    <p:set>
                                      <p:cBhvr>
                                        <p:cTn id="191" dur="1" fill="hold">
                                          <p:stCondLst>
                                            <p:cond delay="0"/>
                                          </p:stCondLst>
                                        </p:cTn>
                                        <p:tgtEl>
                                          <p:spTgt spid="91"/>
                                        </p:tgtEl>
                                        <p:attrNameLst>
                                          <p:attrName>style.visibility</p:attrName>
                                        </p:attrNameLst>
                                      </p:cBhvr>
                                      <p:to>
                                        <p:strVal val="visible"/>
                                      </p:to>
                                    </p:set>
                                    <p:animEffect transition="in" filter="dissolve">
                                      <p:cBhvr>
                                        <p:cTn id="192" dur="500"/>
                                        <p:tgtEl>
                                          <p:spTgt spid="91"/>
                                        </p:tgtEl>
                                      </p:cBhvr>
                                    </p:animEffect>
                                  </p:childTnLst>
                                </p:cTn>
                              </p:par>
                              <p:par>
                                <p:cTn id="193" presetID="2" presetClass="entr" presetSubtype="4" fill="hold" grpId="0" nodeType="withEffect">
                                  <p:stCondLst>
                                    <p:cond delay="0"/>
                                  </p:stCondLst>
                                  <p:childTnLst>
                                    <p:set>
                                      <p:cBhvr>
                                        <p:cTn id="194" dur="1" fill="hold">
                                          <p:stCondLst>
                                            <p:cond delay="0"/>
                                          </p:stCondLst>
                                        </p:cTn>
                                        <p:tgtEl>
                                          <p:spTgt spid="94"/>
                                        </p:tgtEl>
                                        <p:attrNameLst>
                                          <p:attrName>style.visibility</p:attrName>
                                        </p:attrNameLst>
                                      </p:cBhvr>
                                      <p:to>
                                        <p:strVal val="visible"/>
                                      </p:to>
                                    </p:set>
                                    <p:anim calcmode="lin" valueType="num">
                                      <p:cBhvr additive="base">
                                        <p:cTn id="195" dur="500" fill="hold"/>
                                        <p:tgtEl>
                                          <p:spTgt spid="94"/>
                                        </p:tgtEl>
                                        <p:attrNameLst>
                                          <p:attrName>ppt_x</p:attrName>
                                        </p:attrNameLst>
                                      </p:cBhvr>
                                      <p:tavLst>
                                        <p:tav tm="0">
                                          <p:val>
                                            <p:strVal val="#ppt_x"/>
                                          </p:val>
                                        </p:tav>
                                        <p:tav tm="100000">
                                          <p:val>
                                            <p:strVal val="#ppt_x"/>
                                          </p:val>
                                        </p:tav>
                                      </p:tavLst>
                                    </p:anim>
                                    <p:anim calcmode="lin" valueType="num">
                                      <p:cBhvr additive="base">
                                        <p:cTn id="196" dur="500" fill="hold"/>
                                        <p:tgtEl>
                                          <p:spTgt spid="94"/>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95"/>
                                        </p:tgtEl>
                                        <p:attrNameLst>
                                          <p:attrName>style.visibility</p:attrName>
                                        </p:attrNameLst>
                                      </p:cBhvr>
                                      <p:to>
                                        <p:strVal val="visible"/>
                                      </p:to>
                                    </p:set>
                                    <p:anim calcmode="lin" valueType="num">
                                      <p:cBhvr additive="base">
                                        <p:cTn id="199" dur="500" fill="hold"/>
                                        <p:tgtEl>
                                          <p:spTgt spid="95"/>
                                        </p:tgtEl>
                                        <p:attrNameLst>
                                          <p:attrName>ppt_x</p:attrName>
                                        </p:attrNameLst>
                                      </p:cBhvr>
                                      <p:tavLst>
                                        <p:tav tm="0">
                                          <p:val>
                                            <p:strVal val="#ppt_x"/>
                                          </p:val>
                                        </p:tav>
                                        <p:tav tm="100000">
                                          <p:val>
                                            <p:strVal val="#ppt_x"/>
                                          </p:val>
                                        </p:tav>
                                      </p:tavLst>
                                    </p:anim>
                                    <p:anim calcmode="lin" valueType="num">
                                      <p:cBhvr additive="base">
                                        <p:cTn id="200" dur="500" fill="hold"/>
                                        <p:tgtEl>
                                          <p:spTgt spid="95"/>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97"/>
                                        </p:tgtEl>
                                        <p:attrNameLst>
                                          <p:attrName>style.visibility</p:attrName>
                                        </p:attrNameLst>
                                      </p:cBhvr>
                                      <p:to>
                                        <p:strVal val="visible"/>
                                      </p:to>
                                    </p:set>
                                    <p:anim calcmode="lin" valueType="num">
                                      <p:cBhvr additive="base">
                                        <p:cTn id="203" dur="500" fill="hold"/>
                                        <p:tgtEl>
                                          <p:spTgt spid="97"/>
                                        </p:tgtEl>
                                        <p:attrNameLst>
                                          <p:attrName>ppt_x</p:attrName>
                                        </p:attrNameLst>
                                      </p:cBhvr>
                                      <p:tavLst>
                                        <p:tav tm="0">
                                          <p:val>
                                            <p:strVal val="#ppt_x"/>
                                          </p:val>
                                        </p:tav>
                                        <p:tav tm="100000">
                                          <p:val>
                                            <p:strVal val="#ppt_x"/>
                                          </p:val>
                                        </p:tav>
                                      </p:tavLst>
                                    </p:anim>
                                    <p:anim calcmode="lin" valueType="num">
                                      <p:cBhvr additive="base">
                                        <p:cTn id="204" dur="500" fill="hold"/>
                                        <p:tgtEl>
                                          <p:spTgt spid="97"/>
                                        </p:tgtEl>
                                        <p:attrNameLst>
                                          <p:attrName>ppt_y</p:attrName>
                                        </p:attrNameLst>
                                      </p:cBhvr>
                                      <p:tavLst>
                                        <p:tav tm="0">
                                          <p:val>
                                            <p:strVal val="1+#ppt_h/2"/>
                                          </p:val>
                                        </p:tav>
                                        <p:tav tm="100000">
                                          <p:val>
                                            <p:strVal val="#ppt_y"/>
                                          </p:val>
                                        </p:tav>
                                      </p:tavLst>
                                    </p:anim>
                                  </p:childTnLst>
                                </p:cTn>
                              </p:par>
                              <p:par>
                                <p:cTn id="205" presetID="9" presetClass="exit" presetSubtype="0" fill="hold" grpId="1" nodeType="withEffect">
                                  <p:stCondLst>
                                    <p:cond delay="0"/>
                                  </p:stCondLst>
                                  <p:childTnLst>
                                    <p:animEffect transition="out" filter="dissolve">
                                      <p:cBhvr>
                                        <p:cTn id="206" dur="500"/>
                                        <p:tgtEl>
                                          <p:spTgt spid="93"/>
                                        </p:tgtEl>
                                      </p:cBhvr>
                                    </p:animEffect>
                                    <p:set>
                                      <p:cBhvr>
                                        <p:cTn id="207" dur="1" fill="hold">
                                          <p:stCondLst>
                                            <p:cond delay="499"/>
                                          </p:stCondLst>
                                        </p:cTn>
                                        <p:tgtEl>
                                          <p:spTgt spid="93"/>
                                        </p:tgtEl>
                                        <p:attrNameLst>
                                          <p:attrName>style.visibility</p:attrName>
                                        </p:attrNameLst>
                                      </p:cBhvr>
                                      <p:to>
                                        <p:strVal val="hidden"/>
                                      </p:to>
                                    </p:set>
                                  </p:childTnLst>
                                </p:cTn>
                              </p:par>
                              <p:par>
                                <p:cTn id="208" presetID="9" presetClass="exit" presetSubtype="0" fill="hold" nodeType="withEffect">
                                  <p:stCondLst>
                                    <p:cond delay="0"/>
                                  </p:stCondLst>
                                  <p:childTnLst>
                                    <p:animEffect transition="out" filter="dissolve">
                                      <p:cBhvr>
                                        <p:cTn id="209" dur="500"/>
                                        <p:tgtEl>
                                          <p:spTgt spid="96"/>
                                        </p:tgtEl>
                                      </p:cBhvr>
                                    </p:animEffect>
                                    <p:set>
                                      <p:cBhvr>
                                        <p:cTn id="210" dur="1" fill="hold">
                                          <p:stCondLst>
                                            <p:cond delay="499"/>
                                          </p:stCondLst>
                                        </p:cTn>
                                        <p:tgtEl>
                                          <p:spTgt spid="96"/>
                                        </p:tgtEl>
                                        <p:attrNameLst>
                                          <p:attrName>style.visibility</p:attrName>
                                        </p:attrNameLst>
                                      </p:cBhvr>
                                      <p:to>
                                        <p:strVal val="hidden"/>
                                      </p:to>
                                    </p:set>
                                  </p:childTnLst>
                                </p:cTn>
                              </p:par>
                              <p:par>
                                <p:cTn id="211" presetID="2" presetClass="entr" presetSubtype="1" fill="hold" grpId="0" nodeType="withEffect">
                                  <p:stCondLst>
                                    <p:cond delay="0"/>
                                  </p:stCondLst>
                                  <p:childTnLst>
                                    <p:set>
                                      <p:cBhvr>
                                        <p:cTn id="212" dur="1" fill="hold">
                                          <p:stCondLst>
                                            <p:cond delay="0"/>
                                          </p:stCondLst>
                                        </p:cTn>
                                        <p:tgtEl>
                                          <p:spTgt spid="98"/>
                                        </p:tgtEl>
                                        <p:attrNameLst>
                                          <p:attrName>style.visibility</p:attrName>
                                        </p:attrNameLst>
                                      </p:cBhvr>
                                      <p:to>
                                        <p:strVal val="visible"/>
                                      </p:to>
                                    </p:set>
                                    <p:anim calcmode="lin" valueType="num">
                                      <p:cBhvr additive="base">
                                        <p:cTn id="213" dur="500" fill="hold"/>
                                        <p:tgtEl>
                                          <p:spTgt spid="98"/>
                                        </p:tgtEl>
                                        <p:attrNameLst>
                                          <p:attrName>ppt_x</p:attrName>
                                        </p:attrNameLst>
                                      </p:cBhvr>
                                      <p:tavLst>
                                        <p:tav tm="0">
                                          <p:val>
                                            <p:strVal val="#ppt_x"/>
                                          </p:val>
                                        </p:tav>
                                        <p:tav tm="100000">
                                          <p:val>
                                            <p:strVal val="#ppt_x"/>
                                          </p:val>
                                        </p:tav>
                                      </p:tavLst>
                                    </p:anim>
                                    <p:anim calcmode="lin" valueType="num">
                                      <p:cBhvr additive="base">
                                        <p:cTn id="214" dur="500" fill="hold"/>
                                        <p:tgtEl>
                                          <p:spTgt spid="98"/>
                                        </p:tgtEl>
                                        <p:attrNameLst>
                                          <p:attrName>ppt_y</p:attrName>
                                        </p:attrNameLst>
                                      </p:cBhvr>
                                      <p:tavLst>
                                        <p:tav tm="0">
                                          <p:val>
                                            <p:strVal val="0-#ppt_h/2"/>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2" presetClass="entr" presetSubtype="4" fill="hold" grpId="0" nodeType="clickEffect">
                                  <p:stCondLst>
                                    <p:cond delay="0"/>
                                  </p:stCondLst>
                                  <p:childTnLst>
                                    <p:set>
                                      <p:cBhvr>
                                        <p:cTn id="218" dur="1" fill="hold">
                                          <p:stCondLst>
                                            <p:cond delay="0"/>
                                          </p:stCondLst>
                                        </p:cTn>
                                        <p:tgtEl>
                                          <p:spTgt spid="99"/>
                                        </p:tgtEl>
                                        <p:attrNameLst>
                                          <p:attrName>style.visibility</p:attrName>
                                        </p:attrNameLst>
                                      </p:cBhvr>
                                      <p:to>
                                        <p:strVal val="visible"/>
                                      </p:to>
                                    </p:set>
                                    <p:anim calcmode="lin" valueType="num">
                                      <p:cBhvr additive="base">
                                        <p:cTn id="219" dur="500" fill="hold"/>
                                        <p:tgtEl>
                                          <p:spTgt spid="99"/>
                                        </p:tgtEl>
                                        <p:attrNameLst>
                                          <p:attrName>ppt_x</p:attrName>
                                        </p:attrNameLst>
                                      </p:cBhvr>
                                      <p:tavLst>
                                        <p:tav tm="0">
                                          <p:val>
                                            <p:strVal val="#ppt_x"/>
                                          </p:val>
                                        </p:tav>
                                        <p:tav tm="100000">
                                          <p:val>
                                            <p:strVal val="#ppt_x"/>
                                          </p:val>
                                        </p:tav>
                                      </p:tavLst>
                                    </p:anim>
                                    <p:anim calcmode="lin" valueType="num">
                                      <p:cBhvr additive="base">
                                        <p:cTn id="220" dur="500" fill="hold"/>
                                        <p:tgtEl>
                                          <p:spTgt spid="99"/>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100"/>
                                        </p:tgtEl>
                                        <p:attrNameLst>
                                          <p:attrName>style.visibility</p:attrName>
                                        </p:attrNameLst>
                                      </p:cBhvr>
                                      <p:to>
                                        <p:strVal val="visible"/>
                                      </p:to>
                                    </p:set>
                                    <p:anim calcmode="lin" valueType="num">
                                      <p:cBhvr additive="base">
                                        <p:cTn id="223" dur="500" fill="hold"/>
                                        <p:tgtEl>
                                          <p:spTgt spid="100"/>
                                        </p:tgtEl>
                                        <p:attrNameLst>
                                          <p:attrName>ppt_x</p:attrName>
                                        </p:attrNameLst>
                                      </p:cBhvr>
                                      <p:tavLst>
                                        <p:tav tm="0">
                                          <p:val>
                                            <p:strVal val="#ppt_x"/>
                                          </p:val>
                                        </p:tav>
                                        <p:tav tm="100000">
                                          <p:val>
                                            <p:strVal val="#ppt_x"/>
                                          </p:val>
                                        </p:tav>
                                      </p:tavLst>
                                    </p:anim>
                                    <p:anim calcmode="lin" valueType="num">
                                      <p:cBhvr additive="base">
                                        <p:cTn id="22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25" fill="hold">
                      <p:stCondLst>
                        <p:cond delay="indefinite"/>
                      </p:stCondLst>
                      <p:childTnLst>
                        <p:par>
                          <p:cTn id="226" fill="hold">
                            <p:stCondLst>
                              <p:cond delay="0"/>
                            </p:stCondLst>
                            <p:childTnLst>
                              <p:par>
                                <p:cTn id="227" presetID="9" presetClass="entr" presetSubtype="0" fill="hold" nodeType="clickEffect">
                                  <p:stCondLst>
                                    <p:cond delay="0"/>
                                  </p:stCondLst>
                                  <p:childTnLst>
                                    <p:set>
                                      <p:cBhvr>
                                        <p:cTn id="228" dur="1" fill="hold">
                                          <p:stCondLst>
                                            <p:cond delay="0"/>
                                          </p:stCondLst>
                                        </p:cTn>
                                        <p:tgtEl>
                                          <p:spTgt spid="68"/>
                                        </p:tgtEl>
                                        <p:attrNameLst>
                                          <p:attrName>style.visibility</p:attrName>
                                        </p:attrNameLst>
                                      </p:cBhvr>
                                      <p:to>
                                        <p:strVal val="visible"/>
                                      </p:to>
                                    </p:set>
                                    <p:animEffect transition="in" filter="dissolve">
                                      <p:cBhvr>
                                        <p:cTn id="229" dur="500"/>
                                        <p:tgtEl>
                                          <p:spTgt spid="68"/>
                                        </p:tgtEl>
                                      </p:cBhvr>
                                    </p:animEffect>
                                  </p:childTnLst>
                                </p:cTn>
                              </p:par>
                              <p:par>
                                <p:cTn id="230" presetID="9" presetClass="exit" presetSubtype="0" fill="hold" nodeType="withEffect">
                                  <p:stCondLst>
                                    <p:cond delay="0"/>
                                  </p:stCondLst>
                                  <p:childTnLst>
                                    <p:animEffect transition="out" filter="dissolve">
                                      <p:cBhvr>
                                        <p:cTn id="231" dur="500"/>
                                        <p:tgtEl>
                                          <p:spTgt spid="100"/>
                                        </p:tgtEl>
                                      </p:cBhvr>
                                    </p:animEffect>
                                    <p:set>
                                      <p:cBhvr>
                                        <p:cTn id="232" dur="1" fill="hold">
                                          <p:stCondLst>
                                            <p:cond delay="499"/>
                                          </p:stCondLst>
                                        </p:cTn>
                                        <p:tgtEl>
                                          <p:spTgt spid="100"/>
                                        </p:tgtEl>
                                        <p:attrNameLst>
                                          <p:attrName>style.visibility</p:attrName>
                                        </p:attrNameLst>
                                      </p:cBhvr>
                                      <p:to>
                                        <p:strVal val="hidden"/>
                                      </p:to>
                                    </p:set>
                                  </p:childTnLst>
                                </p:cTn>
                              </p:par>
                              <p:par>
                                <p:cTn id="233" presetID="9" presetClass="exit" presetSubtype="0" fill="hold" grpId="1" nodeType="withEffect">
                                  <p:stCondLst>
                                    <p:cond delay="0"/>
                                  </p:stCondLst>
                                  <p:childTnLst>
                                    <p:animEffect transition="out" filter="dissolve">
                                      <p:cBhvr>
                                        <p:cTn id="234" dur="500"/>
                                        <p:tgtEl>
                                          <p:spTgt spid="99"/>
                                        </p:tgtEl>
                                      </p:cBhvr>
                                    </p:animEffect>
                                    <p:set>
                                      <p:cBhvr>
                                        <p:cTn id="235" dur="1" fill="hold">
                                          <p:stCondLst>
                                            <p:cond delay="499"/>
                                          </p:stCondLst>
                                        </p:cTn>
                                        <p:tgtEl>
                                          <p:spTgt spid="99"/>
                                        </p:tgtEl>
                                        <p:attrNameLst>
                                          <p:attrName>style.visibility</p:attrName>
                                        </p:attrNameLst>
                                      </p:cBhvr>
                                      <p:to>
                                        <p:strVal val="hidden"/>
                                      </p:to>
                                    </p:set>
                                  </p:childTnLst>
                                </p:cTn>
                              </p:par>
                            </p:childTnLst>
                          </p:cTn>
                        </p:par>
                        <p:par>
                          <p:cTn id="236" fill="hold">
                            <p:stCondLst>
                              <p:cond delay="500"/>
                            </p:stCondLst>
                            <p:childTnLst>
                              <p:par>
                                <p:cTn id="237" presetID="2" presetClass="entr" presetSubtype="4" fill="hold" grpId="0" nodeType="afterEffect">
                                  <p:stCondLst>
                                    <p:cond delay="0"/>
                                  </p:stCondLst>
                                  <p:childTnLst>
                                    <p:set>
                                      <p:cBhvr>
                                        <p:cTn id="238" dur="1" fill="hold">
                                          <p:stCondLst>
                                            <p:cond delay="0"/>
                                          </p:stCondLst>
                                        </p:cTn>
                                        <p:tgtEl>
                                          <p:spTgt spid="101"/>
                                        </p:tgtEl>
                                        <p:attrNameLst>
                                          <p:attrName>style.visibility</p:attrName>
                                        </p:attrNameLst>
                                      </p:cBhvr>
                                      <p:to>
                                        <p:strVal val="visible"/>
                                      </p:to>
                                    </p:set>
                                    <p:anim calcmode="lin" valueType="num">
                                      <p:cBhvr additive="base">
                                        <p:cTn id="239" dur="500" fill="hold"/>
                                        <p:tgtEl>
                                          <p:spTgt spid="101"/>
                                        </p:tgtEl>
                                        <p:attrNameLst>
                                          <p:attrName>ppt_x</p:attrName>
                                        </p:attrNameLst>
                                      </p:cBhvr>
                                      <p:tavLst>
                                        <p:tav tm="0">
                                          <p:val>
                                            <p:strVal val="#ppt_x"/>
                                          </p:val>
                                        </p:tav>
                                        <p:tav tm="100000">
                                          <p:val>
                                            <p:strVal val="#ppt_x"/>
                                          </p:val>
                                        </p:tav>
                                      </p:tavLst>
                                    </p:anim>
                                    <p:anim calcmode="lin" valueType="num">
                                      <p:cBhvr additive="base">
                                        <p:cTn id="240" dur="500" fill="hold"/>
                                        <p:tgtEl>
                                          <p:spTgt spid="101"/>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102"/>
                                        </p:tgtEl>
                                        <p:attrNameLst>
                                          <p:attrName>style.visibility</p:attrName>
                                        </p:attrNameLst>
                                      </p:cBhvr>
                                      <p:to>
                                        <p:strVal val="visible"/>
                                      </p:to>
                                    </p:set>
                                    <p:anim calcmode="lin" valueType="num">
                                      <p:cBhvr additive="base">
                                        <p:cTn id="243" dur="500" fill="hold"/>
                                        <p:tgtEl>
                                          <p:spTgt spid="102"/>
                                        </p:tgtEl>
                                        <p:attrNameLst>
                                          <p:attrName>ppt_x</p:attrName>
                                        </p:attrNameLst>
                                      </p:cBhvr>
                                      <p:tavLst>
                                        <p:tav tm="0">
                                          <p:val>
                                            <p:strVal val="#ppt_x"/>
                                          </p:val>
                                        </p:tav>
                                        <p:tav tm="100000">
                                          <p:val>
                                            <p:strVal val="#ppt_x"/>
                                          </p:val>
                                        </p:tav>
                                      </p:tavLst>
                                    </p:anim>
                                    <p:anim calcmode="lin" valueType="num">
                                      <p:cBhvr additive="base">
                                        <p:cTn id="244" dur="500" fill="hold"/>
                                        <p:tgtEl>
                                          <p:spTgt spid="102"/>
                                        </p:tgtEl>
                                        <p:attrNameLst>
                                          <p:attrName>ppt_y</p:attrName>
                                        </p:attrNameLst>
                                      </p:cBhvr>
                                      <p:tavLst>
                                        <p:tav tm="0">
                                          <p:val>
                                            <p:strVal val="1+#ppt_h/2"/>
                                          </p:val>
                                        </p:tav>
                                        <p:tav tm="100000">
                                          <p:val>
                                            <p:strVal val="#ppt_y"/>
                                          </p:val>
                                        </p:tav>
                                      </p:tavLst>
                                    </p:anim>
                                  </p:childTnLst>
                                </p:cTn>
                              </p:par>
                              <p:par>
                                <p:cTn id="245" presetID="2" presetClass="entr" presetSubtype="1" fill="hold" grpId="0" nodeType="withEffect">
                                  <p:stCondLst>
                                    <p:cond delay="0"/>
                                  </p:stCondLst>
                                  <p:childTnLst>
                                    <p:set>
                                      <p:cBhvr>
                                        <p:cTn id="246" dur="1" fill="hold">
                                          <p:stCondLst>
                                            <p:cond delay="0"/>
                                          </p:stCondLst>
                                        </p:cTn>
                                        <p:tgtEl>
                                          <p:spTgt spid="104"/>
                                        </p:tgtEl>
                                        <p:attrNameLst>
                                          <p:attrName>style.visibility</p:attrName>
                                        </p:attrNameLst>
                                      </p:cBhvr>
                                      <p:to>
                                        <p:strVal val="visible"/>
                                      </p:to>
                                    </p:set>
                                    <p:anim calcmode="lin" valueType="num">
                                      <p:cBhvr additive="base">
                                        <p:cTn id="247" dur="500" fill="hold"/>
                                        <p:tgtEl>
                                          <p:spTgt spid="104"/>
                                        </p:tgtEl>
                                        <p:attrNameLst>
                                          <p:attrName>ppt_x</p:attrName>
                                        </p:attrNameLst>
                                      </p:cBhvr>
                                      <p:tavLst>
                                        <p:tav tm="0">
                                          <p:val>
                                            <p:strVal val="#ppt_x"/>
                                          </p:val>
                                        </p:tav>
                                        <p:tav tm="100000">
                                          <p:val>
                                            <p:strVal val="#ppt_x"/>
                                          </p:val>
                                        </p:tav>
                                      </p:tavLst>
                                    </p:anim>
                                    <p:anim calcmode="lin" valueType="num">
                                      <p:cBhvr additive="base">
                                        <p:cTn id="248" dur="500" fill="hold"/>
                                        <p:tgtEl>
                                          <p:spTgt spid="104"/>
                                        </p:tgtEl>
                                        <p:attrNameLst>
                                          <p:attrName>ppt_y</p:attrName>
                                        </p:attrNameLst>
                                      </p:cBhvr>
                                      <p:tavLst>
                                        <p:tav tm="0">
                                          <p:val>
                                            <p:strVal val="0-#ppt_h/2"/>
                                          </p:val>
                                        </p:tav>
                                        <p:tav tm="100000">
                                          <p:val>
                                            <p:strVal val="#ppt_y"/>
                                          </p:val>
                                        </p:tav>
                                      </p:tavLst>
                                    </p:anim>
                                  </p:childTnLst>
                                </p:cTn>
                              </p:par>
                              <p:par>
                                <p:cTn id="249" presetID="2" presetClass="entr" presetSubtype="1" fill="hold" nodeType="withEffect">
                                  <p:stCondLst>
                                    <p:cond delay="0"/>
                                  </p:stCondLst>
                                  <p:childTnLst>
                                    <p:set>
                                      <p:cBhvr>
                                        <p:cTn id="250" dur="1" fill="hold">
                                          <p:stCondLst>
                                            <p:cond delay="0"/>
                                          </p:stCondLst>
                                        </p:cTn>
                                        <p:tgtEl>
                                          <p:spTgt spid="106"/>
                                        </p:tgtEl>
                                        <p:attrNameLst>
                                          <p:attrName>style.visibility</p:attrName>
                                        </p:attrNameLst>
                                      </p:cBhvr>
                                      <p:to>
                                        <p:strVal val="visible"/>
                                      </p:to>
                                    </p:set>
                                    <p:anim calcmode="lin" valueType="num">
                                      <p:cBhvr additive="base">
                                        <p:cTn id="251" dur="500" fill="hold"/>
                                        <p:tgtEl>
                                          <p:spTgt spid="106"/>
                                        </p:tgtEl>
                                        <p:attrNameLst>
                                          <p:attrName>ppt_x</p:attrName>
                                        </p:attrNameLst>
                                      </p:cBhvr>
                                      <p:tavLst>
                                        <p:tav tm="0">
                                          <p:val>
                                            <p:strVal val="#ppt_x"/>
                                          </p:val>
                                        </p:tav>
                                        <p:tav tm="100000">
                                          <p:val>
                                            <p:strVal val="#ppt_x"/>
                                          </p:val>
                                        </p:tav>
                                      </p:tavLst>
                                    </p:anim>
                                    <p:anim calcmode="lin" valueType="num">
                                      <p:cBhvr additive="base">
                                        <p:cTn id="252" dur="500" fill="hold"/>
                                        <p:tgtEl>
                                          <p:spTgt spid="106"/>
                                        </p:tgtEl>
                                        <p:attrNameLst>
                                          <p:attrName>ppt_y</p:attrName>
                                        </p:attrNameLst>
                                      </p:cBhvr>
                                      <p:tavLst>
                                        <p:tav tm="0">
                                          <p:val>
                                            <p:strVal val="0-#ppt_h/2"/>
                                          </p:val>
                                        </p:tav>
                                        <p:tav tm="100000">
                                          <p:val>
                                            <p:strVal val="#ppt_y"/>
                                          </p:val>
                                        </p:tav>
                                      </p:tavLst>
                                    </p:anim>
                                  </p:childTnLst>
                                </p:cTn>
                              </p:par>
                            </p:childTnLst>
                          </p:cTn>
                        </p:par>
                        <p:par>
                          <p:cTn id="253" fill="hold">
                            <p:stCondLst>
                              <p:cond delay="1000"/>
                            </p:stCondLst>
                            <p:childTnLst>
                              <p:par>
                                <p:cTn id="254" presetID="2" presetClass="entr" presetSubtype="8" fill="hold" nodeType="afterEffect">
                                  <p:stCondLst>
                                    <p:cond delay="0"/>
                                  </p:stCondLst>
                                  <p:childTnLst>
                                    <p:set>
                                      <p:cBhvr>
                                        <p:cTn id="255" dur="1" fill="hold">
                                          <p:stCondLst>
                                            <p:cond delay="0"/>
                                          </p:stCondLst>
                                        </p:cTn>
                                        <p:tgtEl>
                                          <p:spTgt spid="105"/>
                                        </p:tgtEl>
                                        <p:attrNameLst>
                                          <p:attrName>style.visibility</p:attrName>
                                        </p:attrNameLst>
                                      </p:cBhvr>
                                      <p:to>
                                        <p:strVal val="visible"/>
                                      </p:to>
                                    </p:set>
                                    <p:anim calcmode="lin" valueType="num">
                                      <p:cBhvr additive="base">
                                        <p:cTn id="256" dur="500" fill="hold"/>
                                        <p:tgtEl>
                                          <p:spTgt spid="105"/>
                                        </p:tgtEl>
                                        <p:attrNameLst>
                                          <p:attrName>ppt_x</p:attrName>
                                        </p:attrNameLst>
                                      </p:cBhvr>
                                      <p:tavLst>
                                        <p:tav tm="0">
                                          <p:val>
                                            <p:strVal val="0-#ppt_w/2"/>
                                          </p:val>
                                        </p:tav>
                                        <p:tav tm="100000">
                                          <p:val>
                                            <p:strVal val="#ppt_x"/>
                                          </p:val>
                                        </p:tav>
                                      </p:tavLst>
                                    </p:anim>
                                    <p:anim calcmode="lin" valueType="num">
                                      <p:cBhvr additive="base">
                                        <p:cTn id="257" dur="500" fill="hold"/>
                                        <p:tgtEl>
                                          <p:spTgt spid="105"/>
                                        </p:tgtEl>
                                        <p:attrNameLst>
                                          <p:attrName>ppt_y</p:attrName>
                                        </p:attrNameLst>
                                      </p:cBhvr>
                                      <p:tavLst>
                                        <p:tav tm="0">
                                          <p:val>
                                            <p:strVal val="#ppt_y"/>
                                          </p:val>
                                        </p:tav>
                                        <p:tav tm="100000">
                                          <p:val>
                                            <p:strVal val="#ppt_y"/>
                                          </p:val>
                                        </p:tav>
                                      </p:tavLst>
                                    </p:anim>
                                  </p:childTnLst>
                                </p:cTn>
                              </p:par>
                            </p:childTnLst>
                          </p:cTn>
                        </p:par>
                      </p:childTnLst>
                    </p:cTn>
                  </p:par>
                  <p:par>
                    <p:cTn id="258" fill="hold">
                      <p:stCondLst>
                        <p:cond delay="indefinite"/>
                      </p:stCondLst>
                      <p:childTnLst>
                        <p:par>
                          <p:cTn id="259" fill="hold">
                            <p:stCondLst>
                              <p:cond delay="0"/>
                            </p:stCondLst>
                            <p:childTnLst>
                              <p:par>
                                <p:cTn id="260" presetID="2" presetClass="entr" presetSubtype="4" fill="hold" nodeType="clickEffect">
                                  <p:stCondLst>
                                    <p:cond delay="0"/>
                                  </p:stCondLst>
                                  <p:childTnLst>
                                    <p:set>
                                      <p:cBhvr>
                                        <p:cTn id="261" dur="1" fill="hold">
                                          <p:stCondLst>
                                            <p:cond delay="0"/>
                                          </p:stCondLst>
                                        </p:cTn>
                                        <p:tgtEl>
                                          <p:spTgt spid="108"/>
                                        </p:tgtEl>
                                        <p:attrNameLst>
                                          <p:attrName>style.visibility</p:attrName>
                                        </p:attrNameLst>
                                      </p:cBhvr>
                                      <p:to>
                                        <p:strVal val="visible"/>
                                      </p:to>
                                    </p:set>
                                    <p:anim calcmode="lin" valueType="num">
                                      <p:cBhvr additive="base">
                                        <p:cTn id="262" dur="500" fill="hold"/>
                                        <p:tgtEl>
                                          <p:spTgt spid="108"/>
                                        </p:tgtEl>
                                        <p:attrNameLst>
                                          <p:attrName>ppt_x</p:attrName>
                                        </p:attrNameLst>
                                      </p:cBhvr>
                                      <p:tavLst>
                                        <p:tav tm="0">
                                          <p:val>
                                            <p:strVal val="#ppt_x"/>
                                          </p:val>
                                        </p:tav>
                                        <p:tav tm="100000">
                                          <p:val>
                                            <p:strVal val="#ppt_x"/>
                                          </p:val>
                                        </p:tav>
                                      </p:tavLst>
                                    </p:anim>
                                    <p:anim calcmode="lin" valueType="num">
                                      <p:cBhvr additive="base">
                                        <p:cTn id="263" dur="500" fill="hold"/>
                                        <p:tgtEl>
                                          <p:spTgt spid="108"/>
                                        </p:tgtEl>
                                        <p:attrNameLst>
                                          <p:attrName>ppt_y</p:attrName>
                                        </p:attrNameLst>
                                      </p:cBhvr>
                                      <p:tavLst>
                                        <p:tav tm="0">
                                          <p:val>
                                            <p:strVal val="1+#ppt_h/2"/>
                                          </p:val>
                                        </p:tav>
                                        <p:tav tm="100000">
                                          <p:val>
                                            <p:strVal val="#ppt_y"/>
                                          </p:val>
                                        </p:tav>
                                      </p:tavLst>
                                    </p:anim>
                                  </p:childTnLst>
                                </p:cTn>
                              </p:par>
                              <p:par>
                                <p:cTn id="264" presetID="2" presetClass="entr" presetSubtype="1" fill="hold" nodeType="withEffect">
                                  <p:stCondLst>
                                    <p:cond delay="0"/>
                                  </p:stCondLst>
                                  <p:childTnLst>
                                    <p:set>
                                      <p:cBhvr>
                                        <p:cTn id="265" dur="1" fill="hold">
                                          <p:stCondLst>
                                            <p:cond delay="0"/>
                                          </p:stCondLst>
                                        </p:cTn>
                                        <p:tgtEl>
                                          <p:spTgt spid="109"/>
                                        </p:tgtEl>
                                        <p:attrNameLst>
                                          <p:attrName>style.visibility</p:attrName>
                                        </p:attrNameLst>
                                      </p:cBhvr>
                                      <p:to>
                                        <p:strVal val="visible"/>
                                      </p:to>
                                    </p:set>
                                    <p:anim calcmode="lin" valueType="num">
                                      <p:cBhvr additive="base">
                                        <p:cTn id="266" dur="500" fill="hold"/>
                                        <p:tgtEl>
                                          <p:spTgt spid="109"/>
                                        </p:tgtEl>
                                        <p:attrNameLst>
                                          <p:attrName>ppt_x</p:attrName>
                                        </p:attrNameLst>
                                      </p:cBhvr>
                                      <p:tavLst>
                                        <p:tav tm="0">
                                          <p:val>
                                            <p:strVal val="#ppt_x"/>
                                          </p:val>
                                        </p:tav>
                                        <p:tav tm="100000">
                                          <p:val>
                                            <p:strVal val="#ppt_x"/>
                                          </p:val>
                                        </p:tav>
                                      </p:tavLst>
                                    </p:anim>
                                    <p:anim calcmode="lin" valueType="num">
                                      <p:cBhvr additive="base">
                                        <p:cTn id="267" dur="500" fill="hold"/>
                                        <p:tgtEl>
                                          <p:spTgt spid="109"/>
                                        </p:tgtEl>
                                        <p:attrNameLst>
                                          <p:attrName>ppt_y</p:attrName>
                                        </p:attrNameLst>
                                      </p:cBhvr>
                                      <p:tavLst>
                                        <p:tav tm="0">
                                          <p:val>
                                            <p:strVal val="0-#ppt_h/2"/>
                                          </p:val>
                                        </p:tav>
                                        <p:tav tm="100000">
                                          <p:val>
                                            <p:strVal val="#ppt_y"/>
                                          </p:val>
                                        </p:tav>
                                      </p:tavLst>
                                    </p:anim>
                                  </p:childTnLst>
                                </p:cTn>
                              </p:par>
                              <p:par>
                                <p:cTn id="268" presetID="2" presetClass="entr" presetSubtype="1" fill="hold" grpId="0" nodeType="withEffect">
                                  <p:stCondLst>
                                    <p:cond delay="0"/>
                                  </p:stCondLst>
                                  <p:childTnLst>
                                    <p:set>
                                      <p:cBhvr>
                                        <p:cTn id="269" dur="1" fill="hold">
                                          <p:stCondLst>
                                            <p:cond delay="0"/>
                                          </p:stCondLst>
                                        </p:cTn>
                                        <p:tgtEl>
                                          <p:spTgt spid="110"/>
                                        </p:tgtEl>
                                        <p:attrNameLst>
                                          <p:attrName>style.visibility</p:attrName>
                                        </p:attrNameLst>
                                      </p:cBhvr>
                                      <p:to>
                                        <p:strVal val="visible"/>
                                      </p:to>
                                    </p:set>
                                    <p:anim calcmode="lin" valueType="num">
                                      <p:cBhvr additive="base">
                                        <p:cTn id="270" dur="500" fill="hold"/>
                                        <p:tgtEl>
                                          <p:spTgt spid="110"/>
                                        </p:tgtEl>
                                        <p:attrNameLst>
                                          <p:attrName>ppt_x</p:attrName>
                                        </p:attrNameLst>
                                      </p:cBhvr>
                                      <p:tavLst>
                                        <p:tav tm="0">
                                          <p:val>
                                            <p:strVal val="#ppt_x"/>
                                          </p:val>
                                        </p:tav>
                                        <p:tav tm="100000">
                                          <p:val>
                                            <p:strVal val="#ppt_x"/>
                                          </p:val>
                                        </p:tav>
                                      </p:tavLst>
                                    </p:anim>
                                    <p:anim calcmode="lin" valueType="num">
                                      <p:cBhvr additive="base">
                                        <p:cTn id="271" dur="500" fill="hold"/>
                                        <p:tgtEl>
                                          <p:spTgt spid="110"/>
                                        </p:tgtEl>
                                        <p:attrNameLst>
                                          <p:attrName>ppt_y</p:attrName>
                                        </p:attrNameLst>
                                      </p:cBhvr>
                                      <p:tavLst>
                                        <p:tav tm="0">
                                          <p:val>
                                            <p:strVal val="0-#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112"/>
                                        </p:tgtEl>
                                        <p:attrNameLst>
                                          <p:attrName>style.visibility</p:attrName>
                                        </p:attrNameLst>
                                      </p:cBhvr>
                                      <p:to>
                                        <p:strVal val="visible"/>
                                      </p:to>
                                    </p:set>
                                    <p:anim calcmode="lin" valueType="num">
                                      <p:cBhvr additive="base">
                                        <p:cTn id="274" dur="500" fill="hold"/>
                                        <p:tgtEl>
                                          <p:spTgt spid="112"/>
                                        </p:tgtEl>
                                        <p:attrNameLst>
                                          <p:attrName>ppt_x</p:attrName>
                                        </p:attrNameLst>
                                      </p:cBhvr>
                                      <p:tavLst>
                                        <p:tav tm="0">
                                          <p:val>
                                            <p:strVal val="#ppt_x"/>
                                          </p:val>
                                        </p:tav>
                                        <p:tav tm="100000">
                                          <p:val>
                                            <p:strVal val="#ppt_x"/>
                                          </p:val>
                                        </p:tav>
                                      </p:tavLst>
                                    </p:anim>
                                    <p:anim calcmode="lin" valueType="num">
                                      <p:cBhvr additive="base">
                                        <p:cTn id="275" dur="500" fill="hold"/>
                                        <p:tgtEl>
                                          <p:spTgt spid="112"/>
                                        </p:tgtEl>
                                        <p:attrNameLst>
                                          <p:attrName>ppt_y</p:attrName>
                                        </p:attrNameLst>
                                      </p:cBhvr>
                                      <p:tavLst>
                                        <p:tav tm="0">
                                          <p:val>
                                            <p:strVal val="1+#ppt_h/2"/>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113"/>
                                        </p:tgtEl>
                                        <p:attrNameLst>
                                          <p:attrName>style.visibility</p:attrName>
                                        </p:attrNameLst>
                                      </p:cBhvr>
                                      <p:to>
                                        <p:strVal val="visible"/>
                                      </p:to>
                                    </p:set>
                                    <p:anim calcmode="lin" valueType="num">
                                      <p:cBhvr additive="base">
                                        <p:cTn id="278" dur="500" fill="hold"/>
                                        <p:tgtEl>
                                          <p:spTgt spid="113"/>
                                        </p:tgtEl>
                                        <p:attrNameLst>
                                          <p:attrName>ppt_x</p:attrName>
                                        </p:attrNameLst>
                                      </p:cBhvr>
                                      <p:tavLst>
                                        <p:tav tm="0">
                                          <p:val>
                                            <p:strVal val="#ppt_x"/>
                                          </p:val>
                                        </p:tav>
                                        <p:tav tm="100000">
                                          <p:val>
                                            <p:strVal val="#ppt_x"/>
                                          </p:val>
                                        </p:tav>
                                      </p:tavLst>
                                    </p:anim>
                                    <p:anim calcmode="lin" valueType="num">
                                      <p:cBhvr additive="base">
                                        <p:cTn id="279"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280" fill="hold">
                      <p:stCondLst>
                        <p:cond delay="indefinite"/>
                      </p:stCondLst>
                      <p:childTnLst>
                        <p:par>
                          <p:cTn id="281" fill="hold">
                            <p:stCondLst>
                              <p:cond delay="0"/>
                            </p:stCondLst>
                            <p:childTnLst>
                              <p:par>
                                <p:cTn id="282" presetID="2" presetClass="entr" presetSubtype="4" fill="hold" grpId="0" nodeType="clickEffect">
                                  <p:stCondLst>
                                    <p:cond delay="0"/>
                                  </p:stCondLst>
                                  <p:childTnLst>
                                    <p:set>
                                      <p:cBhvr>
                                        <p:cTn id="283" dur="1" fill="hold">
                                          <p:stCondLst>
                                            <p:cond delay="0"/>
                                          </p:stCondLst>
                                        </p:cTn>
                                        <p:tgtEl>
                                          <p:spTgt spid="48"/>
                                        </p:tgtEl>
                                        <p:attrNameLst>
                                          <p:attrName>style.visibility</p:attrName>
                                        </p:attrNameLst>
                                      </p:cBhvr>
                                      <p:to>
                                        <p:strVal val="visible"/>
                                      </p:to>
                                    </p:set>
                                    <p:anim calcmode="lin" valueType="num">
                                      <p:cBhvr additive="base">
                                        <p:cTn id="284" dur="500" fill="hold"/>
                                        <p:tgtEl>
                                          <p:spTgt spid="48"/>
                                        </p:tgtEl>
                                        <p:attrNameLst>
                                          <p:attrName>ppt_x</p:attrName>
                                        </p:attrNameLst>
                                      </p:cBhvr>
                                      <p:tavLst>
                                        <p:tav tm="0">
                                          <p:val>
                                            <p:strVal val="#ppt_x"/>
                                          </p:val>
                                        </p:tav>
                                        <p:tav tm="100000">
                                          <p:val>
                                            <p:strVal val="#ppt_x"/>
                                          </p:val>
                                        </p:tav>
                                      </p:tavLst>
                                    </p:anim>
                                    <p:anim calcmode="lin" valueType="num">
                                      <p:cBhvr additive="base">
                                        <p:cTn id="285" dur="500" fill="hold"/>
                                        <p:tgtEl>
                                          <p:spTgt spid="48"/>
                                        </p:tgtEl>
                                        <p:attrNameLst>
                                          <p:attrName>ppt_y</p:attrName>
                                        </p:attrNameLst>
                                      </p:cBhvr>
                                      <p:tavLst>
                                        <p:tav tm="0">
                                          <p:val>
                                            <p:strVal val="1+#ppt_h/2"/>
                                          </p:val>
                                        </p:tav>
                                        <p:tav tm="100000">
                                          <p:val>
                                            <p:strVal val="#ppt_y"/>
                                          </p:val>
                                        </p:tav>
                                      </p:tavLst>
                                    </p:anim>
                                  </p:childTnLst>
                                </p:cTn>
                              </p:par>
                              <p:par>
                                <p:cTn id="286" presetID="2" presetClass="entr" presetSubtype="4" fill="hold" nodeType="withEffect">
                                  <p:stCondLst>
                                    <p:cond delay="0"/>
                                  </p:stCondLst>
                                  <p:childTnLst>
                                    <p:set>
                                      <p:cBhvr>
                                        <p:cTn id="287" dur="1" fill="hold">
                                          <p:stCondLst>
                                            <p:cond delay="0"/>
                                          </p:stCondLst>
                                        </p:cTn>
                                        <p:tgtEl>
                                          <p:spTgt spid="49"/>
                                        </p:tgtEl>
                                        <p:attrNameLst>
                                          <p:attrName>style.visibility</p:attrName>
                                        </p:attrNameLst>
                                      </p:cBhvr>
                                      <p:to>
                                        <p:strVal val="visible"/>
                                      </p:to>
                                    </p:set>
                                    <p:anim calcmode="lin" valueType="num">
                                      <p:cBhvr additive="base">
                                        <p:cTn id="288" dur="500" fill="hold"/>
                                        <p:tgtEl>
                                          <p:spTgt spid="49"/>
                                        </p:tgtEl>
                                        <p:attrNameLst>
                                          <p:attrName>ppt_x</p:attrName>
                                        </p:attrNameLst>
                                      </p:cBhvr>
                                      <p:tavLst>
                                        <p:tav tm="0">
                                          <p:val>
                                            <p:strVal val="#ppt_x"/>
                                          </p:val>
                                        </p:tav>
                                        <p:tav tm="100000">
                                          <p:val>
                                            <p:strVal val="#ppt_x"/>
                                          </p:val>
                                        </p:tav>
                                      </p:tavLst>
                                    </p:anim>
                                    <p:anim calcmode="lin" valueType="num">
                                      <p:cBhvr additive="base">
                                        <p:cTn id="28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2" grpId="0"/>
      <p:bldP spid="93" grpId="0"/>
      <p:bldP spid="93" grpId="1"/>
      <p:bldP spid="94" grpId="0"/>
      <p:bldP spid="98" grpId="0"/>
      <p:bldP spid="99" grpId="0" animBg="1"/>
      <p:bldP spid="99" grpId="1" animBg="1"/>
      <p:bldP spid="101" grpId="0"/>
      <p:bldP spid="102" grpId="0" animBg="1"/>
      <p:bldP spid="104" grpId="0"/>
      <p:bldP spid="110" grpId="0"/>
      <p:bldP spid="113"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789EC-AE64-4C4F-4772-DD04C34CFF28}"/>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sp>
        <p:nvSpPr>
          <p:cNvPr id="3" name="TextBox 2">
            <a:extLst>
              <a:ext uri="{FF2B5EF4-FFF2-40B4-BE49-F238E27FC236}">
                <a16:creationId xmlns:a16="http://schemas.microsoft.com/office/drawing/2014/main" id="{2D29B332-85D7-968F-BC74-6E7D0B3EAAF7}"/>
              </a:ext>
            </a:extLst>
          </p:cNvPr>
          <p:cNvSpPr txBox="1"/>
          <p:nvPr/>
        </p:nvSpPr>
        <p:spPr>
          <a:xfrm>
            <a:off x="127322" y="1163956"/>
            <a:ext cx="8784903" cy="2862322"/>
          </a:xfrm>
          <a:prstGeom prst="rect">
            <a:avLst/>
          </a:prstGeom>
          <a:solidFill>
            <a:srgbClr val="000045"/>
          </a:solidFill>
          <a:effectLst/>
        </p:spPr>
        <p:txBody>
          <a:bodyPr wrap="square" rtlCol="0">
            <a:spAutoFit/>
          </a:bodyPr>
          <a:lstStyle/>
          <a:p>
            <a:r>
              <a:rPr lang="en-US" dirty="0">
                <a:solidFill>
                  <a:schemeClr val="bg1"/>
                </a:solidFill>
                <a:latin typeface="Courier"/>
                <a:cs typeface="Courier"/>
              </a:rPr>
              <a:t>A &lt;- c(13.2, 8.2, 10.9, 14.3, 10.7, 6.6, 9.5, 10.8, 8.8, 13.3)</a:t>
            </a:r>
          </a:p>
          <a:p>
            <a:r>
              <a:rPr lang="en-US" dirty="0">
                <a:solidFill>
                  <a:schemeClr val="bg1"/>
                </a:solidFill>
                <a:latin typeface="Courier"/>
                <a:cs typeface="Courier"/>
              </a:rPr>
              <a:t>B &lt;- c(14.0, 8.8, 11.2, 14.2, 11.8, 6.4, 9.8, 11.3, 9.3, 13.6)</a:t>
            </a:r>
          </a:p>
          <a:p>
            <a:endParaRPr lang="en-US" dirty="0">
              <a:solidFill>
                <a:schemeClr val="bg1"/>
              </a:solidFill>
              <a:latin typeface="Courier"/>
              <a:cs typeface="Courier"/>
            </a:endParaRPr>
          </a:p>
          <a:p>
            <a:r>
              <a:rPr lang="en-US" dirty="0">
                <a:solidFill>
                  <a:schemeClr val="bg1"/>
                </a:solidFill>
                <a:latin typeface="Courier"/>
                <a:cs typeface="Courier"/>
              </a:rPr>
              <a:t>boxplot(A,B, names = c(</a:t>
            </a:r>
            <a:r>
              <a:rPr lang="en-US" dirty="0">
                <a:solidFill>
                  <a:srgbClr val="00B050"/>
                </a:solidFill>
                <a:latin typeface="Courier"/>
                <a:cs typeface="Courier"/>
              </a:rPr>
              <a:t>"A"</a:t>
            </a:r>
            <a:r>
              <a:rPr lang="en-US" dirty="0">
                <a:solidFill>
                  <a:schemeClr val="bg1"/>
                </a:solidFill>
                <a:latin typeface="Courier"/>
                <a:cs typeface="Courier"/>
              </a:rPr>
              <a:t>, </a:t>
            </a:r>
            <a:r>
              <a:rPr lang="en-US" dirty="0">
                <a:solidFill>
                  <a:srgbClr val="00B050"/>
                </a:solidFill>
                <a:latin typeface="Courier"/>
                <a:cs typeface="Courier"/>
              </a:rPr>
              <a:t>"B"</a:t>
            </a:r>
            <a:r>
              <a:rPr lang="en-US" dirty="0">
                <a:solidFill>
                  <a:schemeClr val="bg1"/>
                </a:solidFill>
                <a:latin typeface="Courier"/>
                <a:cs typeface="Courier"/>
              </a:rPr>
              <a:t>), </a:t>
            </a:r>
            <a:r>
              <a:rPr lang="en-US" dirty="0" err="1">
                <a:solidFill>
                  <a:schemeClr val="bg1"/>
                </a:solidFill>
                <a:latin typeface="Courier"/>
                <a:cs typeface="Courier"/>
              </a:rPr>
              <a:t>ylab</a:t>
            </a:r>
            <a:r>
              <a:rPr lang="en-US" dirty="0">
                <a:solidFill>
                  <a:schemeClr val="bg1"/>
                </a:solidFill>
                <a:latin typeface="Courier"/>
                <a:cs typeface="Courier"/>
              </a:rPr>
              <a:t>=</a:t>
            </a:r>
            <a:r>
              <a:rPr lang="en-US" dirty="0">
                <a:solidFill>
                  <a:srgbClr val="00B050"/>
                </a:solidFill>
                <a:latin typeface="Courier"/>
                <a:cs typeface="Courier"/>
              </a:rPr>
              <a:t>"wear amt"</a:t>
            </a:r>
            <a:r>
              <a:rPr lang="en-US" dirty="0">
                <a:solidFill>
                  <a:schemeClr val="bg1"/>
                </a:solidFill>
                <a:latin typeface="Courier"/>
                <a:cs typeface="Courier"/>
              </a:rPr>
              <a:t>)</a:t>
            </a:r>
          </a:p>
          <a:p>
            <a:r>
              <a:rPr lang="en-US" dirty="0">
                <a:solidFill>
                  <a:schemeClr val="bg1"/>
                </a:solidFill>
                <a:latin typeface="Courier"/>
                <a:cs typeface="Courier"/>
              </a:rPr>
              <a:t>plot(1:10, A, </a:t>
            </a:r>
            <a:r>
              <a:rPr lang="en-US" dirty="0" err="1">
                <a:solidFill>
                  <a:schemeClr val="bg1"/>
                </a:solidFill>
                <a:latin typeface="Courier"/>
                <a:cs typeface="Courier"/>
              </a:rPr>
              <a:t>xlab</a:t>
            </a:r>
            <a:r>
              <a:rPr lang="en-US" dirty="0">
                <a:solidFill>
                  <a:schemeClr val="bg1"/>
                </a:solidFill>
                <a:latin typeface="Courier"/>
                <a:cs typeface="Courier"/>
              </a:rPr>
              <a:t>=</a:t>
            </a:r>
            <a:r>
              <a:rPr lang="en-US" dirty="0">
                <a:solidFill>
                  <a:srgbClr val="00B050"/>
                </a:solidFill>
                <a:latin typeface="Courier"/>
                <a:cs typeface="Courier"/>
              </a:rPr>
              <a:t>"subject"</a:t>
            </a:r>
            <a:r>
              <a:rPr lang="en-US" dirty="0">
                <a:solidFill>
                  <a:schemeClr val="bg1"/>
                </a:solidFill>
                <a:latin typeface="Courier"/>
                <a:cs typeface="Courier"/>
              </a:rPr>
              <a:t>, </a:t>
            </a:r>
            <a:r>
              <a:rPr lang="en-US" dirty="0" err="1">
                <a:solidFill>
                  <a:schemeClr val="bg1"/>
                </a:solidFill>
                <a:latin typeface="Courier"/>
                <a:cs typeface="Courier"/>
              </a:rPr>
              <a:t>ylab</a:t>
            </a:r>
            <a:r>
              <a:rPr lang="en-US" dirty="0">
                <a:solidFill>
                  <a:schemeClr val="bg1"/>
                </a:solidFill>
                <a:latin typeface="Courier"/>
                <a:cs typeface="Courier"/>
              </a:rPr>
              <a:t>=</a:t>
            </a:r>
            <a:r>
              <a:rPr lang="en-US" dirty="0">
                <a:solidFill>
                  <a:srgbClr val="00B050"/>
                </a:solidFill>
                <a:latin typeface="Courier"/>
                <a:cs typeface="Courier"/>
              </a:rPr>
              <a:t>"wear amt"</a:t>
            </a:r>
            <a:r>
              <a:rPr lang="en-US" dirty="0">
                <a:solidFill>
                  <a:schemeClr val="bg1"/>
                </a:solidFill>
                <a:latin typeface="Courier"/>
                <a:cs typeface="Courier"/>
              </a:rPr>
              <a:t>)</a:t>
            </a:r>
          </a:p>
          <a:p>
            <a:r>
              <a:rPr lang="en-US" dirty="0">
                <a:solidFill>
                  <a:schemeClr val="bg1"/>
                </a:solidFill>
                <a:latin typeface="Courier"/>
                <a:cs typeface="Courier"/>
              </a:rPr>
              <a:t>points(1:10, B, </a:t>
            </a:r>
            <a:r>
              <a:rPr lang="en-US" dirty="0" err="1">
                <a:solidFill>
                  <a:schemeClr val="bg1"/>
                </a:solidFill>
                <a:latin typeface="Courier"/>
                <a:cs typeface="Courier"/>
              </a:rPr>
              <a:t>pch</a:t>
            </a:r>
            <a:r>
              <a:rPr lang="en-US" dirty="0">
                <a:solidFill>
                  <a:schemeClr val="bg1"/>
                </a:solidFill>
                <a:latin typeface="Courier"/>
                <a:cs typeface="Courier"/>
              </a:rPr>
              <a:t>=16)</a:t>
            </a:r>
          </a:p>
          <a:p>
            <a:endParaRPr lang="en-US" dirty="0">
              <a:solidFill>
                <a:schemeClr val="bg1"/>
              </a:solidFill>
              <a:latin typeface="Courier"/>
              <a:cs typeface="Courier"/>
            </a:endParaRPr>
          </a:p>
          <a:p>
            <a:r>
              <a:rPr lang="en-US" dirty="0" err="1">
                <a:solidFill>
                  <a:schemeClr val="bg1"/>
                </a:solidFill>
                <a:latin typeface="Courier"/>
                <a:cs typeface="Courier"/>
              </a:rPr>
              <a:t>t.test</a:t>
            </a:r>
            <a:r>
              <a:rPr lang="en-US" dirty="0">
                <a:solidFill>
                  <a:schemeClr val="bg1"/>
                </a:solidFill>
                <a:latin typeface="Courier"/>
                <a:cs typeface="Courier"/>
              </a:rPr>
              <a:t>(A, B)</a:t>
            </a:r>
          </a:p>
          <a:p>
            <a:r>
              <a:rPr lang="en-US" dirty="0" err="1">
                <a:solidFill>
                  <a:schemeClr val="bg1"/>
                </a:solidFill>
                <a:latin typeface="Courier"/>
                <a:cs typeface="Courier"/>
              </a:rPr>
              <a:t>t.test</a:t>
            </a:r>
            <a:r>
              <a:rPr lang="en-US" dirty="0">
                <a:solidFill>
                  <a:schemeClr val="bg1"/>
                </a:solidFill>
                <a:latin typeface="Courier"/>
                <a:cs typeface="Courier"/>
              </a:rPr>
              <a:t>(A, B, paired = T)</a:t>
            </a:r>
          </a:p>
          <a:p>
            <a:r>
              <a:rPr lang="en-US" dirty="0" err="1">
                <a:solidFill>
                  <a:schemeClr val="bg1"/>
                </a:solidFill>
                <a:latin typeface="Courier"/>
                <a:cs typeface="Courier"/>
              </a:rPr>
              <a:t>t.test</a:t>
            </a:r>
            <a:r>
              <a:rPr lang="en-US" dirty="0">
                <a:solidFill>
                  <a:schemeClr val="bg1"/>
                </a:solidFill>
                <a:latin typeface="Courier"/>
                <a:cs typeface="Courier"/>
              </a:rPr>
              <a:t>(A-B, mu = 0) </a:t>
            </a:r>
            <a:r>
              <a:rPr lang="en-US" dirty="0">
                <a:solidFill>
                  <a:srgbClr val="FFFF00"/>
                </a:solidFill>
                <a:latin typeface="Courier"/>
                <a:cs typeface="Courier"/>
              </a:rPr>
              <a:t># This works for testing paired samples too</a:t>
            </a:r>
          </a:p>
        </p:txBody>
      </p:sp>
      <p:sp>
        <p:nvSpPr>
          <p:cNvPr id="4" name="Rectangle 4">
            <a:extLst>
              <a:ext uri="{FF2B5EF4-FFF2-40B4-BE49-F238E27FC236}">
                <a16:creationId xmlns:a16="http://schemas.microsoft.com/office/drawing/2014/main" id="{4479AA17-3588-AAB5-AC77-CE0B7D6D5CDF}"/>
              </a:ext>
            </a:extLst>
          </p:cNvPr>
          <p:cNvSpPr>
            <a:spLocks noChangeArrowheads="1"/>
          </p:cNvSpPr>
          <p:nvPr/>
        </p:nvSpPr>
        <p:spPr bwMode="auto">
          <a:xfrm>
            <a:off x="231775" y="21110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Example Paired T-Tests</a:t>
            </a:r>
          </a:p>
        </p:txBody>
      </p:sp>
      <p:pic>
        <p:nvPicPr>
          <p:cNvPr id="5" name="Picture 4">
            <a:extLst>
              <a:ext uri="{FF2B5EF4-FFF2-40B4-BE49-F238E27FC236}">
                <a16:creationId xmlns:a16="http://schemas.microsoft.com/office/drawing/2014/main" id="{9BBB5CA4-75E1-EC57-FBE4-85D7755145E0}"/>
              </a:ext>
            </a:extLst>
          </p:cNvPr>
          <p:cNvPicPr>
            <a:picLocks noChangeAspect="1"/>
          </p:cNvPicPr>
          <p:nvPr/>
        </p:nvPicPr>
        <p:blipFill>
          <a:blip r:embed="rId3"/>
          <a:stretch>
            <a:fillRect/>
          </a:stretch>
        </p:blipFill>
        <p:spPr>
          <a:xfrm>
            <a:off x="57872" y="4419592"/>
            <a:ext cx="4340506" cy="1867427"/>
          </a:xfrm>
          <a:prstGeom prst="rect">
            <a:avLst/>
          </a:prstGeom>
          <a:effectLst/>
        </p:spPr>
      </p:pic>
      <p:pic>
        <p:nvPicPr>
          <p:cNvPr id="6" name="Picture 5">
            <a:extLst>
              <a:ext uri="{FF2B5EF4-FFF2-40B4-BE49-F238E27FC236}">
                <a16:creationId xmlns:a16="http://schemas.microsoft.com/office/drawing/2014/main" id="{483FA7E4-382F-0BDA-2A97-D44D4A6C4EDD}"/>
              </a:ext>
            </a:extLst>
          </p:cNvPr>
          <p:cNvPicPr>
            <a:picLocks noChangeAspect="1"/>
          </p:cNvPicPr>
          <p:nvPr/>
        </p:nvPicPr>
        <p:blipFill>
          <a:blip r:embed="rId4"/>
          <a:stretch>
            <a:fillRect/>
          </a:stretch>
        </p:blipFill>
        <p:spPr>
          <a:xfrm>
            <a:off x="4745622" y="4419591"/>
            <a:ext cx="4340506" cy="1867427"/>
          </a:xfrm>
          <a:prstGeom prst="rect">
            <a:avLst/>
          </a:prstGeom>
          <a:effectLst/>
        </p:spPr>
      </p:pic>
      <p:cxnSp>
        <p:nvCxnSpPr>
          <p:cNvPr id="8" name="Straight Arrow Connector 7">
            <a:extLst>
              <a:ext uri="{FF2B5EF4-FFF2-40B4-BE49-F238E27FC236}">
                <a16:creationId xmlns:a16="http://schemas.microsoft.com/office/drawing/2014/main" id="{B550754D-F2F3-B2DE-06AD-01D95118FFCB}"/>
              </a:ext>
            </a:extLst>
          </p:cNvPr>
          <p:cNvCxnSpPr/>
          <p:nvPr/>
        </p:nvCxnSpPr>
        <p:spPr>
          <a:xfrm>
            <a:off x="3530278" y="3576577"/>
            <a:ext cx="3287211" cy="1551008"/>
          </a:xfrm>
          <a:prstGeom prst="straightConnector1">
            <a:avLst/>
          </a:prstGeom>
          <a:ln w="349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910FA42-BC90-9119-E571-9720B829FAC6}"/>
              </a:ext>
            </a:extLst>
          </p:cNvPr>
          <p:cNvCxnSpPr>
            <a:cxnSpLocks/>
          </p:cNvCxnSpPr>
          <p:nvPr/>
        </p:nvCxnSpPr>
        <p:spPr>
          <a:xfrm>
            <a:off x="1853880" y="3281423"/>
            <a:ext cx="912471" cy="1846162"/>
          </a:xfrm>
          <a:prstGeom prst="straightConnector1">
            <a:avLst/>
          </a:prstGeom>
          <a:ln w="349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C2716AB-9BCD-D828-ECA3-62581D239B6C}"/>
              </a:ext>
            </a:extLst>
          </p:cNvPr>
          <p:cNvSpPr txBox="1"/>
          <p:nvPr/>
        </p:nvSpPr>
        <p:spPr>
          <a:xfrm>
            <a:off x="5272269" y="2937712"/>
            <a:ext cx="3287211" cy="400110"/>
          </a:xfrm>
          <a:prstGeom prst="rect">
            <a:avLst/>
          </a:prstGeom>
          <a:solidFill>
            <a:schemeClr val="bg1"/>
          </a:solidFill>
          <a:effectLst/>
        </p:spPr>
        <p:txBody>
          <a:bodyPr wrap="square">
            <a:spAutoFit/>
          </a:bodyPr>
          <a:lstStyle/>
          <a:p>
            <a:r>
              <a:rPr lang="en-US" sz="2000" dirty="0" err="1">
                <a:latin typeface="Times New Roman" panose="02020603050405020304" pitchFamily="18" charset="0"/>
                <a:cs typeface="Times New Roman" panose="02020603050405020304" pitchFamily="18" charset="0"/>
                <a:hlinkClick r:id="rId5"/>
              </a:rPr>
              <a:t>hyp_test_two_samp_paired.R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080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7626-CEB8-ADDD-B588-D26275D81C1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F67801-9805-9A20-FFD1-CC0783FF9EE5}"/>
              </a:ext>
            </a:extLst>
          </p:cNvPr>
          <p:cNvPicPr>
            <a:picLocks noChangeAspect="1" noChangeArrowheads="1"/>
          </p:cNvPicPr>
          <p:nvPr/>
        </p:nvPicPr>
        <p:blipFill>
          <a:blip r:embed="rId2" cstate="print"/>
          <a:srcRect/>
          <a:stretch>
            <a:fillRect/>
          </a:stretch>
        </p:blipFill>
        <p:spPr bwMode="auto">
          <a:xfrm>
            <a:off x="484188" y="253294"/>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EF27B2BA-7BDC-C061-6217-06DDF6807626}"/>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Non-parametric Tests</a:t>
            </a:r>
          </a:p>
        </p:txBody>
      </p:sp>
      <p:sp>
        <p:nvSpPr>
          <p:cNvPr id="4" name="TextBox 3">
            <a:extLst>
              <a:ext uri="{FF2B5EF4-FFF2-40B4-BE49-F238E27FC236}">
                <a16:creationId xmlns:a16="http://schemas.microsoft.com/office/drawing/2014/main" id="{7E21D515-D09D-5491-4203-682EC4BA8263}"/>
              </a:ext>
            </a:extLst>
          </p:cNvPr>
          <p:cNvSpPr txBox="1"/>
          <p:nvPr/>
        </p:nvSpPr>
        <p:spPr>
          <a:xfrm>
            <a:off x="125373" y="1500275"/>
            <a:ext cx="820261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it is suspected that the data is not normal and/or the data set is small non-parametric tests can serve as alternatives to (parametric) t-tests</a:t>
            </a:r>
            <a:endParaRPr lang="en-US" sz="2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73E8495-A3DB-B3AC-63EC-D14742416863}"/>
              </a:ext>
            </a:extLst>
          </p:cNvPr>
          <p:cNvSpPr txBox="1"/>
          <p:nvPr/>
        </p:nvSpPr>
        <p:spPr>
          <a:xfrm>
            <a:off x="463291" y="2943320"/>
            <a:ext cx="8202612" cy="769441"/>
          </a:xfrm>
          <a:prstGeom prst="rect">
            <a:avLst/>
          </a:prstGeom>
          <a:noFill/>
        </p:spPr>
        <p:txBody>
          <a:bodyPr wrap="square">
            <a:spAutoFit/>
          </a:bodyPr>
          <a:lstStyle/>
          <a:p>
            <a:pPr marL="342900" indent="-342900">
              <a:buFont typeface="Arial" panose="020B0604020202020204" pitchFamily="34" charset="0"/>
              <a:buChar char="•"/>
            </a:pPr>
            <a:r>
              <a:rPr lang="en-US" sz="2200" u="sng" dirty="0">
                <a:latin typeface="Times New Roman" panose="02020603050405020304" pitchFamily="18" charset="0"/>
                <a:cs typeface="Times New Roman" panose="02020603050405020304" pitchFamily="18" charset="0"/>
              </a:rPr>
              <a:t>One sample</a:t>
            </a:r>
            <a:r>
              <a:rPr lang="en-US" sz="2200" dirty="0">
                <a:latin typeface="Times New Roman" panose="02020603050405020304" pitchFamily="18" charset="0"/>
                <a:cs typeface="Times New Roman" panose="02020603050405020304" pitchFamily="18" charset="0"/>
              </a:rPr>
              <a:t> for fixed “location” (mu): </a:t>
            </a:r>
            <a:r>
              <a:rPr lang="en-US" sz="2200" b="1" dirty="0">
                <a:latin typeface="Times New Roman" panose="02020603050405020304" pitchFamily="18" charset="0"/>
                <a:cs typeface="Times New Roman" panose="02020603050405020304" pitchFamily="18" charset="0"/>
              </a:rPr>
              <a:t>one-sample Wilcoxon signed-rank test</a:t>
            </a:r>
          </a:p>
        </p:txBody>
      </p:sp>
      <p:sp>
        <p:nvSpPr>
          <p:cNvPr id="10" name="TextBox 9">
            <a:extLst>
              <a:ext uri="{FF2B5EF4-FFF2-40B4-BE49-F238E27FC236}">
                <a16:creationId xmlns:a16="http://schemas.microsoft.com/office/drawing/2014/main" id="{3535F3C3-75F4-56BD-0ACB-DF0D5E6E51D9}"/>
              </a:ext>
            </a:extLst>
          </p:cNvPr>
          <p:cNvSpPr txBox="1"/>
          <p:nvPr/>
        </p:nvSpPr>
        <p:spPr>
          <a:xfrm>
            <a:off x="463291" y="3955477"/>
            <a:ext cx="8680709" cy="1107996"/>
          </a:xfrm>
          <a:prstGeom prst="rect">
            <a:avLst/>
          </a:prstGeom>
          <a:noFill/>
        </p:spPr>
        <p:txBody>
          <a:bodyPr wrap="square">
            <a:spAutoFit/>
          </a:bodyPr>
          <a:lstStyle/>
          <a:p>
            <a:pPr marL="342900" indent="-342900">
              <a:buFont typeface="Arial" panose="020B0604020202020204" pitchFamily="34" charset="0"/>
              <a:buChar char="•"/>
            </a:pPr>
            <a:r>
              <a:rPr lang="en-US" sz="2200" u="sng" dirty="0">
                <a:latin typeface="Times New Roman" panose="02020603050405020304" pitchFamily="18" charset="0"/>
                <a:cs typeface="Times New Roman" panose="02020603050405020304" pitchFamily="18" charset="0"/>
              </a:rPr>
              <a:t>Two independent samples</a:t>
            </a:r>
            <a:r>
              <a:rPr lang="en-US" sz="2200" dirty="0">
                <a:latin typeface="Times New Roman" panose="02020603050405020304" pitchFamily="18" charset="0"/>
                <a:cs typeface="Times New Roman" panose="02020603050405020304" pitchFamily="18" charset="0"/>
              </a:rPr>
              <a:t> for “location” comparison: </a:t>
            </a:r>
            <a:r>
              <a:rPr lang="en-US" sz="2200" b="1" dirty="0">
                <a:latin typeface="Times New Roman" panose="02020603050405020304" pitchFamily="18" charset="0"/>
                <a:cs typeface="Times New Roman" panose="02020603050405020304" pitchFamily="18" charset="0"/>
              </a:rPr>
              <a:t>Mann-Whitney U</a:t>
            </a:r>
            <a:r>
              <a:rPr lang="en-US" sz="2200" dirty="0">
                <a:latin typeface="Times New Roman" panose="02020603050405020304" pitchFamily="18" charset="0"/>
                <a:cs typeface="Times New Roman" panose="02020603050405020304" pitchFamily="18" charset="0"/>
              </a:rPr>
              <a:t> test (also called Mann-Whitney-Wilcoxon test and Wilcoxon rank sum test)</a:t>
            </a:r>
          </a:p>
        </p:txBody>
      </p:sp>
      <p:sp>
        <p:nvSpPr>
          <p:cNvPr id="11" name="TextBox 10">
            <a:extLst>
              <a:ext uri="{FF2B5EF4-FFF2-40B4-BE49-F238E27FC236}">
                <a16:creationId xmlns:a16="http://schemas.microsoft.com/office/drawing/2014/main" id="{2CAF1432-9AB0-1093-484C-7399647902BA}"/>
              </a:ext>
            </a:extLst>
          </p:cNvPr>
          <p:cNvSpPr txBox="1"/>
          <p:nvPr/>
        </p:nvSpPr>
        <p:spPr>
          <a:xfrm>
            <a:off x="484188" y="5306189"/>
            <a:ext cx="8680709" cy="769441"/>
          </a:xfrm>
          <a:prstGeom prst="rect">
            <a:avLst/>
          </a:prstGeom>
          <a:noFill/>
        </p:spPr>
        <p:txBody>
          <a:bodyPr wrap="square">
            <a:spAutoFit/>
          </a:bodyPr>
          <a:lstStyle/>
          <a:p>
            <a:pPr marL="342900" indent="-342900">
              <a:buFont typeface="Arial" panose="020B0604020202020204" pitchFamily="34" charset="0"/>
              <a:buChar char="•"/>
            </a:pPr>
            <a:r>
              <a:rPr lang="en-US" sz="2200" u="sng" dirty="0">
                <a:latin typeface="Times New Roman" panose="02020603050405020304" pitchFamily="18" charset="0"/>
                <a:cs typeface="Times New Roman" panose="02020603050405020304" pitchFamily="18" charset="0"/>
              </a:rPr>
              <a:t>Two paired samples</a:t>
            </a:r>
            <a:r>
              <a:rPr lang="en-US" sz="2200" dirty="0">
                <a:latin typeface="Times New Roman" panose="02020603050405020304" pitchFamily="18" charset="0"/>
                <a:cs typeface="Times New Roman" panose="02020603050405020304" pitchFamily="18" charset="0"/>
              </a:rPr>
              <a:t> for “location” comparison: </a:t>
            </a:r>
            <a:r>
              <a:rPr lang="en-US" sz="2200" b="1" dirty="0">
                <a:latin typeface="Times New Roman" panose="02020603050405020304" pitchFamily="18" charset="0"/>
                <a:cs typeface="Times New Roman" panose="02020603050405020304" pitchFamily="18" charset="0"/>
              </a:rPr>
              <a:t>Wilcoxon signed rank</a:t>
            </a:r>
            <a:r>
              <a:rPr lang="en-US" sz="2200" dirty="0">
                <a:latin typeface="Times New Roman" panose="02020603050405020304" pitchFamily="18" charset="0"/>
                <a:cs typeface="Times New Roman" panose="02020603050405020304" pitchFamily="18" charset="0"/>
              </a:rPr>
              <a:t> test</a:t>
            </a:r>
          </a:p>
        </p:txBody>
      </p:sp>
      <p:sp>
        <p:nvSpPr>
          <p:cNvPr id="13" name="TextBox 12">
            <a:extLst>
              <a:ext uri="{FF2B5EF4-FFF2-40B4-BE49-F238E27FC236}">
                <a16:creationId xmlns:a16="http://schemas.microsoft.com/office/drawing/2014/main" id="{F0D620FD-7199-DA7E-3622-7B7C7B9AF708}"/>
              </a:ext>
            </a:extLst>
          </p:cNvPr>
          <p:cNvSpPr txBox="1"/>
          <p:nvPr/>
        </p:nvSpPr>
        <p:spPr>
          <a:xfrm>
            <a:off x="1296516" y="6184315"/>
            <a:ext cx="7014258"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All of the above are implemented with </a:t>
            </a:r>
            <a:r>
              <a:rPr lang="en-US" sz="2200" b="1" dirty="0" err="1">
                <a:latin typeface="Courier New" panose="02070309020205020404" pitchFamily="49" charset="0"/>
                <a:cs typeface="Courier New" panose="02070309020205020404" pitchFamily="49" charset="0"/>
              </a:rPr>
              <a:t>wilcox.test</a:t>
            </a:r>
            <a:r>
              <a:rPr lang="en-US" sz="22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0033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019C04-3054-A4C7-F1ED-11478F11F966}"/>
              </a:ext>
            </a:extLst>
          </p:cNvPr>
          <p:cNvPicPr>
            <a:picLocks noChangeAspect="1" noChangeArrowheads="1"/>
          </p:cNvPicPr>
          <p:nvPr/>
        </p:nvPicPr>
        <p:blipFill>
          <a:blip r:embed="rId2" cstate="print"/>
          <a:srcRect/>
          <a:stretch>
            <a:fillRect/>
          </a:stretch>
        </p:blipFill>
        <p:spPr bwMode="auto">
          <a:xfrm>
            <a:off x="484188" y="253294"/>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56B55C69-CBC9-85EE-4961-D0DF16EE4967}"/>
              </a:ext>
            </a:extLst>
          </p:cNvPr>
          <p:cNvSpPr>
            <a:spLocks noChangeArrowheads="1"/>
          </p:cNvSpPr>
          <p:nvPr/>
        </p:nvSpPr>
        <p:spPr bwMode="auto">
          <a:xfrm>
            <a:off x="1391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Example Non-parametric Test</a:t>
            </a:r>
          </a:p>
        </p:txBody>
      </p:sp>
      <p:sp>
        <p:nvSpPr>
          <p:cNvPr id="4" name="TextBox 3">
            <a:extLst>
              <a:ext uri="{FF2B5EF4-FFF2-40B4-BE49-F238E27FC236}">
                <a16:creationId xmlns:a16="http://schemas.microsoft.com/office/drawing/2014/main" id="{2B611B52-D6F9-FE2F-CF55-14CBC50C9A28}"/>
              </a:ext>
            </a:extLst>
          </p:cNvPr>
          <p:cNvSpPr txBox="1"/>
          <p:nvPr/>
        </p:nvSpPr>
        <p:spPr>
          <a:xfrm>
            <a:off x="696900" y="1794075"/>
            <a:ext cx="697711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Consider the two independent data sets know </a:t>
            </a:r>
            <a:r>
              <a:rPr lang="en-US" sz="2400" i="1" u="sng" dirty="0">
                <a:latin typeface="Times New Roman" panose="02020603050405020304" pitchFamily="18" charset="0"/>
                <a:cs typeface="Times New Roman" panose="02020603050405020304" pitchFamily="18" charset="0"/>
              </a:rPr>
              <a:t>not</a:t>
            </a:r>
            <a:r>
              <a:rPr lang="en-US" sz="2400" dirty="0">
                <a:latin typeface="Times New Roman" panose="02020603050405020304" pitchFamily="18" charset="0"/>
                <a:cs typeface="Times New Roman" panose="02020603050405020304" pitchFamily="18" charset="0"/>
              </a:rPr>
              <a:t> to be normally distributed</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5F352C1-015C-5676-0AFE-81A453686EE9}"/>
              </a:ext>
            </a:extLst>
          </p:cNvPr>
          <p:cNvSpPr txBox="1"/>
          <p:nvPr/>
        </p:nvSpPr>
        <p:spPr>
          <a:xfrm>
            <a:off x="606232" y="4712824"/>
            <a:ext cx="7886258" cy="1569660"/>
          </a:xfrm>
          <a:prstGeom prst="rect">
            <a:avLst/>
          </a:prstGeom>
          <a:noFill/>
        </p:spPr>
        <p:txBody>
          <a:bodyPr wrap="square" rtlCol="0">
            <a:spAutoFit/>
          </a:bodyPr>
          <a:lstStyle/>
          <a:p>
            <a:pPr marL="457200" indent="-457200">
              <a:buAutoNum type="alphaLcPeriod"/>
            </a:pPr>
            <a:r>
              <a:rPr lang="en-US" sz="2400" dirty="0">
                <a:latin typeface="Times New Roman" panose="02020603050405020304" pitchFamily="18" charset="0"/>
                <a:cs typeface="Times New Roman" panose="02020603050405020304" pitchFamily="18" charset="0"/>
              </a:rPr>
              <a:t>Perform a two-sample t-test to compare their mean.</a:t>
            </a:r>
          </a:p>
          <a:p>
            <a:pPr marL="457200" indent="-457200">
              <a:buAutoNum type="alphaLcPeriod"/>
            </a:pPr>
            <a:r>
              <a:rPr lang="en-US" sz="2400" dirty="0">
                <a:latin typeface="Times New Roman" panose="02020603050405020304" pitchFamily="18" charset="0"/>
                <a:cs typeface="Times New Roman" panose="02020603050405020304" pitchFamily="18" charset="0"/>
              </a:rPr>
              <a:t>Perform a two sample Mann-Whitney U test to compare their location</a:t>
            </a:r>
          </a:p>
          <a:p>
            <a:pPr marL="457200" indent="-457200">
              <a:buAutoNum type="alphaLcPeriod"/>
            </a:pPr>
            <a:r>
              <a:rPr lang="en-US" sz="2400" dirty="0">
                <a:latin typeface="Times New Roman" panose="02020603050405020304" pitchFamily="18" charset="0"/>
                <a:cs typeface="Times New Roman" panose="02020603050405020304" pitchFamily="18" charset="0"/>
              </a:rPr>
              <a:t>Discuss the differences </a:t>
            </a:r>
          </a:p>
        </p:txBody>
      </p:sp>
      <p:sp>
        <p:nvSpPr>
          <p:cNvPr id="7" name="TextBox 6">
            <a:extLst>
              <a:ext uri="{FF2B5EF4-FFF2-40B4-BE49-F238E27FC236}">
                <a16:creationId xmlns:a16="http://schemas.microsoft.com/office/drawing/2014/main" id="{8BE8358F-EAD1-35DF-BD90-F28C04EB73EC}"/>
              </a:ext>
            </a:extLst>
          </p:cNvPr>
          <p:cNvSpPr txBox="1"/>
          <p:nvPr/>
        </p:nvSpPr>
        <p:spPr>
          <a:xfrm>
            <a:off x="2367967" y="2825160"/>
            <a:ext cx="4735994" cy="707886"/>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0.50, 0.23, 1.10, 2.17, 0.24, 1.08, 0.41, 0.56, 0.89, 1.62, 0.92, 0.94, 0.61, 1.03, 1.28</a:t>
            </a:r>
          </a:p>
        </p:txBody>
      </p:sp>
      <p:sp>
        <p:nvSpPr>
          <p:cNvPr id="8" name="TextBox 7">
            <a:extLst>
              <a:ext uri="{FF2B5EF4-FFF2-40B4-BE49-F238E27FC236}">
                <a16:creationId xmlns:a16="http://schemas.microsoft.com/office/drawing/2014/main" id="{808CB433-FAE8-1937-9179-538753B61D14}"/>
              </a:ext>
            </a:extLst>
          </p:cNvPr>
          <p:cNvSpPr txBox="1"/>
          <p:nvPr/>
        </p:nvSpPr>
        <p:spPr>
          <a:xfrm>
            <a:off x="851637" y="2955898"/>
            <a:ext cx="1188402"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Sample A</a:t>
            </a:r>
          </a:p>
        </p:txBody>
      </p:sp>
      <p:sp>
        <p:nvSpPr>
          <p:cNvPr id="10" name="TextBox 9">
            <a:extLst>
              <a:ext uri="{FF2B5EF4-FFF2-40B4-BE49-F238E27FC236}">
                <a16:creationId xmlns:a16="http://schemas.microsoft.com/office/drawing/2014/main" id="{C28B74E1-103F-C8B6-5984-C4F1024A1FF4}"/>
              </a:ext>
            </a:extLst>
          </p:cNvPr>
          <p:cNvSpPr txBox="1"/>
          <p:nvPr/>
        </p:nvSpPr>
        <p:spPr>
          <a:xfrm>
            <a:off x="2367967" y="3733134"/>
            <a:ext cx="4572000" cy="707886"/>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1.19, 0.97, 1.32, 1.79, 1.50, 1.34, 0.96, 1.29, 1.48, 1.23, 0.88, 1.09, 1.03</a:t>
            </a:r>
          </a:p>
        </p:txBody>
      </p:sp>
      <p:sp>
        <p:nvSpPr>
          <p:cNvPr id="11" name="TextBox 10">
            <a:extLst>
              <a:ext uri="{FF2B5EF4-FFF2-40B4-BE49-F238E27FC236}">
                <a16:creationId xmlns:a16="http://schemas.microsoft.com/office/drawing/2014/main" id="{F80C20D9-72F6-18CF-4EE6-29407677D080}"/>
              </a:ext>
            </a:extLst>
          </p:cNvPr>
          <p:cNvSpPr txBox="1"/>
          <p:nvPr/>
        </p:nvSpPr>
        <p:spPr>
          <a:xfrm>
            <a:off x="853564" y="3887022"/>
            <a:ext cx="1188402"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Sample B</a:t>
            </a:r>
          </a:p>
        </p:txBody>
      </p:sp>
      <p:sp>
        <p:nvSpPr>
          <p:cNvPr id="13" name="TextBox 12">
            <a:extLst>
              <a:ext uri="{FF2B5EF4-FFF2-40B4-BE49-F238E27FC236}">
                <a16:creationId xmlns:a16="http://schemas.microsoft.com/office/drawing/2014/main" id="{9D4D17E4-0957-1E8D-7734-CEFAF75378EF}"/>
              </a:ext>
            </a:extLst>
          </p:cNvPr>
          <p:cNvSpPr txBox="1"/>
          <p:nvPr/>
        </p:nvSpPr>
        <p:spPr>
          <a:xfrm>
            <a:off x="0" y="6604706"/>
            <a:ext cx="3761772" cy="307777"/>
          </a:xfrm>
          <a:prstGeom prst="rect">
            <a:avLst/>
          </a:prstGeom>
          <a:noFill/>
        </p:spPr>
        <p:txBody>
          <a:bodyPr wrap="square">
            <a:spAutoFit/>
          </a:bodyPr>
          <a:lstStyle/>
          <a:p>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The samples are from two different Weibull dist.</a:t>
            </a:r>
            <a:endParaRPr lang="en-US" sz="1400" dirty="0"/>
          </a:p>
        </p:txBody>
      </p:sp>
    </p:spTree>
    <p:extLst>
      <p:ext uri="{BB962C8B-B14F-4D97-AF65-F5344CB8AC3E}">
        <p14:creationId xmlns:p14="http://schemas.microsoft.com/office/powerpoint/2010/main" val="35324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1856F-FF2F-3B8F-A822-4FDE08699B5E}"/>
              </a:ext>
            </a:extLst>
          </p:cNvPr>
          <p:cNvPicPr>
            <a:picLocks noChangeAspect="1" noChangeArrowheads="1"/>
          </p:cNvPicPr>
          <p:nvPr/>
        </p:nvPicPr>
        <p:blipFill>
          <a:blip r:embed="rId2" cstate="print"/>
          <a:srcRect/>
          <a:stretch>
            <a:fillRect/>
          </a:stretch>
        </p:blipFill>
        <p:spPr bwMode="auto">
          <a:xfrm>
            <a:off x="484188" y="253294"/>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FCF893D1-E26F-5CBE-E08C-778EC82506E8}"/>
              </a:ext>
            </a:extLst>
          </p:cNvPr>
          <p:cNvSpPr>
            <a:spLocks noChangeArrowheads="1"/>
          </p:cNvSpPr>
          <p:nvPr/>
        </p:nvSpPr>
        <p:spPr bwMode="auto">
          <a:xfrm>
            <a:off x="1391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Example Non-parametric Test</a:t>
            </a:r>
          </a:p>
        </p:txBody>
      </p:sp>
      <p:sp>
        <p:nvSpPr>
          <p:cNvPr id="4" name="TextBox 3">
            <a:extLst>
              <a:ext uri="{FF2B5EF4-FFF2-40B4-BE49-F238E27FC236}">
                <a16:creationId xmlns:a16="http://schemas.microsoft.com/office/drawing/2014/main" id="{BD552B43-DAB6-86C0-DBD2-72A1D935C0EF}"/>
              </a:ext>
            </a:extLst>
          </p:cNvPr>
          <p:cNvSpPr txBox="1"/>
          <p:nvPr/>
        </p:nvSpPr>
        <p:spPr>
          <a:xfrm>
            <a:off x="648460" y="1338225"/>
            <a:ext cx="8202613" cy="3293209"/>
          </a:xfrm>
          <a:prstGeom prst="rect">
            <a:avLst/>
          </a:prstGeom>
          <a:solidFill>
            <a:srgbClr val="000045"/>
          </a:solidFill>
        </p:spPr>
        <p:txBody>
          <a:bodyPr wrap="square" rtlCol="0">
            <a:spAutoFit/>
          </a:bodyPr>
          <a:lstStyle/>
          <a:p>
            <a:r>
              <a:rPr lang="en-US" sz="1600" dirty="0">
                <a:solidFill>
                  <a:schemeClr val="bg1"/>
                </a:solidFill>
                <a:latin typeface="Courier"/>
                <a:cs typeface="Courier"/>
              </a:rPr>
              <a:t>A &lt;- c(0.50, 0.23, 1.10, 2.17, 0.24, 1.08, 0.41, 0.56, 0.89, </a:t>
            </a:r>
          </a:p>
          <a:p>
            <a:r>
              <a:rPr lang="en-US" sz="1600" dirty="0">
                <a:solidFill>
                  <a:schemeClr val="bg1"/>
                </a:solidFill>
                <a:latin typeface="Courier"/>
                <a:cs typeface="Courier"/>
              </a:rPr>
              <a:t>       1.62, 0.92, 0.94, 0.61, 1.03, 1.28)</a:t>
            </a:r>
          </a:p>
          <a:p>
            <a:r>
              <a:rPr lang="en-US" sz="1600" dirty="0">
                <a:solidFill>
                  <a:schemeClr val="bg1"/>
                </a:solidFill>
                <a:latin typeface="Courier"/>
                <a:cs typeface="Courier"/>
              </a:rPr>
              <a:t>B &lt;- c(1.19, 0.97, 1.32, 1.79, 1.50, 1.34, 0.96, 1.29, 1.48, </a:t>
            </a:r>
          </a:p>
          <a:p>
            <a:r>
              <a:rPr lang="en-US" sz="1600" dirty="0">
                <a:solidFill>
                  <a:schemeClr val="bg1"/>
                </a:solidFill>
                <a:latin typeface="Courier"/>
                <a:cs typeface="Courier"/>
              </a:rPr>
              <a:t>       1.23, 0.88, 1.09, 1.03)</a:t>
            </a:r>
          </a:p>
          <a:p>
            <a:endParaRPr lang="en-US" sz="1600" dirty="0">
              <a:solidFill>
                <a:schemeClr val="bg1"/>
              </a:solidFill>
              <a:latin typeface="Courier"/>
              <a:cs typeface="Courier"/>
            </a:endParaRPr>
          </a:p>
          <a:p>
            <a:r>
              <a:rPr lang="en-US" sz="1600" dirty="0">
                <a:solidFill>
                  <a:schemeClr val="bg1"/>
                </a:solidFill>
                <a:latin typeface="Courier"/>
                <a:cs typeface="Courier"/>
              </a:rPr>
              <a:t>boxplot(A, B)</a:t>
            </a:r>
          </a:p>
          <a:p>
            <a:endParaRPr lang="en-US" sz="1600" dirty="0">
              <a:solidFill>
                <a:schemeClr val="bg1"/>
              </a:solidFill>
              <a:latin typeface="Courier"/>
              <a:cs typeface="Courier"/>
            </a:endParaRPr>
          </a:p>
          <a:p>
            <a:r>
              <a:rPr lang="en-US" sz="1600" dirty="0">
                <a:solidFill>
                  <a:srgbClr val="FFFF00"/>
                </a:solidFill>
                <a:latin typeface="Courier"/>
                <a:cs typeface="Courier"/>
              </a:rPr>
              <a:t># Parametric Test:</a:t>
            </a:r>
          </a:p>
          <a:p>
            <a:r>
              <a:rPr lang="en-US" sz="1600" dirty="0" err="1">
                <a:solidFill>
                  <a:schemeClr val="bg1"/>
                </a:solidFill>
                <a:latin typeface="Courier"/>
                <a:cs typeface="Courier"/>
              </a:rPr>
              <a:t>var.test</a:t>
            </a:r>
            <a:r>
              <a:rPr lang="en-US" sz="1600" dirty="0">
                <a:solidFill>
                  <a:schemeClr val="bg1"/>
                </a:solidFill>
                <a:latin typeface="Courier"/>
                <a:cs typeface="Courier"/>
              </a:rPr>
              <a:t>(A, B, alternative = </a:t>
            </a:r>
            <a:r>
              <a:rPr lang="en-US" sz="1600" dirty="0">
                <a:solidFill>
                  <a:srgbClr val="00B050"/>
                </a:solidFill>
                <a:latin typeface="Courier"/>
                <a:cs typeface="Courier"/>
              </a:rPr>
              <a:t>"</a:t>
            </a:r>
            <a:r>
              <a:rPr lang="en-US" sz="1600" dirty="0" err="1">
                <a:solidFill>
                  <a:srgbClr val="00B050"/>
                </a:solidFill>
                <a:latin typeface="Courier"/>
                <a:cs typeface="Courier"/>
              </a:rPr>
              <a:t>two.sided</a:t>
            </a:r>
            <a:r>
              <a:rPr lang="en-US" sz="1600" dirty="0">
                <a:solidFill>
                  <a:srgbClr val="00B050"/>
                </a:solidFill>
                <a:latin typeface="Courier"/>
                <a:cs typeface="Courier"/>
              </a:rPr>
              <a:t>"</a:t>
            </a:r>
            <a:r>
              <a:rPr lang="en-US" sz="1600" dirty="0">
                <a:solidFill>
                  <a:schemeClr val="bg1"/>
                </a:solidFill>
                <a:latin typeface="Courier"/>
                <a:cs typeface="Courier"/>
              </a:rPr>
              <a:t>)</a:t>
            </a:r>
          </a:p>
          <a:p>
            <a:r>
              <a:rPr lang="en-US" sz="1600" dirty="0" err="1">
                <a:solidFill>
                  <a:schemeClr val="bg1"/>
                </a:solidFill>
                <a:latin typeface="Courier"/>
                <a:cs typeface="Courier"/>
              </a:rPr>
              <a:t>t.test</a:t>
            </a:r>
            <a:r>
              <a:rPr lang="en-US" sz="1600" dirty="0">
                <a:solidFill>
                  <a:schemeClr val="bg1"/>
                </a:solidFill>
                <a:latin typeface="Courier"/>
                <a:cs typeface="Courier"/>
              </a:rPr>
              <a:t>(A, B, alternative = </a:t>
            </a:r>
            <a:r>
              <a:rPr lang="en-US" sz="1600" dirty="0">
                <a:solidFill>
                  <a:srgbClr val="00B050"/>
                </a:solidFill>
                <a:latin typeface="Courier"/>
                <a:cs typeface="Courier"/>
              </a:rPr>
              <a:t>"</a:t>
            </a:r>
            <a:r>
              <a:rPr lang="en-US" sz="1600" dirty="0" err="1">
                <a:solidFill>
                  <a:srgbClr val="00B050"/>
                </a:solidFill>
                <a:latin typeface="Courier"/>
                <a:cs typeface="Courier"/>
              </a:rPr>
              <a:t>two.sided</a:t>
            </a:r>
            <a:r>
              <a:rPr lang="en-US" sz="1600" dirty="0">
                <a:solidFill>
                  <a:srgbClr val="00B050"/>
                </a:solidFill>
                <a:latin typeface="Courier"/>
                <a:cs typeface="Courier"/>
              </a:rPr>
              <a:t>"</a:t>
            </a:r>
            <a:r>
              <a:rPr lang="en-US" sz="1600" dirty="0">
                <a:solidFill>
                  <a:schemeClr val="bg1"/>
                </a:solidFill>
                <a:latin typeface="Courier"/>
                <a:cs typeface="Courier"/>
              </a:rPr>
              <a:t>, </a:t>
            </a:r>
            <a:r>
              <a:rPr lang="en-US" sz="1600" dirty="0" err="1">
                <a:solidFill>
                  <a:schemeClr val="bg1"/>
                </a:solidFill>
                <a:latin typeface="Courier"/>
                <a:cs typeface="Courier"/>
              </a:rPr>
              <a:t>var.equal</a:t>
            </a:r>
            <a:r>
              <a:rPr lang="en-US" sz="1600" dirty="0">
                <a:solidFill>
                  <a:schemeClr val="bg1"/>
                </a:solidFill>
                <a:latin typeface="Courier"/>
                <a:cs typeface="Courier"/>
              </a:rPr>
              <a:t> = F)</a:t>
            </a:r>
          </a:p>
          <a:p>
            <a:endParaRPr lang="en-US" sz="1600" dirty="0">
              <a:solidFill>
                <a:schemeClr val="bg1"/>
              </a:solidFill>
              <a:latin typeface="Courier"/>
              <a:cs typeface="Courier"/>
            </a:endParaRPr>
          </a:p>
          <a:p>
            <a:r>
              <a:rPr lang="en-US" sz="1600" dirty="0">
                <a:solidFill>
                  <a:srgbClr val="FFFF00"/>
                </a:solidFill>
                <a:latin typeface="Courier"/>
                <a:cs typeface="Courier"/>
              </a:rPr>
              <a:t># Non-parametric Test:</a:t>
            </a:r>
          </a:p>
          <a:p>
            <a:r>
              <a:rPr lang="en-US" sz="1600" dirty="0" err="1">
                <a:solidFill>
                  <a:schemeClr val="bg1"/>
                </a:solidFill>
                <a:latin typeface="Courier"/>
                <a:cs typeface="Courier"/>
              </a:rPr>
              <a:t>wilcox.test</a:t>
            </a:r>
            <a:r>
              <a:rPr lang="en-US" sz="1600" dirty="0">
                <a:solidFill>
                  <a:schemeClr val="bg1"/>
                </a:solidFill>
                <a:latin typeface="Courier"/>
                <a:cs typeface="Courier"/>
              </a:rPr>
              <a:t>(A, B, alternative = </a:t>
            </a:r>
            <a:r>
              <a:rPr lang="en-US" sz="1600" dirty="0">
                <a:solidFill>
                  <a:srgbClr val="00B050"/>
                </a:solidFill>
                <a:latin typeface="Courier"/>
                <a:cs typeface="Courier"/>
              </a:rPr>
              <a:t>"</a:t>
            </a:r>
            <a:r>
              <a:rPr lang="en-US" sz="1600" dirty="0" err="1">
                <a:solidFill>
                  <a:srgbClr val="00B050"/>
                </a:solidFill>
                <a:latin typeface="Courier"/>
                <a:cs typeface="Courier"/>
              </a:rPr>
              <a:t>two.sided</a:t>
            </a:r>
            <a:r>
              <a:rPr lang="en-US" sz="1600" dirty="0">
                <a:solidFill>
                  <a:srgbClr val="00B050"/>
                </a:solidFill>
                <a:latin typeface="Courier"/>
                <a:cs typeface="Courier"/>
              </a:rPr>
              <a:t>"</a:t>
            </a:r>
            <a:r>
              <a:rPr lang="en-US" sz="1600" dirty="0">
                <a:solidFill>
                  <a:schemeClr val="bg1"/>
                </a:solidFill>
                <a:latin typeface="Courier"/>
                <a:cs typeface="Courier"/>
              </a:rPr>
              <a:t>)</a:t>
            </a:r>
          </a:p>
        </p:txBody>
      </p:sp>
      <p:pic>
        <p:nvPicPr>
          <p:cNvPr id="5" name="Picture 4">
            <a:extLst>
              <a:ext uri="{FF2B5EF4-FFF2-40B4-BE49-F238E27FC236}">
                <a16:creationId xmlns:a16="http://schemas.microsoft.com/office/drawing/2014/main" id="{B64CFC0E-D738-B012-0D02-1A56C53DF383}"/>
              </a:ext>
            </a:extLst>
          </p:cNvPr>
          <p:cNvPicPr>
            <a:picLocks noChangeAspect="1"/>
          </p:cNvPicPr>
          <p:nvPr/>
        </p:nvPicPr>
        <p:blipFill>
          <a:blip r:embed="rId3"/>
          <a:stretch>
            <a:fillRect/>
          </a:stretch>
        </p:blipFill>
        <p:spPr>
          <a:xfrm>
            <a:off x="219922" y="5104386"/>
            <a:ext cx="3574833" cy="1544754"/>
          </a:xfrm>
          <a:prstGeom prst="rect">
            <a:avLst/>
          </a:prstGeom>
        </p:spPr>
      </p:pic>
      <p:pic>
        <p:nvPicPr>
          <p:cNvPr id="6" name="Picture 5">
            <a:extLst>
              <a:ext uri="{FF2B5EF4-FFF2-40B4-BE49-F238E27FC236}">
                <a16:creationId xmlns:a16="http://schemas.microsoft.com/office/drawing/2014/main" id="{4CC40E1C-F3E6-3773-7D1E-B6C388827048}"/>
              </a:ext>
            </a:extLst>
          </p:cNvPr>
          <p:cNvPicPr>
            <a:picLocks noChangeAspect="1"/>
          </p:cNvPicPr>
          <p:nvPr/>
        </p:nvPicPr>
        <p:blipFill>
          <a:blip r:embed="rId4"/>
          <a:stretch>
            <a:fillRect/>
          </a:stretch>
        </p:blipFill>
        <p:spPr>
          <a:xfrm>
            <a:off x="4654763" y="5270672"/>
            <a:ext cx="4269315" cy="1212181"/>
          </a:xfrm>
          <a:prstGeom prst="rect">
            <a:avLst/>
          </a:prstGeom>
        </p:spPr>
      </p:pic>
      <p:sp>
        <p:nvSpPr>
          <p:cNvPr id="7" name="TextBox 6">
            <a:extLst>
              <a:ext uri="{FF2B5EF4-FFF2-40B4-BE49-F238E27FC236}">
                <a16:creationId xmlns:a16="http://schemas.microsoft.com/office/drawing/2014/main" id="{9988038D-428E-8DFD-B7BF-A9710083F7AE}"/>
              </a:ext>
            </a:extLst>
          </p:cNvPr>
          <p:cNvSpPr txBox="1"/>
          <p:nvPr/>
        </p:nvSpPr>
        <p:spPr>
          <a:xfrm>
            <a:off x="5445888" y="2451571"/>
            <a:ext cx="2968907" cy="400110"/>
          </a:xfrm>
          <a:prstGeom prst="rect">
            <a:avLst/>
          </a:prstGeom>
          <a:solidFill>
            <a:schemeClr val="bg1"/>
          </a:solidFill>
        </p:spPr>
        <p:txBody>
          <a:bodyPr wrap="square">
            <a:spAutoFit/>
          </a:bodyPr>
          <a:lstStyle/>
          <a:p>
            <a:r>
              <a:rPr lang="en-US" sz="2000" dirty="0" err="1">
                <a:latin typeface="Times New Roman" panose="02020603050405020304" pitchFamily="18" charset="0"/>
                <a:cs typeface="Times New Roman" panose="02020603050405020304" pitchFamily="18" charset="0"/>
                <a:hlinkClick r:id="rId5"/>
              </a:rPr>
              <a:t>hyp_test_nonparametric.R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190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29379-36F8-5678-CE7A-5E6B385E99BE}"/>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4601B24E-E1A4-EF5D-7546-56DCFB3CE01B}"/>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a:solidFill>
                  <a:srgbClr val="000000"/>
                </a:solidFill>
                <a:latin typeface="Times New Roman" pitchFamily="18" charset="0"/>
              </a:rPr>
              <a:t>Hypothesis Tests for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a:solidFill>
                  <a:srgbClr val="000000"/>
                </a:solidFill>
                <a:latin typeface="Times New Roman" pitchFamily="18" charset="0"/>
              </a:rPr>
              <a:t>Categorical/Discrete Variables</a:t>
            </a:r>
          </a:p>
        </p:txBody>
      </p:sp>
      <p:sp>
        <p:nvSpPr>
          <p:cNvPr id="4" name="TextBox 3">
            <a:extLst>
              <a:ext uri="{FF2B5EF4-FFF2-40B4-BE49-F238E27FC236}">
                <a16:creationId xmlns:a16="http://schemas.microsoft.com/office/drawing/2014/main" id="{84B4DB4C-0075-04AD-6227-F953805959C7}"/>
              </a:ext>
            </a:extLst>
          </p:cNvPr>
          <p:cNvSpPr txBox="1"/>
          <p:nvPr/>
        </p:nvSpPr>
        <p:spPr>
          <a:xfrm>
            <a:off x="484189" y="1643606"/>
            <a:ext cx="8202612" cy="1138773"/>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a:t>
            </a:r>
            <a:r>
              <a:rPr lang="en-US" sz="2400" b="1" dirty="0">
                <a:latin typeface="Times New Roman" panose="02020603050405020304" pitchFamily="18" charset="0"/>
                <a:cs typeface="Times New Roman" panose="02020603050405020304" pitchFamily="18" charset="0"/>
              </a:rPr>
              <a:t>contingency</a:t>
            </a:r>
            <a:r>
              <a:rPr lang="en-US" sz="2400" dirty="0">
                <a:latin typeface="Times New Roman" panose="02020603050405020304" pitchFamily="18" charset="0"/>
                <a:cs typeface="Times New Roman" panose="02020603050405020304" pitchFamily="18" charset="0"/>
              </a:rPr>
              <a:t> is the outcome of a discrete random variate.</a:t>
            </a:r>
          </a:p>
          <a:p>
            <a:pPr marL="742950" lvl="1" indent="-285750">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Contingency table</a:t>
            </a:r>
            <a:r>
              <a:rPr lang="en-US" sz="2200" dirty="0">
                <a:latin typeface="Times New Roman" panose="02020603050405020304" pitchFamily="18" charset="0"/>
                <a:cs typeface="Times New Roman" panose="02020603050405020304" pitchFamily="18" charset="0"/>
              </a:rPr>
              <a:t>: collection of counts of outcomes for discrete random variates:</a:t>
            </a:r>
          </a:p>
        </p:txBody>
      </p:sp>
      <p:graphicFrame>
        <p:nvGraphicFramePr>
          <p:cNvPr id="5" name="Table 4">
            <a:extLst>
              <a:ext uri="{FF2B5EF4-FFF2-40B4-BE49-F238E27FC236}">
                <a16:creationId xmlns:a16="http://schemas.microsoft.com/office/drawing/2014/main" id="{76C5D060-EE23-43A2-42F2-5353487269D3}"/>
              </a:ext>
            </a:extLst>
          </p:cNvPr>
          <p:cNvGraphicFramePr>
            <a:graphicFrameLocks noGrp="1"/>
          </p:cNvGraphicFramePr>
          <p:nvPr>
            <p:extLst>
              <p:ext uri="{D42A27DB-BD31-4B8C-83A1-F6EECF244321}">
                <p14:modId xmlns:p14="http://schemas.microsoft.com/office/powerpoint/2010/main" val="397797352"/>
              </p:ext>
            </p:extLst>
          </p:nvPr>
        </p:nvGraphicFramePr>
        <p:xfrm>
          <a:off x="457199" y="3499781"/>
          <a:ext cx="8229601" cy="1992438"/>
        </p:xfrm>
        <a:graphic>
          <a:graphicData uri="http://schemas.openxmlformats.org/drawingml/2006/table">
            <a:tbl>
              <a:tblPr>
                <a:tableStyleId>{5C22544A-7EE6-4342-B048-85BDC9FD1C3A}</a:tableStyleId>
              </a:tblPr>
              <a:tblGrid>
                <a:gridCol w="2135530">
                  <a:extLst>
                    <a:ext uri="{9D8B030D-6E8A-4147-A177-3AD203B41FA5}">
                      <a16:colId xmlns:a16="http://schemas.microsoft.com/office/drawing/2014/main" val="2316688254"/>
                    </a:ext>
                  </a:extLst>
                </a:gridCol>
                <a:gridCol w="1349752">
                  <a:extLst>
                    <a:ext uri="{9D8B030D-6E8A-4147-A177-3AD203B41FA5}">
                      <a16:colId xmlns:a16="http://schemas.microsoft.com/office/drawing/2014/main" val="2266290951"/>
                    </a:ext>
                  </a:extLst>
                </a:gridCol>
                <a:gridCol w="1259037">
                  <a:extLst>
                    <a:ext uri="{9D8B030D-6E8A-4147-A177-3AD203B41FA5}">
                      <a16:colId xmlns:a16="http://schemas.microsoft.com/office/drawing/2014/main" val="3309236867"/>
                    </a:ext>
                  </a:extLst>
                </a:gridCol>
                <a:gridCol w="1259037">
                  <a:extLst>
                    <a:ext uri="{9D8B030D-6E8A-4147-A177-3AD203B41FA5}">
                      <a16:colId xmlns:a16="http://schemas.microsoft.com/office/drawing/2014/main" val="3506315510"/>
                    </a:ext>
                  </a:extLst>
                </a:gridCol>
                <a:gridCol w="2226245">
                  <a:extLst>
                    <a:ext uri="{9D8B030D-6E8A-4147-A177-3AD203B41FA5}">
                      <a16:colId xmlns:a16="http://schemas.microsoft.com/office/drawing/2014/main" val="1128868017"/>
                    </a:ext>
                  </a:extLst>
                </a:gridCol>
              </a:tblGrid>
              <a:tr h="27840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Factor A</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l"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654030002"/>
                  </a:ext>
                </a:extLst>
              </a:tr>
              <a:tr h="289539">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Factor B</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A</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A</a:t>
                      </a:r>
                      <a:r>
                        <a:rPr lang="en-US" sz="1800" u="none" strike="noStrike" baseline="-25000" dirty="0">
                          <a:effectLst/>
                          <a:latin typeface="Times New Roman" panose="02020603050405020304" pitchFamily="18" charset="0"/>
                          <a:cs typeface="Times New Roman" panose="02020603050405020304" pitchFamily="18" charset="0"/>
                        </a:rPr>
                        <a:t>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B w="381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A</a:t>
                      </a:r>
                      <a:r>
                        <a:rPr lang="en-US" sz="1800" u="none" strike="noStrike" baseline="-25000" dirty="0">
                          <a:effectLst/>
                          <a:latin typeface="Times New Roman" panose="02020603050405020304" pitchFamily="18" charset="0"/>
                          <a:cs typeface="Times New Roman" panose="02020603050405020304" pitchFamily="18" charset="0"/>
                        </a:rPr>
                        <a:t>3</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B w="38100"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Row (Marginal) Totals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364216789"/>
                  </a:ext>
                </a:extLst>
              </a:tr>
              <a:tr h="289539">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B</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13</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449035773"/>
                  </a:ext>
                </a:extLst>
              </a:tr>
              <a:tr h="278403">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B</a:t>
                      </a:r>
                      <a:r>
                        <a:rPr lang="en-US" sz="1800" u="none" strike="noStrike" baseline="-25000" dirty="0">
                          <a:effectLst/>
                          <a:latin typeface="Times New Roman" panose="02020603050405020304" pitchFamily="18" charset="0"/>
                          <a:cs typeface="Times New Roman" panose="02020603050405020304" pitchFamily="18" charset="0"/>
                        </a:rPr>
                        <a:t>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21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22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23</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859355300"/>
                  </a:ext>
                </a:extLst>
              </a:tr>
              <a:tr h="278403">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B</a:t>
                      </a:r>
                      <a:r>
                        <a:rPr lang="en-US" sz="1800" u="none" strike="noStrike" baseline="-25000" dirty="0">
                          <a:effectLst/>
                          <a:latin typeface="Times New Roman" panose="02020603050405020304" pitchFamily="18" charset="0"/>
                          <a:cs typeface="Times New Roman" panose="02020603050405020304" pitchFamily="18" charset="0"/>
                        </a:rPr>
                        <a:t>3</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31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32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33</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3</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342781116"/>
                  </a:ext>
                </a:extLst>
              </a:tr>
              <a:tr h="278403">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B</a:t>
                      </a:r>
                      <a:r>
                        <a:rPr lang="en-US" sz="1800" u="none" strike="noStrike" baseline="-25000" dirty="0">
                          <a:effectLst/>
                          <a:latin typeface="Times New Roman" panose="02020603050405020304" pitchFamily="18" charset="0"/>
                          <a:cs typeface="Times New Roman" panose="02020603050405020304" pitchFamily="18" charset="0"/>
                        </a:rPr>
                        <a:t>4</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41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42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43</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4</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261026029"/>
                  </a:ext>
                </a:extLst>
              </a:tr>
              <a:tr h="27840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Col (Marginal) Totals: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noFill/>
                      <a:prstDash val="solid"/>
                      <a:round/>
                      <a:headEnd type="none" w="med" len="med"/>
                      <a:tailEnd type="none" w="med" len="med"/>
                    </a:lnR>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noFill/>
                      <a:prstDash val="solid"/>
                      <a:round/>
                      <a:headEnd type="none" w="med" len="med"/>
                      <a:tailEnd type="none" w="med" len="med"/>
                    </a:lnL>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3</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N, Grand Total</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978091856"/>
                  </a:ext>
                </a:extLst>
              </a:tr>
            </a:tbl>
          </a:graphicData>
        </a:graphic>
      </p:graphicFrame>
      <p:sp>
        <p:nvSpPr>
          <p:cNvPr id="6" name="Rectangle 5">
            <a:extLst>
              <a:ext uri="{FF2B5EF4-FFF2-40B4-BE49-F238E27FC236}">
                <a16:creationId xmlns:a16="http://schemas.microsoft.com/office/drawing/2014/main" id="{662EED11-5B9B-38B8-2215-616246731FDE}"/>
              </a:ext>
            </a:extLst>
          </p:cNvPr>
          <p:cNvSpPr/>
          <p:nvPr/>
        </p:nvSpPr>
        <p:spPr>
          <a:xfrm>
            <a:off x="2963119" y="4093912"/>
            <a:ext cx="3113590" cy="1132057"/>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943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15367-EF85-92C1-0E54-E63B063EED86}"/>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588E26A5-30DF-12AF-DCAC-0BBD746AF882}"/>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a:solidFill>
                  <a:srgbClr val="000000"/>
                </a:solidFill>
                <a:latin typeface="Times New Roman" pitchFamily="18" charset="0"/>
              </a:rPr>
              <a:t>Hypothesis Tests for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a:solidFill>
                  <a:srgbClr val="000000"/>
                </a:solidFill>
                <a:latin typeface="Times New Roman" pitchFamily="18" charset="0"/>
              </a:rPr>
              <a:t>Categorical/Discrete Variables</a:t>
            </a:r>
          </a:p>
        </p:txBody>
      </p:sp>
      <p:sp>
        <p:nvSpPr>
          <p:cNvPr id="4" name="TextBox 3">
            <a:extLst>
              <a:ext uri="{FF2B5EF4-FFF2-40B4-BE49-F238E27FC236}">
                <a16:creationId xmlns:a16="http://schemas.microsoft.com/office/drawing/2014/main" id="{EF0B7C85-B0E9-9B4E-81E8-A3EF4F19C164}"/>
              </a:ext>
            </a:extLst>
          </p:cNvPr>
          <p:cNvSpPr txBox="1"/>
          <p:nvPr/>
        </p:nvSpPr>
        <p:spPr>
          <a:xfrm>
            <a:off x="484189" y="1643606"/>
            <a:ext cx="820261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 contingency tables, we are usually interested in uncovering if there is a relationship between the factors</a:t>
            </a:r>
            <a:endParaRPr lang="en-US" sz="2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504FC7-FBB2-0C46-026E-625A9C236BCE}"/>
              </a:ext>
            </a:extLst>
          </p:cNvPr>
          <p:cNvSpPr txBox="1"/>
          <p:nvPr/>
        </p:nvSpPr>
        <p:spPr>
          <a:xfrm>
            <a:off x="821784" y="2721980"/>
            <a:ext cx="8202612"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simplest relationship model to hypothesize is the independence model</a:t>
            </a:r>
          </a:p>
        </p:txBody>
      </p:sp>
      <p:sp>
        <p:nvSpPr>
          <p:cNvPr id="6" name="TextBox 5">
            <a:extLst>
              <a:ext uri="{FF2B5EF4-FFF2-40B4-BE49-F238E27FC236}">
                <a16:creationId xmlns:a16="http://schemas.microsoft.com/office/drawing/2014/main" id="{02D1B34F-DB6D-DAD0-BE6B-6C3AC4EE9A11}"/>
              </a:ext>
            </a:extLst>
          </p:cNvPr>
          <p:cNvSpPr txBox="1"/>
          <p:nvPr/>
        </p:nvSpPr>
        <p:spPr>
          <a:xfrm>
            <a:off x="1248118" y="3623048"/>
            <a:ext cx="734994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Under this model we want to predict the cell counts </a:t>
            </a:r>
            <a:r>
              <a:rPr lang="en-US" sz="2000" b="1" dirty="0">
                <a:latin typeface="Times New Roman" panose="02020603050405020304" pitchFamily="18" charset="0"/>
                <a:cs typeface="Times New Roman" panose="02020603050405020304" pitchFamily="18" charset="0"/>
              </a:rPr>
              <a:t>assuming the factors are statistically independent </a:t>
            </a:r>
            <a:r>
              <a:rPr lang="en-US" sz="2000" dirty="0">
                <a:latin typeface="Times New Roman" panose="02020603050405020304" pitchFamily="18" charset="0"/>
                <a:cs typeface="Times New Roman" panose="02020603050405020304" pitchFamily="18" charset="0"/>
              </a:rPr>
              <a:t>(i.e. the expected counts under the model)</a:t>
            </a:r>
          </a:p>
        </p:txBody>
      </p:sp>
      <p:sp>
        <p:nvSpPr>
          <p:cNvPr id="7" name="TextBox 6">
            <a:extLst>
              <a:ext uri="{FF2B5EF4-FFF2-40B4-BE49-F238E27FC236}">
                <a16:creationId xmlns:a16="http://schemas.microsoft.com/office/drawing/2014/main" id="{58B860AB-91D0-39F4-2801-17356AFEAE04}"/>
              </a:ext>
            </a:extLst>
          </p:cNvPr>
          <p:cNvSpPr txBox="1"/>
          <p:nvPr/>
        </p:nvSpPr>
        <p:spPr>
          <a:xfrm>
            <a:off x="1248117" y="5500084"/>
            <a:ext cx="734994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Next, we test if there is evidence in the data that the observed counts (</a:t>
            </a:r>
            <a:r>
              <a:rPr lang="en-US" sz="2000" i="1"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 significantly deviate from the expected counts (</a:t>
            </a:r>
            <a:r>
              <a:rPr lang="en-US" sz="2000" i="1" dirty="0">
                <a:latin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cs typeface="Times New Roman" panose="02020603050405020304" pitchFamily="18" charset="0"/>
              </a:rPr>
              <a:t>) under the independence model</a:t>
            </a:r>
          </a:p>
        </p:txBody>
      </p:sp>
      <p:pic>
        <p:nvPicPr>
          <p:cNvPr id="8" name="Picture 7">
            <a:extLst>
              <a:ext uri="{FF2B5EF4-FFF2-40B4-BE49-F238E27FC236}">
                <a16:creationId xmlns:a16="http://schemas.microsoft.com/office/drawing/2014/main" id="{CD8F3A4F-EEA2-7C3D-1171-0DB09E75A7D7}"/>
              </a:ext>
            </a:extLst>
          </p:cNvPr>
          <p:cNvPicPr>
            <a:picLocks noChangeAspect="1"/>
          </p:cNvPicPr>
          <p:nvPr/>
        </p:nvPicPr>
        <p:blipFill>
          <a:blip r:embed="rId3"/>
          <a:stretch>
            <a:fillRect/>
          </a:stretch>
        </p:blipFill>
        <p:spPr>
          <a:xfrm>
            <a:off x="4151178" y="4570608"/>
            <a:ext cx="1547084" cy="626427"/>
          </a:xfrm>
          <a:prstGeom prst="rect">
            <a:avLst/>
          </a:prstGeom>
        </p:spPr>
      </p:pic>
    </p:spTree>
    <p:extLst>
      <p:ext uri="{BB962C8B-B14F-4D97-AF65-F5344CB8AC3E}">
        <p14:creationId xmlns:p14="http://schemas.microsoft.com/office/powerpoint/2010/main" val="58138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CE03D-75D6-1DC8-2412-6BE12DC5C50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D0E37AA-4C1F-6236-2840-4E0107019AFE}"/>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EB964F3E-B5BA-7242-601C-D44EA05EDB3A}"/>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Chi-Squared Test</a:t>
            </a:r>
          </a:p>
        </p:txBody>
      </p:sp>
      <p:sp>
        <p:nvSpPr>
          <p:cNvPr id="4" name="TextBox 3">
            <a:extLst>
              <a:ext uri="{FF2B5EF4-FFF2-40B4-BE49-F238E27FC236}">
                <a16:creationId xmlns:a16="http://schemas.microsoft.com/office/drawing/2014/main" id="{72008FB4-A13A-1845-9941-1D7F4BBDA9F4}"/>
              </a:ext>
            </a:extLst>
          </p:cNvPr>
          <p:cNvSpPr txBox="1"/>
          <p:nvPr/>
        </p:nvSpPr>
        <p:spPr>
          <a:xfrm>
            <a:off x="484189" y="1551006"/>
            <a:ext cx="8202612"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there are </a:t>
            </a:r>
            <a:r>
              <a:rPr lang="en-US" sz="2400" b="1" i="1" u="sng" dirty="0">
                <a:latin typeface="Times New Roman" panose="02020603050405020304" pitchFamily="18" charset="0"/>
                <a:cs typeface="Times New Roman" panose="02020603050405020304" pitchFamily="18" charset="0"/>
              </a:rPr>
              <a:t>no cells with zero counts </a:t>
            </a:r>
            <a:r>
              <a:rPr lang="en-US" sz="2400" dirty="0">
                <a:latin typeface="Times New Roman" panose="02020603050405020304" pitchFamily="18" charset="0"/>
                <a:cs typeface="Times New Roman" panose="02020603050405020304" pitchFamily="18" charset="0"/>
              </a:rPr>
              <a:t>and the </a:t>
            </a:r>
            <a:r>
              <a:rPr lang="en-US" sz="2400" b="1" i="1" u="sng" dirty="0">
                <a:latin typeface="Times New Roman" panose="02020603050405020304" pitchFamily="18" charset="0"/>
                <a:cs typeface="Times New Roman" panose="02020603050405020304" pitchFamily="18" charset="0"/>
              </a:rPr>
              <a:t>sample size is fairly large</a:t>
            </a:r>
            <a:r>
              <a:rPr lang="en-US" sz="2400" dirty="0">
                <a:latin typeface="Times New Roman" panose="02020603050405020304" pitchFamily="18" charset="0"/>
                <a:cs typeface="Times New Roman" panose="02020603050405020304" pitchFamily="18" charset="0"/>
              </a:rPr>
              <a:t>, then the sampling distribution for the statistic below is a chi-squared distribution under the Null (independence) hypothesis:</a:t>
            </a:r>
            <a:endParaRPr lang="en-US" sz="22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CFE0F38-3F57-E70D-EA63-48C16C87A498}"/>
              </a:ext>
            </a:extLst>
          </p:cNvPr>
          <p:cNvPicPr>
            <a:picLocks noChangeAspect="1"/>
          </p:cNvPicPr>
          <p:nvPr/>
        </p:nvPicPr>
        <p:blipFill>
          <a:blip r:embed="rId3"/>
          <a:stretch>
            <a:fillRect/>
          </a:stretch>
        </p:blipFill>
        <p:spPr>
          <a:xfrm>
            <a:off x="2654071" y="3424813"/>
            <a:ext cx="3835858" cy="989899"/>
          </a:xfrm>
          <a:prstGeom prst="rect">
            <a:avLst/>
          </a:prstGeom>
        </p:spPr>
      </p:pic>
      <p:pic>
        <p:nvPicPr>
          <p:cNvPr id="11" name="Picture 10">
            <a:extLst>
              <a:ext uri="{FF2B5EF4-FFF2-40B4-BE49-F238E27FC236}">
                <a16:creationId xmlns:a16="http://schemas.microsoft.com/office/drawing/2014/main" id="{6DC81467-982E-980B-7946-75B4972FD4DA}"/>
              </a:ext>
            </a:extLst>
          </p:cNvPr>
          <p:cNvPicPr>
            <a:picLocks noChangeAspect="1"/>
          </p:cNvPicPr>
          <p:nvPr/>
        </p:nvPicPr>
        <p:blipFill>
          <a:blip r:embed="rId4"/>
          <a:stretch>
            <a:fillRect/>
          </a:stretch>
        </p:blipFill>
        <p:spPr>
          <a:xfrm>
            <a:off x="1296364" y="4847936"/>
            <a:ext cx="6940128" cy="365739"/>
          </a:xfrm>
          <a:prstGeom prst="rect">
            <a:avLst/>
          </a:prstGeom>
        </p:spPr>
      </p:pic>
      <p:sp>
        <p:nvSpPr>
          <p:cNvPr id="13" name="TextBox 12">
            <a:extLst>
              <a:ext uri="{FF2B5EF4-FFF2-40B4-BE49-F238E27FC236}">
                <a16:creationId xmlns:a16="http://schemas.microsoft.com/office/drawing/2014/main" id="{7A520B0A-8E44-16B9-5E94-8DE526ACE9AE}"/>
              </a:ext>
            </a:extLst>
          </p:cNvPr>
          <p:cNvSpPr txBox="1"/>
          <p:nvPr/>
        </p:nvSpPr>
        <p:spPr>
          <a:xfrm>
            <a:off x="3015205" y="5293715"/>
            <a:ext cx="3474724"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Under H</a:t>
            </a:r>
            <a:r>
              <a:rPr lang="en-US" sz="1800" baseline="-25000" dirty="0">
                <a:latin typeface="Times New Roman" panose="02020603050405020304" pitchFamily="18" charset="0"/>
                <a:cs typeface="Times New Roman" panose="02020603050405020304" pitchFamily="18" charset="0"/>
              </a:rPr>
              <a:t>0</a:t>
            </a:r>
            <a:r>
              <a:rPr lang="en-US" sz="1800" dirty="0">
                <a:latin typeface="Times New Roman" panose="02020603050405020304" pitchFamily="18" charset="0"/>
                <a:cs typeface="Times New Roman" panose="02020603050405020304" pitchFamily="18" charset="0"/>
              </a:rPr>
              <a:t>: factors are independent</a:t>
            </a:r>
            <a:endParaRPr lang="en-US" dirty="0"/>
          </a:p>
        </p:txBody>
      </p:sp>
      <p:sp>
        <p:nvSpPr>
          <p:cNvPr id="14" name="TextBox 13">
            <a:extLst>
              <a:ext uri="{FF2B5EF4-FFF2-40B4-BE49-F238E27FC236}">
                <a16:creationId xmlns:a16="http://schemas.microsoft.com/office/drawing/2014/main" id="{F4410F7E-703F-8F6E-495D-89046CD3CC0F}"/>
              </a:ext>
            </a:extLst>
          </p:cNvPr>
          <p:cNvSpPr txBox="1"/>
          <p:nvPr/>
        </p:nvSpPr>
        <p:spPr>
          <a:xfrm>
            <a:off x="484187" y="6206865"/>
            <a:ext cx="5071661"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Called the Pearson </a:t>
            </a:r>
            <a:r>
              <a:rPr lang="en-US" sz="2400" b="1" dirty="0">
                <a:latin typeface="Times New Roman" panose="02020603050405020304" pitchFamily="18" charset="0"/>
                <a:cs typeface="Times New Roman" panose="02020603050405020304" pitchFamily="18" charset="0"/>
              </a:rPr>
              <a:t>chi-squared test</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6094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2BE8-1B03-F13E-E4AD-FDE1997A57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DE287A3-3576-5E0E-6BBC-788BECE2B7CB}"/>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44AC6A39-B583-95D6-0F05-B72CBB695F49}"/>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a:solidFill>
                  <a:srgbClr val="000000"/>
                </a:solidFill>
                <a:latin typeface="Times New Roman" pitchFamily="18" charset="0"/>
              </a:rPr>
              <a:t>Example Chi-Square Test</a:t>
            </a:r>
          </a:p>
        </p:txBody>
      </p:sp>
      <p:sp>
        <p:nvSpPr>
          <p:cNvPr id="4" name="TextBox 3">
            <a:extLst>
              <a:ext uri="{FF2B5EF4-FFF2-40B4-BE49-F238E27FC236}">
                <a16:creationId xmlns:a16="http://schemas.microsoft.com/office/drawing/2014/main" id="{4858C96C-6267-A40A-8644-3868D0D5A45A}"/>
              </a:ext>
            </a:extLst>
          </p:cNvPr>
          <p:cNvSpPr txBox="1"/>
          <p:nvPr/>
        </p:nvSpPr>
        <p:spPr>
          <a:xfrm>
            <a:off x="484189" y="1643606"/>
            <a:ext cx="8202612"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 1013 samples of dust trace evidence, the number of occurrences of samples that have dog hair and cat hair are listed in the contingency table below:</a:t>
            </a:r>
            <a:endParaRPr lang="en-US" sz="2200"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59CE2FDF-CC93-D21D-2128-CC5F79EB1CDD}"/>
              </a:ext>
            </a:extLst>
          </p:cNvPr>
          <p:cNvGraphicFramePr>
            <a:graphicFrameLocks noGrp="1"/>
          </p:cNvGraphicFramePr>
          <p:nvPr/>
        </p:nvGraphicFramePr>
        <p:xfrm>
          <a:off x="954911" y="3429000"/>
          <a:ext cx="6970564" cy="1427094"/>
        </p:xfrm>
        <a:graphic>
          <a:graphicData uri="http://schemas.openxmlformats.org/drawingml/2006/table">
            <a:tbl>
              <a:tblPr>
                <a:tableStyleId>{5C22544A-7EE6-4342-B048-85BDC9FD1C3A}</a:tableStyleId>
              </a:tblPr>
              <a:tblGrid>
                <a:gridCol w="2135530">
                  <a:extLst>
                    <a:ext uri="{9D8B030D-6E8A-4147-A177-3AD203B41FA5}">
                      <a16:colId xmlns:a16="http://schemas.microsoft.com/office/drawing/2014/main" val="2316688254"/>
                    </a:ext>
                  </a:extLst>
                </a:gridCol>
                <a:gridCol w="1349752">
                  <a:extLst>
                    <a:ext uri="{9D8B030D-6E8A-4147-A177-3AD203B41FA5}">
                      <a16:colId xmlns:a16="http://schemas.microsoft.com/office/drawing/2014/main" val="2266290951"/>
                    </a:ext>
                  </a:extLst>
                </a:gridCol>
                <a:gridCol w="1259037">
                  <a:extLst>
                    <a:ext uri="{9D8B030D-6E8A-4147-A177-3AD203B41FA5}">
                      <a16:colId xmlns:a16="http://schemas.microsoft.com/office/drawing/2014/main" val="3309236867"/>
                    </a:ext>
                  </a:extLst>
                </a:gridCol>
                <a:gridCol w="2226245">
                  <a:extLst>
                    <a:ext uri="{9D8B030D-6E8A-4147-A177-3AD203B41FA5}">
                      <a16:colId xmlns:a16="http://schemas.microsoft.com/office/drawing/2014/main" val="1128868017"/>
                    </a:ext>
                  </a:extLst>
                </a:gridCol>
              </a:tblGrid>
              <a:tr h="27840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Cat Hair?</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l"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654030002"/>
                  </a:ext>
                </a:extLst>
              </a:tr>
              <a:tr h="289539">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Dog Hair?</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Yes</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No</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B w="38100"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Row (Marginal) Totals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364216789"/>
                  </a:ext>
                </a:extLst>
              </a:tr>
              <a:tr h="289539">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Yes</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144</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210</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354</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449035773"/>
                  </a:ext>
                </a:extLst>
              </a:tr>
              <a:tr h="278403">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No</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260</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399</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659</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859355300"/>
                  </a:ext>
                </a:extLst>
              </a:tr>
              <a:tr h="27840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Col (Marginal) Totals: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noFill/>
                      <a:prstDash val="solid"/>
                      <a:round/>
                      <a:headEnd type="none" w="med" len="med"/>
                      <a:tailEnd type="none" w="med" len="med"/>
                    </a:lnR>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404</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noFill/>
                      <a:prstDash val="solid"/>
                      <a:round/>
                      <a:headEnd type="none" w="med" len="med"/>
                      <a:tailEnd type="none" w="med" len="med"/>
                    </a:lnL>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609</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1013 (Grand Total)</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978091856"/>
                  </a:ext>
                </a:extLst>
              </a:tr>
            </a:tbl>
          </a:graphicData>
        </a:graphic>
      </p:graphicFrame>
      <p:sp>
        <p:nvSpPr>
          <p:cNvPr id="7" name="TextBox 6">
            <a:extLst>
              <a:ext uri="{FF2B5EF4-FFF2-40B4-BE49-F238E27FC236}">
                <a16:creationId xmlns:a16="http://schemas.microsoft.com/office/drawing/2014/main" id="{B6908E2D-C3F7-F4C1-92A2-9B69B44627F5}"/>
              </a:ext>
            </a:extLst>
          </p:cNvPr>
          <p:cNvSpPr txBox="1"/>
          <p:nvPr/>
        </p:nvSpPr>
        <p:spPr>
          <a:xfrm>
            <a:off x="434181" y="5564934"/>
            <a:ext cx="8202611" cy="769441"/>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Test the independence of Dog hair/Cat hair occurrence in the trace evidence dust samples using a chi-squared test.</a:t>
            </a:r>
            <a:endParaRPr lang="en-US" sz="2200" dirty="0"/>
          </a:p>
        </p:txBody>
      </p:sp>
    </p:spTree>
    <p:extLst>
      <p:ext uri="{BB962C8B-B14F-4D97-AF65-F5344CB8AC3E}">
        <p14:creationId xmlns:p14="http://schemas.microsoft.com/office/powerpoint/2010/main" val="161889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68299-EA98-3287-CD28-5EBF198234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37304CD-CA8F-A9B0-34BA-3456612E2B6F}"/>
              </a:ext>
            </a:extLst>
          </p:cNvPr>
          <p:cNvPicPr>
            <a:picLocks noChangeAspect="1" noChangeArrowheads="1"/>
          </p:cNvPicPr>
          <p:nvPr/>
        </p:nvPicPr>
        <p:blipFill>
          <a:blip r:embed="rId3" cstate="print"/>
          <a:srcRect/>
          <a:stretch>
            <a:fillRect/>
          </a:stretch>
        </p:blipFill>
        <p:spPr bwMode="auto">
          <a:xfrm>
            <a:off x="484188" y="196056"/>
            <a:ext cx="8202612" cy="239712"/>
          </a:xfrm>
          <a:prstGeom prst="rect">
            <a:avLst/>
          </a:prstGeom>
          <a:noFill/>
          <a:ln w="9525">
            <a:noFill/>
            <a:round/>
            <a:headEnd/>
            <a:tailEnd/>
          </a:ln>
          <a:effectLst/>
        </p:spPr>
      </p:pic>
      <p:sp>
        <p:nvSpPr>
          <p:cNvPr id="2" name="TextBox 1">
            <a:extLst>
              <a:ext uri="{FF2B5EF4-FFF2-40B4-BE49-F238E27FC236}">
                <a16:creationId xmlns:a16="http://schemas.microsoft.com/office/drawing/2014/main" id="{06E6B43C-0859-CD70-A9DB-F3CA9E5E3686}"/>
              </a:ext>
            </a:extLst>
          </p:cNvPr>
          <p:cNvSpPr txBox="1"/>
          <p:nvPr/>
        </p:nvSpPr>
        <p:spPr>
          <a:xfrm>
            <a:off x="1032068" y="608371"/>
            <a:ext cx="7245751" cy="4247317"/>
          </a:xfrm>
          <a:prstGeom prst="rect">
            <a:avLst/>
          </a:prstGeom>
          <a:solidFill>
            <a:srgbClr val="000045"/>
          </a:solidFill>
          <a:effectLst/>
        </p:spPr>
        <p:txBody>
          <a:bodyPr wrap="square" rtlCol="0">
            <a:spAutoFit/>
          </a:bodyPr>
          <a:lstStyle/>
          <a:p>
            <a:r>
              <a:rPr lang="en-US" dirty="0" err="1">
                <a:solidFill>
                  <a:schemeClr val="bg1"/>
                </a:solidFill>
                <a:latin typeface="Courier"/>
                <a:cs typeface="Courier"/>
              </a:rPr>
              <a:t>O.tab</a:t>
            </a:r>
            <a:r>
              <a:rPr lang="en-US" dirty="0">
                <a:solidFill>
                  <a:schemeClr val="bg1"/>
                </a:solidFill>
                <a:latin typeface="Courier"/>
                <a:cs typeface="Courier"/>
              </a:rPr>
              <a:t> &lt;- </a:t>
            </a:r>
            <a:r>
              <a:rPr lang="en-US" dirty="0" err="1">
                <a:solidFill>
                  <a:schemeClr val="bg1"/>
                </a:solidFill>
                <a:latin typeface="Courier"/>
                <a:cs typeface="Courier"/>
              </a:rPr>
              <a:t>rbind</a:t>
            </a:r>
            <a:r>
              <a:rPr lang="en-US" dirty="0">
                <a:solidFill>
                  <a:schemeClr val="bg1"/>
                </a:solidFill>
                <a:latin typeface="Courier"/>
                <a:cs typeface="Courier"/>
              </a:rPr>
              <a:t>(</a:t>
            </a:r>
          </a:p>
          <a:p>
            <a:r>
              <a:rPr lang="en-US" dirty="0">
                <a:solidFill>
                  <a:schemeClr val="bg1"/>
                </a:solidFill>
                <a:latin typeface="Courier"/>
                <a:cs typeface="Courier"/>
              </a:rPr>
              <a:t>  c(144,210),</a:t>
            </a:r>
          </a:p>
          <a:p>
            <a:r>
              <a:rPr lang="en-US" dirty="0">
                <a:solidFill>
                  <a:schemeClr val="bg1"/>
                </a:solidFill>
                <a:latin typeface="Courier"/>
                <a:cs typeface="Courier"/>
              </a:rPr>
              <a:t>  c(260,399)  </a:t>
            </a:r>
          </a:p>
          <a:p>
            <a:r>
              <a:rPr lang="en-US" dirty="0">
                <a:solidFill>
                  <a:schemeClr val="bg1"/>
                </a:solidFill>
                <a:latin typeface="Courier"/>
                <a:cs typeface="Courier"/>
              </a:rPr>
              <a:t>)</a:t>
            </a:r>
          </a:p>
          <a:p>
            <a:endParaRPr lang="en-US" dirty="0">
              <a:solidFill>
                <a:schemeClr val="bg1"/>
              </a:solidFill>
              <a:latin typeface="Courier"/>
              <a:cs typeface="Courier"/>
            </a:endParaRPr>
          </a:p>
          <a:p>
            <a:r>
              <a:rPr lang="en-US" dirty="0">
                <a:solidFill>
                  <a:schemeClr val="bg1"/>
                </a:solidFill>
                <a:latin typeface="Courier"/>
                <a:cs typeface="Courier"/>
              </a:rPr>
              <a:t>N      &lt;- sum(</a:t>
            </a:r>
            <a:r>
              <a:rPr lang="en-US" dirty="0" err="1">
                <a:solidFill>
                  <a:schemeClr val="bg1"/>
                </a:solidFill>
                <a:latin typeface="Courier"/>
                <a:cs typeface="Courier"/>
              </a:rPr>
              <a:t>O.tab</a:t>
            </a:r>
            <a:r>
              <a:rPr lang="en-US" dirty="0">
                <a:solidFill>
                  <a:schemeClr val="bg1"/>
                </a:solidFill>
                <a:latin typeface="Courier"/>
                <a:cs typeface="Courier"/>
              </a:rPr>
              <a:t>)</a:t>
            </a:r>
          </a:p>
          <a:p>
            <a:r>
              <a:rPr lang="en-US" dirty="0" err="1">
                <a:solidFill>
                  <a:schemeClr val="bg1"/>
                </a:solidFill>
                <a:latin typeface="Courier"/>
                <a:cs typeface="Courier"/>
              </a:rPr>
              <a:t>r.tots</a:t>
            </a:r>
            <a:r>
              <a:rPr lang="en-US" dirty="0">
                <a:solidFill>
                  <a:schemeClr val="bg1"/>
                </a:solidFill>
                <a:latin typeface="Courier"/>
                <a:cs typeface="Courier"/>
              </a:rPr>
              <a:t> &lt;- </a:t>
            </a:r>
            <a:r>
              <a:rPr lang="en-US" dirty="0" err="1">
                <a:solidFill>
                  <a:schemeClr val="bg1"/>
                </a:solidFill>
                <a:latin typeface="Courier"/>
                <a:cs typeface="Courier"/>
              </a:rPr>
              <a:t>rowSums</a:t>
            </a:r>
            <a:r>
              <a:rPr lang="en-US" dirty="0">
                <a:solidFill>
                  <a:schemeClr val="bg1"/>
                </a:solidFill>
                <a:latin typeface="Courier"/>
                <a:cs typeface="Courier"/>
              </a:rPr>
              <a:t>(</a:t>
            </a:r>
            <a:r>
              <a:rPr lang="en-US" dirty="0" err="1">
                <a:solidFill>
                  <a:schemeClr val="bg1"/>
                </a:solidFill>
                <a:latin typeface="Courier"/>
                <a:cs typeface="Courier"/>
              </a:rPr>
              <a:t>O.tab</a:t>
            </a:r>
            <a:r>
              <a:rPr lang="en-US" dirty="0">
                <a:solidFill>
                  <a:schemeClr val="bg1"/>
                </a:solidFill>
                <a:latin typeface="Courier"/>
                <a:cs typeface="Courier"/>
              </a:rPr>
              <a:t>)</a:t>
            </a:r>
          </a:p>
          <a:p>
            <a:r>
              <a:rPr lang="en-US" dirty="0" err="1">
                <a:solidFill>
                  <a:schemeClr val="bg1"/>
                </a:solidFill>
                <a:latin typeface="Courier"/>
                <a:cs typeface="Courier"/>
              </a:rPr>
              <a:t>c.tots</a:t>
            </a:r>
            <a:r>
              <a:rPr lang="en-US" dirty="0">
                <a:solidFill>
                  <a:schemeClr val="bg1"/>
                </a:solidFill>
                <a:latin typeface="Courier"/>
                <a:cs typeface="Courier"/>
              </a:rPr>
              <a:t> &lt;- </a:t>
            </a:r>
            <a:r>
              <a:rPr lang="en-US" dirty="0" err="1">
                <a:solidFill>
                  <a:schemeClr val="bg1"/>
                </a:solidFill>
                <a:latin typeface="Courier"/>
                <a:cs typeface="Courier"/>
              </a:rPr>
              <a:t>colSums</a:t>
            </a:r>
            <a:r>
              <a:rPr lang="en-US" dirty="0">
                <a:solidFill>
                  <a:schemeClr val="bg1"/>
                </a:solidFill>
                <a:latin typeface="Courier"/>
                <a:cs typeface="Courier"/>
              </a:rPr>
              <a:t>(</a:t>
            </a:r>
            <a:r>
              <a:rPr lang="en-US" dirty="0" err="1">
                <a:solidFill>
                  <a:schemeClr val="bg1"/>
                </a:solidFill>
                <a:latin typeface="Courier"/>
                <a:cs typeface="Courier"/>
              </a:rPr>
              <a:t>O.tab</a:t>
            </a:r>
            <a:r>
              <a:rPr lang="en-US" dirty="0">
                <a:solidFill>
                  <a:schemeClr val="bg1"/>
                </a:solidFill>
                <a:latin typeface="Courier"/>
                <a:cs typeface="Courier"/>
              </a:rPr>
              <a:t>)</a:t>
            </a:r>
          </a:p>
          <a:p>
            <a:endParaRPr lang="en-US" dirty="0">
              <a:solidFill>
                <a:schemeClr val="bg1"/>
              </a:solidFill>
              <a:latin typeface="Courier"/>
              <a:cs typeface="Courier"/>
            </a:endParaRPr>
          </a:p>
          <a:p>
            <a:r>
              <a:rPr lang="en-US" dirty="0" err="1">
                <a:solidFill>
                  <a:schemeClr val="bg1"/>
                </a:solidFill>
                <a:latin typeface="Courier"/>
                <a:cs typeface="Courier"/>
              </a:rPr>
              <a:t>E.tab</a:t>
            </a:r>
            <a:r>
              <a:rPr lang="en-US" dirty="0">
                <a:solidFill>
                  <a:schemeClr val="bg1"/>
                </a:solidFill>
                <a:latin typeface="Courier"/>
                <a:cs typeface="Courier"/>
              </a:rPr>
              <a:t> &lt;- outer(</a:t>
            </a:r>
            <a:r>
              <a:rPr lang="en-US" dirty="0" err="1">
                <a:solidFill>
                  <a:schemeClr val="bg1"/>
                </a:solidFill>
                <a:latin typeface="Courier"/>
                <a:cs typeface="Courier"/>
              </a:rPr>
              <a:t>rowSums</a:t>
            </a:r>
            <a:r>
              <a:rPr lang="en-US" dirty="0">
                <a:solidFill>
                  <a:schemeClr val="bg1"/>
                </a:solidFill>
                <a:latin typeface="Courier"/>
                <a:cs typeface="Courier"/>
              </a:rPr>
              <a:t>(</a:t>
            </a:r>
            <a:r>
              <a:rPr lang="en-US" dirty="0" err="1">
                <a:solidFill>
                  <a:schemeClr val="bg1"/>
                </a:solidFill>
                <a:latin typeface="Courier"/>
                <a:cs typeface="Courier"/>
              </a:rPr>
              <a:t>O.tab</a:t>
            </a:r>
            <a:r>
              <a:rPr lang="en-US" dirty="0">
                <a:solidFill>
                  <a:schemeClr val="bg1"/>
                </a:solidFill>
                <a:latin typeface="Courier"/>
                <a:cs typeface="Courier"/>
              </a:rPr>
              <a:t>), </a:t>
            </a:r>
            <a:r>
              <a:rPr lang="en-US" dirty="0" err="1">
                <a:solidFill>
                  <a:schemeClr val="bg1"/>
                </a:solidFill>
                <a:latin typeface="Courier"/>
                <a:cs typeface="Courier"/>
              </a:rPr>
              <a:t>colSums</a:t>
            </a:r>
            <a:r>
              <a:rPr lang="en-US" dirty="0">
                <a:solidFill>
                  <a:schemeClr val="bg1"/>
                </a:solidFill>
                <a:latin typeface="Courier"/>
                <a:cs typeface="Courier"/>
              </a:rPr>
              <a:t>(</a:t>
            </a:r>
            <a:r>
              <a:rPr lang="en-US" dirty="0" err="1">
                <a:solidFill>
                  <a:schemeClr val="bg1"/>
                </a:solidFill>
                <a:latin typeface="Courier"/>
                <a:cs typeface="Courier"/>
              </a:rPr>
              <a:t>O.tab</a:t>
            </a:r>
            <a:r>
              <a:rPr lang="en-US" dirty="0">
                <a:solidFill>
                  <a:schemeClr val="bg1"/>
                </a:solidFill>
                <a:latin typeface="Courier"/>
                <a:cs typeface="Courier"/>
              </a:rPr>
              <a:t>))/N</a:t>
            </a:r>
          </a:p>
          <a:p>
            <a:r>
              <a:rPr lang="en-US" dirty="0" err="1">
                <a:solidFill>
                  <a:schemeClr val="bg1"/>
                </a:solidFill>
                <a:latin typeface="Courier"/>
                <a:cs typeface="Courier"/>
              </a:rPr>
              <a:t>E.tab</a:t>
            </a:r>
            <a:endParaRPr lang="en-US" dirty="0">
              <a:solidFill>
                <a:schemeClr val="bg1"/>
              </a:solidFill>
              <a:latin typeface="Courier"/>
              <a:cs typeface="Courier"/>
            </a:endParaRPr>
          </a:p>
          <a:p>
            <a:endParaRPr lang="en-US" dirty="0">
              <a:solidFill>
                <a:schemeClr val="bg1"/>
              </a:solidFill>
              <a:latin typeface="Courier"/>
              <a:cs typeface="Courier"/>
            </a:endParaRPr>
          </a:p>
          <a:p>
            <a:r>
              <a:rPr lang="en-US" dirty="0">
                <a:solidFill>
                  <a:srgbClr val="FFFF00"/>
                </a:solidFill>
                <a:latin typeface="Courier"/>
                <a:cs typeface="Courier"/>
              </a:rPr>
              <a:t># Chi-square test:</a:t>
            </a:r>
          </a:p>
          <a:p>
            <a:r>
              <a:rPr lang="en-US" dirty="0" err="1">
                <a:solidFill>
                  <a:schemeClr val="bg1"/>
                </a:solidFill>
                <a:latin typeface="Courier"/>
                <a:cs typeface="Courier"/>
              </a:rPr>
              <a:t>Xsq.fit</a:t>
            </a:r>
            <a:r>
              <a:rPr lang="en-US" dirty="0">
                <a:solidFill>
                  <a:schemeClr val="bg1"/>
                </a:solidFill>
                <a:latin typeface="Courier"/>
                <a:cs typeface="Courier"/>
              </a:rPr>
              <a:t> &lt;- </a:t>
            </a:r>
            <a:r>
              <a:rPr lang="en-US" dirty="0" err="1">
                <a:solidFill>
                  <a:schemeClr val="bg1"/>
                </a:solidFill>
                <a:latin typeface="Courier"/>
                <a:cs typeface="Courier"/>
              </a:rPr>
              <a:t>chisq.test</a:t>
            </a:r>
            <a:r>
              <a:rPr lang="en-US" dirty="0">
                <a:solidFill>
                  <a:schemeClr val="bg1"/>
                </a:solidFill>
                <a:latin typeface="Courier"/>
                <a:cs typeface="Courier"/>
              </a:rPr>
              <a:t>(</a:t>
            </a:r>
            <a:r>
              <a:rPr lang="en-US" dirty="0" err="1">
                <a:solidFill>
                  <a:schemeClr val="bg1"/>
                </a:solidFill>
                <a:latin typeface="Courier"/>
                <a:cs typeface="Courier"/>
              </a:rPr>
              <a:t>O.tab</a:t>
            </a:r>
            <a:r>
              <a:rPr lang="en-US" dirty="0">
                <a:solidFill>
                  <a:schemeClr val="bg1"/>
                </a:solidFill>
                <a:latin typeface="Courier"/>
                <a:cs typeface="Courier"/>
              </a:rPr>
              <a:t>, correct = T)</a:t>
            </a:r>
          </a:p>
          <a:p>
            <a:r>
              <a:rPr lang="en-US" dirty="0" err="1">
                <a:solidFill>
                  <a:schemeClr val="bg1"/>
                </a:solidFill>
                <a:latin typeface="Courier"/>
                <a:cs typeface="Courier"/>
              </a:rPr>
              <a:t>Xsq.fit</a:t>
            </a:r>
            <a:endParaRPr lang="en-US" dirty="0">
              <a:solidFill>
                <a:schemeClr val="bg1"/>
              </a:solidFill>
              <a:latin typeface="Courier"/>
              <a:cs typeface="Courier"/>
            </a:endParaRPr>
          </a:p>
        </p:txBody>
      </p:sp>
      <p:pic>
        <p:nvPicPr>
          <p:cNvPr id="4" name="Picture 3">
            <a:extLst>
              <a:ext uri="{FF2B5EF4-FFF2-40B4-BE49-F238E27FC236}">
                <a16:creationId xmlns:a16="http://schemas.microsoft.com/office/drawing/2014/main" id="{53547AB3-AA51-D139-BB6E-F02FDC6ADDAB}"/>
              </a:ext>
            </a:extLst>
          </p:cNvPr>
          <p:cNvPicPr>
            <a:picLocks noChangeAspect="1"/>
          </p:cNvPicPr>
          <p:nvPr/>
        </p:nvPicPr>
        <p:blipFill>
          <a:blip r:embed="rId4"/>
          <a:stretch>
            <a:fillRect/>
          </a:stretch>
        </p:blipFill>
        <p:spPr>
          <a:xfrm>
            <a:off x="138896" y="5268003"/>
            <a:ext cx="6157732" cy="1320933"/>
          </a:xfrm>
          <a:prstGeom prst="rect">
            <a:avLst/>
          </a:prstGeom>
          <a:effectLst/>
        </p:spPr>
      </p:pic>
      <p:sp>
        <p:nvSpPr>
          <p:cNvPr id="7" name="TextBox 6">
            <a:extLst>
              <a:ext uri="{FF2B5EF4-FFF2-40B4-BE49-F238E27FC236}">
                <a16:creationId xmlns:a16="http://schemas.microsoft.com/office/drawing/2014/main" id="{88CCB90C-0E45-4B43-853D-8AA6AC6053B3}"/>
              </a:ext>
            </a:extLst>
          </p:cNvPr>
          <p:cNvSpPr txBox="1"/>
          <p:nvPr/>
        </p:nvSpPr>
        <p:spPr>
          <a:xfrm>
            <a:off x="6686307" y="5243555"/>
            <a:ext cx="2515568" cy="584775"/>
          </a:xfrm>
          <a:prstGeom prst="rect">
            <a:avLst/>
          </a:prstGeom>
          <a:noFill/>
          <a:effectLst/>
        </p:spPr>
        <p:txBody>
          <a:bodyPr wrap="square" rtlCol="0">
            <a:spAutoFit/>
          </a:bodyPr>
          <a:lstStyle/>
          <a:p>
            <a:r>
              <a:rPr lang="en-US" sz="1600" dirty="0">
                <a:latin typeface="Times New Roman" panose="02020603050405020304" pitchFamily="18" charset="0"/>
                <a:cs typeface="Times New Roman" panose="02020603050405020304" pitchFamily="18" charset="0"/>
              </a:rPr>
              <a:t>no evidence against assumption of independence</a:t>
            </a:r>
          </a:p>
        </p:txBody>
      </p:sp>
      <p:cxnSp>
        <p:nvCxnSpPr>
          <p:cNvPr id="8" name="Straight Arrow Connector 7">
            <a:extLst>
              <a:ext uri="{FF2B5EF4-FFF2-40B4-BE49-F238E27FC236}">
                <a16:creationId xmlns:a16="http://schemas.microsoft.com/office/drawing/2014/main" id="{3190D4B3-5ABE-184E-5E2A-9857EC15C221}"/>
              </a:ext>
            </a:extLst>
          </p:cNvPr>
          <p:cNvCxnSpPr>
            <a:cxnSpLocks/>
          </p:cNvCxnSpPr>
          <p:nvPr/>
        </p:nvCxnSpPr>
        <p:spPr>
          <a:xfrm flipH="1">
            <a:off x="4394518" y="5741043"/>
            <a:ext cx="2291789" cy="711497"/>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EA42829-1726-1406-56EF-8CAC119A3259}"/>
              </a:ext>
            </a:extLst>
          </p:cNvPr>
          <p:cNvSpPr txBox="1"/>
          <p:nvPr/>
        </p:nvSpPr>
        <p:spPr>
          <a:xfrm>
            <a:off x="5457459" y="1236232"/>
            <a:ext cx="2077657" cy="400110"/>
          </a:xfrm>
          <a:prstGeom prst="rect">
            <a:avLst/>
          </a:prstGeom>
          <a:solidFill>
            <a:schemeClr val="bg1"/>
          </a:solidFill>
          <a:effectLst/>
        </p:spPr>
        <p:txBody>
          <a:bodyPr wrap="square">
            <a:spAutoFit/>
          </a:bodyPr>
          <a:lstStyle/>
          <a:p>
            <a:r>
              <a:rPr lang="en-US" sz="2000" dirty="0" err="1">
                <a:latin typeface="Times New Roman" panose="02020603050405020304" pitchFamily="18" charset="0"/>
                <a:cs typeface="Times New Roman" panose="02020603050405020304" pitchFamily="18" charset="0"/>
                <a:hlinkClick r:id="rId5"/>
              </a:rPr>
              <a:t>chi_square_test.R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413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856F84-D133-6EED-14CD-962BB06D75BB}"/>
              </a:ext>
            </a:extLst>
          </p:cNvPr>
          <p:cNvPicPr>
            <a:picLocks noChangeAspect="1"/>
          </p:cNvPicPr>
          <p:nvPr/>
        </p:nvPicPr>
        <p:blipFill>
          <a:blip r:embed="rId2"/>
          <a:stretch>
            <a:fillRect/>
          </a:stretch>
        </p:blipFill>
        <p:spPr>
          <a:xfrm>
            <a:off x="1484305" y="1787371"/>
            <a:ext cx="7659695" cy="4140517"/>
          </a:xfrm>
          <a:prstGeom prst="rect">
            <a:avLst/>
          </a:prstGeom>
        </p:spPr>
      </p:pic>
      <p:sp>
        <p:nvSpPr>
          <p:cNvPr id="6" name="TextBox 5">
            <a:extLst>
              <a:ext uri="{FF2B5EF4-FFF2-40B4-BE49-F238E27FC236}">
                <a16:creationId xmlns:a16="http://schemas.microsoft.com/office/drawing/2014/main" id="{817F2209-9A05-EBE0-1803-D53AAF7E98E3}"/>
              </a:ext>
            </a:extLst>
          </p:cNvPr>
          <p:cNvSpPr txBox="1"/>
          <p:nvPr/>
        </p:nvSpPr>
        <p:spPr>
          <a:xfrm>
            <a:off x="88087" y="1601795"/>
            <a:ext cx="2759103" cy="646331"/>
          </a:xfrm>
          <a:prstGeom prst="rect">
            <a:avLst/>
          </a:prstGeom>
          <a:noFill/>
        </p:spPr>
        <p:txBody>
          <a:bodyPr wrap="square" rtlCol="0">
            <a:spAutoFit/>
          </a:bodyPr>
          <a:lstStyle/>
          <a:p>
            <a:r>
              <a:rPr lang="en-US" sz="1200" dirty="0"/>
              <a:t>color =Class,</a:t>
            </a:r>
          </a:p>
          <a:p>
            <a:r>
              <a:rPr lang="en-US" sz="1200" dirty="0"/>
              <a:t>shape=Subclass in Class</a:t>
            </a:r>
          </a:p>
          <a:p>
            <a:r>
              <a:rPr lang="en-US" sz="1200" dirty="0"/>
              <a:t>number=Attribute, Subclass, Class code</a:t>
            </a:r>
          </a:p>
        </p:txBody>
      </p:sp>
      <p:sp>
        <p:nvSpPr>
          <p:cNvPr id="8" name="Rectangle 7">
            <a:extLst>
              <a:ext uri="{FF2B5EF4-FFF2-40B4-BE49-F238E27FC236}">
                <a16:creationId xmlns:a16="http://schemas.microsoft.com/office/drawing/2014/main" id="{344C9BEA-EAA6-42F1-2C95-36CC83A450F9}"/>
              </a:ext>
            </a:extLst>
          </p:cNvPr>
          <p:cNvSpPr/>
          <p:nvPr/>
        </p:nvSpPr>
        <p:spPr>
          <a:xfrm>
            <a:off x="88087" y="5056586"/>
            <a:ext cx="2574090" cy="1754326"/>
          </a:xfrm>
          <a:prstGeom prst="rect">
            <a:avLst/>
          </a:prstGeom>
        </p:spPr>
        <p:txBody>
          <a:bodyPr wrap="square">
            <a:spAutoFit/>
          </a:bodyPr>
          <a:lstStyle/>
          <a:p>
            <a:r>
              <a:rPr lang="en-US" sz="1350" b="1" dirty="0"/>
              <a:t>Grey</a:t>
            </a:r>
            <a:r>
              <a:rPr lang="en-US" sz="1350" dirty="0"/>
              <a:t> = animal hair</a:t>
            </a:r>
          </a:p>
          <a:p>
            <a:r>
              <a:rPr lang="en-US" sz="1350" b="1" dirty="0"/>
              <a:t>Violet</a:t>
            </a:r>
            <a:r>
              <a:rPr lang="en-US" sz="1350" dirty="0"/>
              <a:t> = human hair natural</a:t>
            </a:r>
          </a:p>
          <a:p>
            <a:r>
              <a:rPr lang="en-US" sz="1350" b="1" dirty="0"/>
              <a:t>Turquoise</a:t>
            </a:r>
            <a:r>
              <a:rPr lang="en-US" sz="1350" dirty="0"/>
              <a:t> = human hair treated</a:t>
            </a:r>
          </a:p>
          <a:p>
            <a:r>
              <a:rPr lang="en-US" sz="1350" b="1" dirty="0"/>
              <a:t>Blue</a:t>
            </a:r>
            <a:r>
              <a:rPr lang="en-US" sz="1350" dirty="0"/>
              <a:t> = inorganic fibers</a:t>
            </a:r>
          </a:p>
          <a:p>
            <a:r>
              <a:rPr lang="en-US" sz="1350" b="1" dirty="0"/>
              <a:t>Green</a:t>
            </a:r>
            <a:r>
              <a:rPr lang="en-US" sz="1350" dirty="0"/>
              <a:t> = inorganic grains</a:t>
            </a:r>
          </a:p>
          <a:p>
            <a:r>
              <a:rPr lang="en-US" sz="1350" b="1" dirty="0"/>
              <a:t>Dark Yellow</a:t>
            </a:r>
            <a:r>
              <a:rPr lang="en-US" sz="1350" dirty="0"/>
              <a:t> = natural fibers</a:t>
            </a:r>
          </a:p>
          <a:p>
            <a:r>
              <a:rPr lang="en-US" sz="1350" b="1" dirty="0"/>
              <a:t>Orange</a:t>
            </a:r>
            <a:r>
              <a:rPr lang="en-US" sz="1350" dirty="0"/>
              <a:t> = synthetic fibers</a:t>
            </a:r>
          </a:p>
          <a:p>
            <a:r>
              <a:rPr lang="en-US" sz="1350" b="1" dirty="0"/>
              <a:t>Red</a:t>
            </a:r>
            <a:r>
              <a:rPr lang="en-US" sz="1350" dirty="0"/>
              <a:t> = various</a:t>
            </a:r>
          </a:p>
        </p:txBody>
      </p:sp>
      <p:pic>
        <p:nvPicPr>
          <p:cNvPr id="3" name="Picture 2">
            <a:extLst>
              <a:ext uri="{FF2B5EF4-FFF2-40B4-BE49-F238E27FC236}">
                <a16:creationId xmlns:a16="http://schemas.microsoft.com/office/drawing/2014/main" id="{FF75118E-1281-85FA-EC5B-67651365A7C8}"/>
              </a:ext>
            </a:extLst>
          </p:cNvPr>
          <p:cNvPicPr>
            <a:picLocks noChangeAspect="1" noChangeArrowheads="1"/>
          </p:cNvPicPr>
          <p:nvPr/>
        </p:nvPicPr>
        <p:blipFill>
          <a:blip r:embed="rId3" cstate="print"/>
          <a:srcRect/>
          <a:stretch>
            <a:fillRect/>
          </a:stretch>
        </p:blipFill>
        <p:spPr bwMode="auto">
          <a:xfrm>
            <a:off x="484188" y="196056"/>
            <a:ext cx="8202612" cy="239712"/>
          </a:xfrm>
          <a:prstGeom prst="rect">
            <a:avLst/>
          </a:prstGeom>
          <a:noFill/>
          <a:ln w="9525">
            <a:noFill/>
            <a:round/>
            <a:headEnd/>
            <a:tailEnd/>
          </a:ln>
        </p:spPr>
      </p:pic>
      <p:sp>
        <p:nvSpPr>
          <p:cNvPr id="4" name="Rectangle 4">
            <a:extLst>
              <a:ext uri="{FF2B5EF4-FFF2-40B4-BE49-F238E27FC236}">
                <a16:creationId xmlns:a16="http://schemas.microsoft.com/office/drawing/2014/main" id="{09632F20-F7FF-88B6-CDDA-D987028E9DD8}"/>
              </a:ext>
            </a:extLst>
          </p:cNvPr>
          <p:cNvSpPr>
            <a:spLocks noChangeArrowheads="1"/>
          </p:cNvSpPr>
          <p:nvPr/>
        </p:nvSpPr>
        <p:spPr bwMode="auto">
          <a:xfrm>
            <a:off x="231775" y="442595"/>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a:solidFill>
                  <a:srgbClr val="000000"/>
                </a:solidFill>
                <a:latin typeface="Times New Roman" pitchFamily="18" charset="0"/>
              </a:rPr>
              <a:t>A Distribution of Materials Components in Household Dust</a:t>
            </a:r>
          </a:p>
        </p:txBody>
      </p:sp>
    </p:spTree>
    <p:extLst>
      <p:ext uri="{BB962C8B-B14F-4D97-AF65-F5344CB8AC3E}">
        <p14:creationId xmlns:p14="http://schemas.microsoft.com/office/powerpoint/2010/main" val="968636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31775" y="120134"/>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Hypothesis Testing</a:t>
            </a:r>
          </a:p>
        </p:txBody>
      </p:sp>
      <p:sp>
        <p:nvSpPr>
          <p:cNvPr id="5" name="Rectangle 5"/>
          <p:cNvSpPr>
            <a:spLocks noChangeArrowheads="1"/>
          </p:cNvSpPr>
          <p:nvPr/>
        </p:nvSpPr>
        <p:spPr bwMode="auto">
          <a:xfrm>
            <a:off x="228600" y="1094859"/>
            <a:ext cx="8686800" cy="5578475"/>
          </a:xfrm>
          <a:prstGeom prst="rect">
            <a:avLst/>
          </a:prstGeom>
          <a:noFill/>
          <a:ln w="9525">
            <a:noFill/>
            <a:round/>
            <a:headEnd/>
            <a:tailEnd/>
          </a:ln>
        </p:spPr>
        <p:txBody>
          <a:bodyPr lIns="0" tIns="0" rIns="0" bIns="0"/>
          <a:lstStyle/>
          <a:p>
            <a:pPr marL="430213"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3200" dirty="0">
                <a:solidFill>
                  <a:srgbClr val="000000"/>
                </a:solidFill>
                <a:latin typeface="Times New Roman" pitchFamily="18" charset="0"/>
              </a:rPr>
              <a:t>A </a:t>
            </a:r>
            <a:r>
              <a:rPr lang="en-GB" sz="3200" b="1" dirty="0">
                <a:solidFill>
                  <a:srgbClr val="000000"/>
                </a:solidFill>
                <a:latin typeface="Times New Roman" pitchFamily="18" charset="0"/>
              </a:rPr>
              <a:t>hypothesis</a:t>
            </a:r>
            <a:r>
              <a:rPr lang="en-GB" sz="3200" dirty="0">
                <a:solidFill>
                  <a:srgbClr val="000000"/>
                </a:solidFill>
                <a:latin typeface="Times New Roman" pitchFamily="18" charset="0"/>
              </a:rPr>
              <a:t> is an assumption about a parameter.</a:t>
            </a:r>
          </a:p>
        </p:txBody>
      </p:sp>
      <p:pic>
        <p:nvPicPr>
          <p:cNvPr id="9" name="Picture 8"/>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10" name="Rectangle 5"/>
          <p:cNvSpPr>
            <a:spLocks noChangeArrowheads="1"/>
          </p:cNvSpPr>
          <p:nvPr/>
        </p:nvSpPr>
        <p:spPr bwMode="auto">
          <a:xfrm>
            <a:off x="381000" y="1848838"/>
            <a:ext cx="8686800" cy="1399687"/>
          </a:xfrm>
          <a:prstGeom prst="rect">
            <a:avLst/>
          </a:prstGeom>
          <a:noFill/>
          <a:ln w="9525">
            <a:noFill/>
            <a:round/>
            <a:headEnd/>
            <a:tailEnd/>
          </a:ln>
        </p:spPr>
        <p:txBody>
          <a:bodyPr lIns="0" tIns="0" rIns="0" bIns="0"/>
          <a:lstStyle/>
          <a:p>
            <a:pPr marL="887413" lvl="1"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800" dirty="0">
                <a:solidFill>
                  <a:srgbClr val="000000"/>
                </a:solidFill>
                <a:latin typeface="Times New Roman" pitchFamily="18" charset="0"/>
              </a:rPr>
              <a:t>Form a hypothesis about the parameter</a:t>
            </a:r>
          </a:p>
          <a:p>
            <a:pPr marL="1344613" lvl="2"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400" dirty="0">
                <a:solidFill>
                  <a:srgbClr val="000000"/>
                </a:solidFill>
                <a:latin typeface="Times New Roman" pitchFamily="18" charset="0"/>
              </a:rPr>
              <a:t>H</a:t>
            </a:r>
            <a:r>
              <a:rPr lang="en-GB" sz="2400" baseline="-25000" dirty="0">
                <a:solidFill>
                  <a:srgbClr val="000000"/>
                </a:solidFill>
                <a:latin typeface="Times New Roman" pitchFamily="18" charset="0"/>
              </a:rPr>
              <a:t>0</a:t>
            </a:r>
            <a:r>
              <a:rPr lang="en-GB" sz="2400" dirty="0">
                <a:solidFill>
                  <a:srgbClr val="000000"/>
                </a:solidFill>
                <a:latin typeface="Times New Roman" pitchFamily="18" charset="0"/>
              </a:rPr>
              <a:t>, the </a:t>
            </a:r>
            <a:r>
              <a:rPr lang="en-GB" sz="2400" b="1" dirty="0">
                <a:solidFill>
                  <a:srgbClr val="000000"/>
                </a:solidFill>
                <a:latin typeface="Times New Roman" pitchFamily="18" charset="0"/>
              </a:rPr>
              <a:t>null hypothesis</a:t>
            </a:r>
            <a:r>
              <a:rPr lang="en-GB" sz="2400" dirty="0">
                <a:solidFill>
                  <a:srgbClr val="000000"/>
                </a:solidFill>
                <a:latin typeface="Times New Roman" pitchFamily="18" charset="0"/>
              </a:rPr>
              <a:t>: What we are “assuming” about the parameter. Typically:</a:t>
            </a:r>
          </a:p>
        </p:txBody>
      </p:sp>
      <p:pic>
        <p:nvPicPr>
          <p:cNvPr id="2" name="Picture 1"/>
          <p:cNvPicPr>
            <a:picLocks noChangeAspect="1"/>
          </p:cNvPicPr>
          <p:nvPr/>
        </p:nvPicPr>
        <p:blipFill>
          <a:blip r:embed="rId3"/>
          <a:stretch>
            <a:fillRect/>
          </a:stretch>
        </p:blipFill>
        <p:spPr>
          <a:xfrm>
            <a:off x="2667000" y="3248866"/>
            <a:ext cx="3810000" cy="419100"/>
          </a:xfrm>
          <a:prstGeom prst="rect">
            <a:avLst/>
          </a:prstGeom>
        </p:spPr>
      </p:pic>
      <p:pic>
        <p:nvPicPr>
          <p:cNvPr id="3" name="Picture 2"/>
          <p:cNvPicPr>
            <a:picLocks noChangeAspect="1"/>
          </p:cNvPicPr>
          <p:nvPr/>
        </p:nvPicPr>
        <p:blipFill>
          <a:blip r:embed="rId4"/>
          <a:stretch>
            <a:fillRect/>
          </a:stretch>
        </p:blipFill>
        <p:spPr>
          <a:xfrm>
            <a:off x="2667000" y="3855454"/>
            <a:ext cx="3810000" cy="419100"/>
          </a:xfrm>
          <a:prstGeom prst="rect">
            <a:avLst/>
          </a:prstGeom>
        </p:spPr>
      </p:pic>
      <p:pic>
        <p:nvPicPr>
          <p:cNvPr id="4" name="Picture 3"/>
          <p:cNvPicPr>
            <a:picLocks noChangeAspect="1"/>
          </p:cNvPicPr>
          <p:nvPr/>
        </p:nvPicPr>
        <p:blipFill>
          <a:blip r:embed="rId5"/>
          <a:stretch>
            <a:fillRect/>
          </a:stretch>
        </p:blipFill>
        <p:spPr>
          <a:xfrm>
            <a:off x="2667000" y="4429633"/>
            <a:ext cx="3810000" cy="419100"/>
          </a:xfrm>
          <a:prstGeom prst="rect">
            <a:avLst/>
          </a:prstGeom>
        </p:spPr>
      </p:pic>
      <p:sp>
        <p:nvSpPr>
          <p:cNvPr id="11" name="Rectangle 5"/>
          <p:cNvSpPr>
            <a:spLocks noChangeArrowheads="1"/>
          </p:cNvSpPr>
          <p:nvPr/>
        </p:nvSpPr>
        <p:spPr bwMode="auto">
          <a:xfrm>
            <a:off x="200520" y="4848733"/>
            <a:ext cx="8686800" cy="1827478"/>
          </a:xfrm>
          <a:prstGeom prst="rect">
            <a:avLst/>
          </a:prstGeom>
          <a:noFill/>
          <a:ln w="9525">
            <a:noFill/>
            <a:round/>
            <a:headEnd/>
            <a:tailEnd/>
          </a:ln>
        </p:spPr>
        <p:txBody>
          <a:bodyPr lIns="0" tIns="0" rIns="0" bIns="0"/>
          <a:lstStyle/>
          <a:p>
            <a:pPr marL="430213"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endParaRPr lang="en-GB" sz="2800" b="1" dirty="0">
              <a:solidFill>
                <a:srgbClr val="000000"/>
              </a:solidFill>
              <a:latin typeface="Times New Roman" pitchFamily="18" charset="0"/>
            </a:endParaRPr>
          </a:p>
          <a:p>
            <a:pPr marL="887413" lvl="1"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800" dirty="0">
                <a:solidFill>
                  <a:srgbClr val="000000"/>
                </a:solidFill>
                <a:latin typeface="Times New Roman" pitchFamily="18" charset="0"/>
              </a:rPr>
              <a:t>Identify the </a:t>
            </a:r>
            <a:r>
              <a:rPr lang="en-GB" sz="2800" b="1" dirty="0">
                <a:solidFill>
                  <a:srgbClr val="000000"/>
                </a:solidFill>
                <a:latin typeface="Times New Roman" pitchFamily="18" charset="0"/>
              </a:rPr>
              <a:t>alternative hypothesis</a:t>
            </a:r>
            <a:r>
              <a:rPr lang="en-GB" sz="2800" dirty="0">
                <a:solidFill>
                  <a:srgbClr val="000000"/>
                </a:solidFill>
                <a:latin typeface="Times New Roman" pitchFamily="18" charset="0"/>
              </a:rPr>
              <a:t>, H</a:t>
            </a:r>
            <a:r>
              <a:rPr lang="en-GB" sz="2800" baseline="-25000" dirty="0">
                <a:solidFill>
                  <a:srgbClr val="000000"/>
                </a:solidFill>
                <a:latin typeface="Times New Roman" pitchFamily="18" charset="0"/>
              </a:rPr>
              <a:t>a</a:t>
            </a:r>
          </a:p>
          <a:p>
            <a:pPr marL="1344613" lvl="2"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400" dirty="0">
                <a:solidFill>
                  <a:srgbClr val="000000"/>
                </a:solidFill>
                <a:latin typeface="Times New Roman" pitchFamily="18" charset="0"/>
              </a:rPr>
              <a:t>What we want to “prove”</a:t>
            </a:r>
          </a:p>
          <a:p>
            <a:pPr marL="1801813" lvl="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400" dirty="0">
                <a:solidFill>
                  <a:srgbClr val="000000"/>
                </a:solidFill>
                <a:latin typeface="Times New Roman" pitchFamily="18" charset="0"/>
              </a:rPr>
              <a:t>Not really prove, but “</a:t>
            </a:r>
            <a:r>
              <a:rPr lang="en-GB" sz="2400" b="1" i="1" u="sng" dirty="0">
                <a:solidFill>
                  <a:srgbClr val="000000"/>
                </a:solidFill>
                <a:latin typeface="Times New Roman" pitchFamily="18" charset="0"/>
              </a:rPr>
              <a:t>reject the Null in </a:t>
            </a:r>
            <a:r>
              <a:rPr lang="en-GB" sz="2400" b="1" i="1" u="sng" dirty="0" err="1">
                <a:solidFill>
                  <a:srgbClr val="000000"/>
                </a:solidFill>
                <a:latin typeface="Times New Roman" pitchFamily="18" charset="0"/>
              </a:rPr>
              <a:t>favor</a:t>
            </a:r>
            <a:r>
              <a:rPr lang="en-GB" sz="2400" b="1" i="1" u="sng" dirty="0">
                <a:solidFill>
                  <a:srgbClr val="000000"/>
                </a:solidFill>
                <a:latin typeface="Times New Roman" pitchFamily="18" charset="0"/>
              </a:rPr>
              <a:t> of</a:t>
            </a:r>
            <a:r>
              <a:rPr lang="en-GB" sz="2400" dirty="0">
                <a:solidFill>
                  <a:srgbClr val="000000"/>
                </a:solidFill>
                <a:latin typeface="Times New Roman" pitchFamily="18" charset="0"/>
              </a:rPr>
              <a:t>”</a:t>
            </a:r>
          </a:p>
        </p:txBody>
      </p:sp>
    </p:spTree>
    <p:extLst>
      <p:ext uri="{BB962C8B-B14F-4D97-AF65-F5344CB8AC3E}">
        <p14:creationId xmlns:p14="http://schemas.microsoft.com/office/powerpoint/2010/main" val="314342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F3D52-1B4B-E8EA-FB5F-D4D4A77E171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ACEBC7-C8D3-E2DD-2EB5-1D5CF35D1F0A}"/>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E5FDC3E8-31FD-776D-E080-461C4F28019D}"/>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Fisher Exact Test</a:t>
            </a:r>
          </a:p>
        </p:txBody>
      </p:sp>
      <p:sp>
        <p:nvSpPr>
          <p:cNvPr id="4" name="TextBox 3">
            <a:extLst>
              <a:ext uri="{FF2B5EF4-FFF2-40B4-BE49-F238E27FC236}">
                <a16:creationId xmlns:a16="http://schemas.microsoft.com/office/drawing/2014/main" id="{5BA40019-4EAB-2ECE-4479-680B76413E05}"/>
              </a:ext>
            </a:extLst>
          </p:cNvPr>
          <p:cNvSpPr txBox="1"/>
          <p:nvPr/>
        </p:nvSpPr>
        <p:spPr>
          <a:xfrm>
            <a:off x="484189" y="1551006"/>
            <a:ext cx="820261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there are </a:t>
            </a:r>
            <a:r>
              <a:rPr lang="en-US" sz="2400" b="1" i="1" u="sng" dirty="0">
                <a:latin typeface="Times New Roman" panose="02020603050405020304" pitchFamily="18" charset="0"/>
                <a:cs typeface="Times New Roman" panose="02020603050405020304" pitchFamily="18" charset="0"/>
              </a:rPr>
              <a:t>cells with zero counts </a:t>
            </a:r>
            <a:r>
              <a:rPr lang="en-US" sz="2400" dirty="0">
                <a:latin typeface="Times New Roman" panose="02020603050405020304" pitchFamily="18" charset="0"/>
                <a:cs typeface="Times New Roman" panose="02020603050405020304" pitchFamily="18" charset="0"/>
              </a:rPr>
              <a:t>and/or the </a:t>
            </a:r>
            <a:r>
              <a:rPr lang="en-US" sz="2400" b="1" i="1" u="sng" dirty="0">
                <a:latin typeface="Times New Roman" panose="02020603050405020304" pitchFamily="18" charset="0"/>
                <a:cs typeface="Times New Roman" panose="02020603050405020304" pitchFamily="18" charset="0"/>
              </a:rPr>
              <a:t>sample size is small</a:t>
            </a:r>
            <a:r>
              <a:rPr lang="en-US" sz="2400" dirty="0">
                <a:latin typeface="Times New Roman" panose="02020603050405020304" pitchFamily="18" charset="0"/>
                <a:cs typeface="Times New Roman" panose="02020603050405020304" pitchFamily="18" charset="0"/>
              </a:rPr>
              <a:t>, use the the Fisher exact tests</a:t>
            </a:r>
            <a:endParaRPr lang="en-US" sz="2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AF543A6-7865-B150-48BF-CF83D8F2597C}"/>
              </a:ext>
            </a:extLst>
          </p:cNvPr>
          <p:cNvSpPr txBox="1"/>
          <p:nvPr/>
        </p:nvSpPr>
        <p:spPr>
          <a:xfrm>
            <a:off x="821784" y="2640955"/>
            <a:ext cx="8202612"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Small cell counts cause the </a:t>
            </a:r>
            <a:r>
              <a:rPr lang="en-US" sz="2200" dirty="0">
                <a:latin typeface="Symbol" pitchFamily="2" charset="2"/>
                <a:cs typeface="Times New Roman" panose="02020603050405020304" pitchFamily="18" charset="0"/>
              </a:rPr>
              <a:t>c</a:t>
            </a:r>
            <a:r>
              <a:rPr lang="en-US" sz="2200" baseline="30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statistic to be over-estimated.</a:t>
            </a:r>
          </a:p>
        </p:txBody>
      </p:sp>
      <p:sp>
        <p:nvSpPr>
          <p:cNvPr id="6" name="TextBox 5">
            <a:extLst>
              <a:ext uri="{FF2B5EF4-FFF2-40B4-BE49-F238E27FC236}">
                <a16:creationId xmlns:a16="http://schemas.microsoft.com/office/drawing/2014/main" id="{6D80BD40-9E63-A62A-6A3F-696685A9B815}"/>
              </a:ext>
            </a:extLst>
          </p:cNvPr>
          <p:cNvSpPr txBox="1"/>
          <p:nvPr/>
        </p:nvSpPr>
        <p:spPr>
          <a:xfrm>
            <a:off x="821784" y="3196375"/>
            <a:ext cx="8202612"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To get around this we can calculate the probability of any pattern of counts in the contingency table (2 × 2 only shown):</a:t>
            </a:r>
          </a:p>
        </p:txBody>
      </p:sp>
      <p:sp>
        <p:nvSpPr>
          <p:cNvPr id="7" name="TextBox 6">
            <a:extLst>
              <a:ext uri="{FF2B5EF4-FFF2-40B4-BE49-F238E27FC236}">
                <a16:creationId xmlns:a16="http://schemas.microsoft.com/office/drawing/2014/main" id="{F2ED4EA3-E7BE-E7EC-D9A3-F2F4351AC03A}"/>
              </a:ext>
            </a:extLst>
          </p:cNvPr>
          <p:cNvSpPr txBox="1"/>
          <p:nvPr/>
        </p:nvSpPr>
        <p:spPr>
          <a:xfrm>
            <a:off x="1105363" y="5362768"/>
            <a:ext cx="763545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is the probability of a count pattern occurring by chance alone, given the factors are independent.</a:t>
            </a:r>
          </a:p>
        </p:txBody>
      </p:sp>
      <p:pic>
        <p:nvPicPr>
          <p:cNvPr id="8" name="Picture 7">
            <a:extLst>
              <a:ext uri="{FF2B5EF4-FFF2-40B4-BE49-F238E27FC236}">
                <a16:creationId xmlns:a16="http://schemas.microsoft.com/office/drawing/2014/main" id="{D12EC485-869C-53DA-8456-469A24D662F0}"/>
              </a:ext>
            </a:extLst>
          </p:cNvPr>
          <p:cNvPicPr>
            <a:picLocks noChangeAspect="1"/>
          </p:cNvPicPr>
          <p:nvPr/>
        </p:nvPicPr>
        <p:blipFill>
          <a:blip r:embed="rId3"/>
          <a:stretch>
            <a:fillRect/>
          </a:stretch>
        </p:blipFill>
        <p:spPr>
          <a:xfrm>
            <a:off x="2290511" y="4271366"/>
            <a:ext cx="4562977" cy="730607"/>
          </a:xfrm>
          <a:prstGeom prst="rect">
            <a:avLst/>
          </a:prstGeom>
        </p:spPr>
      </p:pic>
      <p:sp>
        <p:nvSpPr>
          <p:cNvPr id="9" name="TextBox 8">
            <a:extLst>
              <a:ext uri="{FF2B5EF4-FFF2-40B4-BE49-F238E27FC236}">
                <a16:creationId xmlns:a16="http://schemas.microsoft.com/office/drawing/2014/main" id="{4B7F6CB1-59A6-0AD7-A5DD-A235E08589E4}"/>
              </a:ext>
            </a:extLst>
          </p:cNvPr>
          <p:cNvSpPr txBox="1"/>
          <p:nvPr/>
        </p:nvSpPr>
        <p:spPr>
          <a:xfrm>
            <a:off x="1105363" y="6284795"/>
            <a:ext cx="7635453"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There is no problem handling 0 and small cell counts</a:t>
            </a:r>
          </a:p>
        </p:txBody>
      </p:sp>
    </p:spTree>
    <p:extLst>
      <p:ext uri="{BB962C8B-B14F-4D97-AF65-F5344CB8AC3E}">
        <p14:creationId xmlns:p14="http://schemas.microsoft.com/office/powerpoint/2010/main" val="23843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6CAF-BE93-EBF3-0875-F3EDF5DF19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EBF227-F518-48A7-1B8C-860F178F7D8C}"/>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6CFE1831-EBD9-3FF1-7CBD-AE495D999ABE}"/>
              </a:ext>
            </a:extLst>
          </p:cNvPr>
          <p:cNvSpPr>
            <a:spLocks noChangeArrowheads="1"/>
          </p:cNvSpPr>
          <p:nvPr/>
        </p:nvSpPr>
        <p:spPr bwMode="auto">
          <a:xfrm>
            <a:off x="231775" y="477324"/>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Aside: A parameterization of a </a:t>
            </a:r>
            <a:r>
              <a:rPr lang="en-US" sz="3200" dirty="0">
                <a:latin typeface="Times New Roman" panose="02020603050405020304" pitchFamily="18" charset="0"/>
                <a:cs typeface="Times New Roman" panose="02020603050405020304" pitchFamily="18" charset="0"/>
              </a:rPr>
              <a:t>2 × 2 Table and the Hypergeometric Distribution</a:t>
            </a:r>
            <a:r>
              <a:rPr lang="en-GB" sz="3200" dirty="0">
                <a:solidFill>
                  <a:srgbClr val="000000"/>
                </a:solidFill>
                <a:latin typeface="Times New Roman" pitchFamily="18" charset="0"/>
              </a:rPr>
              <a:t> </a:t>
            </a:r>
          </a:p>
        </p:txBody>
      </p:sp>
      <p:sp>
        <p:nvSpPr>
          <p:cNvPr id="4" name="TextBox 3">
            <a:extLst>
              <a:ext uri="{FF2B5EF4-FFF2-40B4-BE49-F238E27FC236}">
                <a16:creationId xmlns:a16="http://schemas.microsoft.com/office/drawing/2014/main" id="{724647D4-D6C9-E692-3161-E4A39D1E3094}"/>
              </a:ext>
            </a:extLst>
          </p:cNvPr>
          <p:cNvSpPr txBox="1"/>
          <p:nvPr/>
        </p:nvSpPr>
        <p:spPr>
          <a:xfrm>
            <a:off x="484189" y="1724631"/>
            <a:ext cx="8202612"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Note the relationships (parameterization) in a 2 × 2 table:</a:t>
            </a:r>
          </a:p>
        </p:txBody>
      </p:sp>
      <p:graphicFrame>
        <p:nvGraphicFramePr>
          <p:cNvPr id="5" name="Table 4">
            <a:extLst>
              <a:ext uri="{FF2B5EF4-FFF2-40B4-BE49-F238E27FC236}">
                <a16:creationId xmlns:a16="http://schemas.microsoft.com/office/drawing/2014/main" id="{70E1FC4E-E80F-B297-5EAF-CD5399637DA9}"/>
              </a:ext>
            </a:extLst>
          </p:cNvPr>
          <p:cNvGraphicFramePr>
            <a:graphicFrameLocks noGrp="1"/>
          </p:cNvGraphicFramePr>
          <p:nvPr>
            <p:extLst>
              <p:ext uri="{D42A27DB-BD31-4B8C-83A1-F6EECF244321}">
                <p14:modId xmlns:p14="http://schemas.microsoft.com/office/powerpoint/2010/main" val="288542783"/>
              </p:ext>
            </p:extLst>
          </p:nvPr>
        </p:nvGraphicFramePr>
        <p:xfrm>
          <a:off x="734991" y="2547001"/>
          <a:ext cx="7251541" cy="1427094"/>
        </p:xfrm>
        <a:graphic>
          <a:graphicData uri="http://schemas.openxmlformats.org/drawingml/2006/table">
            <a:tbl>
              <a:tblPr>
                <a:tableStyleId>{5C22544A-7EE6-4342-B048-85BDC9FD1C3A}</a:tableStyleId>
              </a:tblPr>
              <a:tblGrid>
                <a:gridCol w="2135530">
                  <a:extLst>
                    <a:ext uri="{9D8B030D-6E8A-4147-A177-3AD203B41FA5}">
                      <a16:colId xmlns:a16="http://schemas.microsoft.com/office/drawing/2014/main" val="2316688254"/>
                    </a:ext>
                  </a:extLst>
                </a:gridCol>
                <a:gridCol w="1349752">
                  <a:extLst>
                    <a:ext uri="{9D8B030D-6E8A-4147-A177-3AD203B41FA5}">
                      <a16:colId xmlns:a16="http://schemas.microsoft.com/office/drawing/2014/main" val="2266290951"/>
                    </a:ext>
                  </a:extLst>
                </a:gridCol>
                <a:gridCol w="1509195">
                  <a:extLst>
                    <a:ext uri="{9D8B030D-6E8A-4147-A177-3AD203B41FA5}">
                      <a16:colId xmlns:a16="http://schemas.microsoft.com/office/drawing/2014/main" val="3309236867"/>
                    </a:ext>
                  </a:extLst>
                </a:gridCol>
                <a:gridCol w="2257064">
                  <a:extLst>
                    <a:ext uri="{9D8B030D-6E8A-4147-A177-3AD203B41FA5}">
                      <a16:colId xmlns:a16="http://schemas.microsoft.com/office/drawing/2014/main" val="1128868017"/>
                    </a:ext>
                  </a:extLst>
                </a:gridCol>
              </a:tblGrid>
              <a:tr h="27840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Factor A</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l"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654030002"/>
                  </a:ext>
                </a:extLst>
              </a:tr>
              <a:tr h="289539">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Factor B</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A</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A</a:t>
                      </a:r>
                      <a:r>
                        <a:rPr lang="en-US" sz="1800" u="none" strike="noStrike" baseline="-25000" dirty="0">
                          <a:effectLst/>
                          <a:latin typeface="Times New Roman" panose="02020603050405020304" pitchFamily="18" charset="0"/>
                          <a:cs typeface="Times New Roman" panose="02020603050405020304" pitchFamily="18" charset="0"/>
                        </a:rPr>
                        <a:t>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B w="38100"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Row (Marginal) Totals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364216789"/>
                  </a:ext>
                </a:extLst>
              </a:tr>
              <a:tr h="289539">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B</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1</a:t>
                      </a:r>
                      <a:r>
                        <a:rPr lang="en-US" sz="1800" u="none" strike="noStrike" baseline="0" dirty="0">
                          <a:effectLst/>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T w="381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449035773"/>
                  </a:ext>
                </a:extLst>
              </a:tr>
              <a:tr h="278403">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Outcome B</a:t>
                      </a:r>
                      <a:r>
                        <a:rPr lang="en-US" sz="1800" u="none" strike="noStrike" baseline="-25000" dirty="0">
                          <a:effectLst/>
                          <a:latin typeface="Times New Roman" panose="02020603050405020304" pitchFamily="18" charset="0"/>
                          <a:cs typeface="Times New Roman" panose="02020603050405020304" pitchFamily="18" charset="0"/>
                        </a:rPr>
                        <a:t>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a:t>
                      </a:r>
                      <a:r>
                        <a:rPr lang="en-US" sz="1800" u="none" strike="noStrike" baseline="0" dirty="0">
                          <a:effectLst/>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2</a:t>
                      </a:r>
                      <a:r>
                        <a:rPr lang="en-US" sz="1800" u="none" strike="noStrike" dirty="0">
                          <a:effectLst/>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a:t>
                      </a:r>
                      <a:r>
                        <a:rPr lang="en-US" sz="1800" u="none" strike="noStrike" baseline="0" dirty="0">
                          <a:effectLst/>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11</a:t>
                      </a:r>
                      <a:r>
                        <a:rPr lang="en-US" sz="1800" u="none" strike="noStrike" dirty="0">
                          <a:effectLst/>
                          <a:latin typeface="Times New Roman" panose="02020603050405020304" pitchFamily="18" charset="0"/>
                          <a:cs typeface="Times New Roman" panose="02020603050405020304" pitchFamily="18" charset="0"/>
                        </a:rPr>
                        <a:t>)</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2</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859355300"/>
                  </a:ext>
                </a:extLst>
              </a:tr>
              <a:tr h="27840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Col (Marginal) Totals: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noFill/>
                      <a:prstDash val="solid"/>
                      <a:round/>
                      <a:headEnd type="none" w="med" len="med"/>
                      <a:tailEnd type="none" w="med" len="med"/>
                    </a:lnR>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noFill/>
                      <a:prstDash val="solid"/>
                      <a:round/>
                      <a:headEnd type="none" w="med" len="med"/>
                      <a:tailEnd type="none" w="med" len="med"/>
                    </a:ln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1</a:t>
                      </a:r>
                      <a:r>
                        <a:rPr lang="en-US" sz="1800" u="none" strike="noStrike" dirty="0">
                          <a:effectLst/>
                          <a:latin typeface="Times New Roman" panose="02020603050405020304" pitchFamily="18" charset="0"/>
                          <a:cs typeface="Times New Roman" panose="02020603050405020304" pitchFamily="18" charset="0"/>
                        </a:rPr>
                        <a:t> + r</a:t>
                      </a:r>
                      <a:r>
                        <a:rPr lang="en-US" sz="1800" u="none" strike="noStrike" baseline="-25000" dirty="0">
                          <a:effectLst/>
                          <a:latin typeface="Times New Roman" panose="02020603050405020304" pitchFamily="18" charset="0"/>
                          <a:cs typeface="Times New Roman" panose="02020603050405020304" pitchFamily="18" charset="0"/>
                        </a:rPr>
                        <a:t>2</a:t>
                      </a:r>
                      <a:r>
                        <a:rPr lang="en-US" sz="1800" u="none" strike="noStrike" baseline="0" dirty="0">
                          <a:effectLst/>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800" u="none" strike="noStrike" dirty="0">
                          <a:effectLst/>
                          <a:latin typeface="Times New Roman" panose="02020603050405020304" pitchFamily="18" charset="0"/>
                          <a:cs typeface="Times New Roman" panose="02020603050405020304" pitchFamily="18" charset="0"/>
                        </a:rPr>
                        <a:t>c</a:t>
                      </a:r>
                      <a:r>
                        <a:rPr lang="en-US" sz="1800" u="none" strike="noStrike" baseline="-25000" dirty="0">
                          <a:effectLst/>
                          <a:latin typeface="Times New Roman" panose="02020603050405020304" pitchFamily="18" charset="0"/>
                          <a:cs typeface="Times New Roman" panose="02020603050405020304" pitchFamily="18" charset="0"/>
                        </a:rPr>
                        <a:t>1</a:t>
                      </a:r>
                      <a:endParaRPr lang="en-US" sz="18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r</a:t>
                      </a:r>
                      <a:r>
                        <a:rPr lang="en-US" sz="1800" u="none" strike="noStrike" baseline="-25000" dirty="0">
                          <a:effectLst/>
                          <a:latin typeface="Times New Roman" panose="02020603050405020304" pitchFamily="18" charset="0"/>
                          <a:cs typeface="Times New Roman" panose="02020603050405020304" pitchFamily="18" charset="0"/>
                        </a:rPr>
                        <a:t>1</a:t>
                      </a:r>
                      <a:r>
                        <a:rPr lang="en-US" sz="1800" u="none" strike="noStrike" dirty="0">
                          <a:effectLst/>
                          <a:latin typeface="Times New Roman" panose="02020603050405020304" pitchFamily="18" charset="0"/>
                          <a:cs typeface="Times New Roman" panose="02020603050405020304" pitchFamily="18" charset="0"/>
                        </a:rPr>
                        <a:t> + r</a:t>
                      </a:r>
                      <a:r>
                        <a:rPr lang="en-US" sz="1800" u="none" strike="noStrike" baseline="-25000" dirty="0">
                          <a:effectLst/>
                          <a:latin typeface="Times New Roman" panose="02020603050405020304" pitchFamily="18" charset="0"/>
                          <a:cs typeface="Times New Roman" panose="02020603050405020304" pitchFamily="18" charset="0"/>
                        </a:rPr>
                        <a:t>2</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978091856"/>
                  </a:ext>
                </a:extLst>
              </a:tr>
            </a:tbl>
          </a:graphicData>
        </a:graphic>
      </p:graphicFrame>
      <p:sp>
        <p:nvSpPr>
          <p:cNvPr id="7" name="TextBox 6">
            <a:extLst>
              <a:ext uri="{FF2B5EF4-FFF2-40B4-BE49-F238E27FC236}">
                <a16:creationId xmlns:a16="http://schemas.microsoft.com/office/drawing/2014/main" id="{8CDE358B-CAFB-E4AC-330A-74511ED133B6}"/>
              </a:ext>
            </a:extLst>
          </p:cNvPr>
          <p:cNvSpPr txBox="1"/>
          <p:nvPr/>
        </p:nvSpPr>
        <p:spPr>
          <a:xfrm>
            <a:off x="644455" y="4404250"/>
            <a:ext cx="7882078" cy="769441"/>
          </a:xfrm>
          <a:prstGeom prst="rect">
            <a:avLst/>
          </a:prstGeom>
          <a:noFill/>
        </p:spPr>
        <p:txBody>
          <a:bodyPr wrap="square">
            <a:spAutoFit/>
          </a:bodyPr>
          <a:lstStyle/>
          <a:p>
            <a:pPr algn="ctr"/>
            <a:r>
              <a:rPr lang="en-US" sz="2200" dirty="0">
                <a:latin typeface="Times New Roman" panose="02020603050405020304" pitchFamily="18" charset="0"/>
                <a:cs typeface="Times New Roman" panose="02020603050405020304" pitchFamily="18" charset="0"/>
              </a:rPr>
              <a:t>This is the parameterization of the hypergeometric distribution in R: </a:t>
            </a:r>
          </a:p>
          <a:p>
            <a:pPr algn="ctr"/>
            <a:r>
              <a:rPr lang="en-US" sz="2200" b="1" dirty="0" err="1">
                <a:latin typeface="Courier New" panose="02070309020205020404" pitchFamily="49" charset="0"/>
                <a:cs typeface="Courier New" panose="02070309020205020404" pitchFamily="49" charset="0"/>
              </a:rPr>
              <a:t>dhyper</a:t>
            </a:r>
            <a:r>
              <a:rPr lang="en-US" sz="2200" b="1" dirty="0">
                <a:latin typeface="Courier New" panose="02070309020205020404" pitchFamily="49" charset="0"/>
                <a:cs typeface="Courier New" panose="02070309020205020404" pitchFamily="49" charset="0"/>
              </a:rPr>
              <a:t>(C11, r1, r2, c1) </a:t>
            </a:r>
          </a:p>
        </p:txBody>
      </p:sp>
      <p:pic>
        <p:nvPicPr>
          <p:cNvPr id="6" name="Picture 5">
            <a:extLst>
              <a:ext uri="{FF2B5EF4-FFF2-40B4-BE49-F238E27FC236}">
                <a16:creationId xmlns:a16="http://schemas.microsoft.com/office/drawing/2014/main" id="{18AE6A65-895F-2AD2-4B97-9C93E378A75E}"/>
              </a:ext>
            </a:extLst>
          </p:cNvPr>
          <p:cNvPicPr>
            <a:picLocks noChangeAspect="1"/>
          </p:cNvPicPr>
          <p:nvPr/>
        </p:nvPicPr>
        <p:blipFill>
          <a:blip r:embed="rId3"/>
          <a:stretch>
            <a:fillRect/>
          </a:stretch>
        </p:blipFill>
        <p:spPr>
          <a:xfrm>
            <a:off x="644455" y="5650069"/>
            <a:ext cx="4562977" cy="730607"/>
          </a:xfrm>
          <a:prstGeom prst="rect">
            <a:avLst/>
          </a:prstGeom>
        </p:spPr>
      </p:pic>
      <p:sp>
        <p:nvSpPr>
          <p:cNvPr id="9" name="TextBox 8">
            <a:extLst>
              <a:ext uri="{FF2B5EF4-FFF2-40B4-BE49-F238E27FC236}">
                <a16:creationId xmlns:a16="http://schemas.microsoft.com/office/drawing/2014/main" id="{E1F48D01-89F4-69C1-174F-BE1AB43B92AB}"/>
              </a:ext>
            </a:extLst>
          </p:cNvPr>
          <p:cNvSpPr txBox="1"/>
          <p:nvPr/>
        </p:nvSpPr>
        <p:spPr>
          <a:xfrm>
            <a:off x="5561635" y="5553707"/>
            <a:ext cx="3277565" cy="923330"/>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is also the hypergeometric distribution, </a:t>
            </a:r>
            <a:r>
              <a:rPr lang="en-US" dirty="0">
                <a:latin typeface="Times New Roman" panose="02020603050405020304" pitchFamily="18" charset="0"/>
                <a:cs typeface="Times New Roman" panose="02020603050405020304" pitchFamily="18" charset="0"/>
              </a:rPr>
              <a:t>but </a:t>
            </a:r>
            <a:r>
              <a:rPr lang="en-US" sz="1800" dirty="0">
                <a:latin typeface="Times New Roman" panose="02020603050405020304" pitchFamily="18" charset="0"/>
                <a:cs typeface="Times New Roman" panose="02020603050405020304" pitchFamily="18" charset="0"/>
              </a:rPr>
              <a:t>parameterized in terms of  cell counts</a:t>
            </a:r>
            <a:endParaRPr lang="en-US" dirty="0"/>
          </a:p>
        </p:txBody>
      </p:sp>
    </p:spTree>
    <p:extLst>
      <p:ext uri="{BB962C8B-B14F-4D97-AF65-F5344CB8AC3E}">
        <p14:creationId xmlns:p14="http://schemas.microsoft.com/office/powerpoint/2010/main" val="145903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23BA3-F36A-C929-B43D-11F3F3AEEECE}"/>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F53EB4D9-DAB7-459C-88F0-F84F9A9AB8BA}"/>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Fisher Exact Test</a:t>
            </a:r>
          </a:p>
        </p:txBody>
      </p:sp>
      <p:sp>
        <p:nvSpPr>
          <p:cNvPr id="4" name="TextBox 3">
            <a:extLst>
              <a:ext uri="{FF2B5EF4-FFF2-40B4-BE49-F238E27FC236}">
                <a16:creationId xmlns:a16="http://schemas.microsoft.com/office/drawing/2014/main" id="{FCCDFD0F-A864-BC51-AFE1-F0CAFE0DB42A}"/>
              </a:ext>
            </a:extLst>
          </p:cNvPr>
          <p:cNvSpPr txBox="1"/>
          <p:nvPr/>
        </p:nvSpPr>
        <p:spPr>
          <a:xfrm>
            <a:off x="484189" y="1551006"/>
            <a:ext cx="820261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Fisher exact test works by computing the probability of the observed contingency table </a:t>
            </a:r>
            <a:r>
              <a:rPr lang="en-US" sz="2400" i="1" u="sng" dirty="0">
                <a:latin typeface="Times New Roman" panose="02020603050405020304" pitchFamily="18" charset="0"/>
                <a:cs typeface="Times New Roman" panose="02020603050405020304" pitchFamily="18" charset="0"/>
              </a:rPr>
              <a:t>and</a:t>
            </a:r>
            <a:r>
              <a:rPr lang="en-US" sz="2400" dirty="0">
                <a:latin typeface="Times New Roman" panose="02020603050405020304" pitchFamily="18" charset="0"/>
                <a:cs typeface="Times New Roman" panose="02020603050405020304" pitchFamily="18" charset="0"/>
              </a:rPr>
              <a:t> the probabilities of any rearrangement of cell counts that gives a lower probability.</a:t>
            </a:r>
            <a:endParaRPr lang="en-US" sz="2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34C0409-3D50-E043-6403-06C61403EAE2}"/>
              </a:ext>
            </a:extLst>
          </p:cNvPr>
          <p:cNvSpPr txBox="1"/>
          <p:nvPr/>
        </p:nvSpPr>
        <p:spPr>
          <a:xfrm>
            <a:off x="821784" y="2872449"/>
            <a:ext cx="8202612"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sum of the observed table probability and any that are smaller (while maintaining the row and column totals) gives the p-value of the test</a:t>
            </a:r>
          </a:p>
        </p:txBody>
      </p:sp>
      <p:sp>
        <p:nvSpPr>
          <p:cNvPr id="6" name="TextBox 5">
            <a:extLst>
              <a:ext uri="{FF2B5EF4-FFF2-40B4-BE49-F238E27FC236}">
                <a16:creationId xmlns:a16="http://schemas.microsoft.com/office/drawing/2014/main" id="{A872E402-9EB8-BA06-F07E-F865856CCA6B}"/>
              </a:ext>
            </a:extLst>
          </p:cNvPr>
          <p:cNvSpPr txBox="1"/>
          <p:nvPr/>
        </p:nvSpPr>
        <p:spPr>
          <a:xfrm>
            <a:off x="821784" y="4078148"/>
            <a:ext cx="8202612"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It can become extremely tedious determining all the contingency tables to do the above p-value calculation </a:t>
            </a:r>
          </a:p>
          <a:p>
            <a:pPr marL="742950" lvl="1"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We let R do it for us using </a:t>
            </a:r>
            <a:r>
              <a:rPr lang="en-US" sz="2200" b="1" dirty="0" err="1">
                <a:latin typeface="Courier New" panose="02070309020205020404" pitchFamily="49" charset="0"/>
                <a:cs typeface="Courier New" panose="02070309020205020404" pitchFamily="49" charset="0"/>
              </a:rPr>
              <a:t>fisher.exact</a:t>
            </a:r>
            <a:r>
              <a:rPr lang="en-US" sz="22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9441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E7017-F632-B792-4620-A8EDC2B99A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F824D7-A83E-DC06-EF41-D3BC1F1B7A1D}"/>
              </a:ext>
            </a:extLst>
          </p:cNvPr>
          <p:cNvPicPr>
            <a:picLocks noChangeAspect="1" noChangeArrowheads="1"/>
          </p:cNvPicPr>
          <p:nvPr/>
        </p:nvPicPr>
        <p:blipFill>
          <a:blip r:embed="rId2" cstate="print"/>
          <a:srcRect/>
          <a:stretch>
            <a:fillRect/>
          </a:stretch>
        </p:blipFill>
        <p:spPr bwMode="auto">
          <a:xfrm>
            <a:off x="484188" y="253294"/>
            <a:ext cx="8202612" cy="239712"/>
          </a:xfrm>
          <a:prstGeom prst="rect">
            <a:avLst/>
          </a:prstGeom>
          <a:noFill/>
          <a:ln w="9525">
            <a:noFill/>
            <a:round/>
            <a:headEnd/>
            <a:tailEnd/>
          </a:ln>
        </p:spPr>
      </p:pic>
      <p:sp>
        <p:nvSpPr>
          <p:cNvPr id="4" name="Rectangle 4">
            <a:extLst>
              <a:ext uri="{FF2B5EF4-FFF2-40B4-BE49-F238E27FC236}">
                <a16:creationId xmlns:a16="http://schemas.microsoft.com/office/drawing/2014/main" id="{2FE0A933-325F-9877-5B5F-860162C3CFAC}"/>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Fisher Exact Test Example</a:t>
            </a:r>
          </a:p>
        </p:txBody>
      </p:sp>
      <p:sp>
        <p:nvSpPr>
          <p:cNvPr id="5" name="TextBox 4">
            <a:extLst>
              <a:ext uri="{FF2B5EF4-FFF2-40B4-BE49-F238E27FC236}">
                <a16:creationId xmlns:a16="http://schemas.microsoft.com/office/drawing/2014/main" id="{35DCD951-A5FB-6E7B-0461-27334A06F809}"/>
              </a:ext>
            </a:extLst>
          </p:cNvPr>
          <p:cNvSpPr txBox="1"/>
          <p:nvPr/>
        </p:nvSpPr>
        <p:spPr>
          <a:xfrm>
            <a:off x="386160" y="1396100"/>
            <a:ext cx="8300640" cy="110799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Genes are characteristic of specific cell types. Genes are also associated with biological signaling pathways. Knowing the genes’ cell type (e.g. cancer) and signal pathway association can be used to treat disease.</a:t>
            </a:r>
          </a:p>
        </p:txBody>
      </p:sp>
      <p:sp>
        <p:nvSpPr>
          <p:cNvPr id="6" name="TextBox 5">
            <a:extLst>
              <a:ext uri="{FF2B5EF4-FFF2-40B4-BE49-F238E27FC236}">
                <a16:creationId xmlns:a16="http://schemas.microsoft.com/office/drawing/2014/main" id="{1CE1CD67-D0A5-2F62-1CF3-3F8B04A97BA4}"/>
              </a:ext>
            </a:extLst>
          </p:cNvPr>
          <p:cNvSpPr txBox="1"/>
          <p:nvPr/>
        </p:nvSpPr>
        <p:spPr>
          <a:xfrm>
            <a:off x="386160" y="2734320"/>
            <a:ext cx="8453040" cy="769441"/>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50 genes are found to be characteristic of a type of tumor cells. 30 genes are involved in a suspected signaling pathway causing the tumor.</a:t>
            </a:r>
            <a:endParaRPr lang="en-US" sz="2000"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A06C8F80-7BF7-4FE2-50BA-3F7FAFA1EB55}"/>
              </a:ext>
            </a:extLst>
          </p:cNvPr>
          <p:cNvGraphicFramePr>
            <a:graphicFrameLocks noGrp="1"/>
          </p:cNvGraphicFramePr>
          <p:nvPr>
            <p:extLst>
              <p:ext uri="{D42A27DB-BD31-4B8C-83A1-F6EECF244321}">
                <p14:modId xmlns:p14="http://schemas.microsoft.com/office/powerpoint/2010/main" val="2833523854"/>
              </p:ext>
            </p:extLst>
          </p:nvPr>
        </p:nvGraphicFramePr>
        <p:xfrm>
          <a:off x="2343874" y="4215856"/>
          <a:ext cx="4044718" cy="1135884"/>
        </p:xfrm>
        <a:graphic>
          <a:graphicData uri="http://schemas.openxmlformats.org/drawingml/2006/table">
            <a:tbl>
              <a:tblPr>
                <a:tableStyleId>{5C22544A-7EE6-4342-B048-85BDC9FD1C3A}</a:tableStyleId>
              </a:tblPr>
              <a:tblGrid>
                <a:gridCol w="1435929">
                  <a:extLst>
                    <a:ext uri="{9D8B030D-6E8A-4147-A177-3AD203B41FA5}">
                      <a16:colId xmlns:a16="http://schemas.microsoft.com/office/drawing/2014/main" val="2316688254"/>
                    </a:ext>
                  </a:extLst>
                </a:gridCol>
                <a:gridCol w="1822344">
                  <a:extLst>
                    <a:ext uri="{9D8B030D-6E8A-4147-A177-3AD203B41FA5}">
                      <a16:colId xmlns:a16="http://schemas.microsoft.com/office/drawing/2014/main" val="2266290951"/>
                    </a:ext>
                  </a:extLst>
                </a:gridCol>
                <a:gridCol w="786445">
                  <a:extLst>
                    <a:ext uri="{9D8B030D-6E8A-4147-A177-3AD203B41FA5}">
                      <a16:colId xmlns:a16="http://schemas.microsoft.com/office/drawing/2014/main" val="3309236867"/>
                    </a:ext>
                  </a:extLst>
                </a:gridCol>
              </a:tblGrid>
              <a:tr h="278403">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Gene in pathway?</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654030002"/>
                  </a:ext>
                </a:extLst>
              </a:tr>
              <a:tr h="289539">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Gene in tumor?</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Yes</a:t>
                      </a:r>
                      <a:endParaRPr lang="en-US" sz="16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No</a:t>
                      </a:r>
                      <a:endParaRPr lang="en-US" sz="16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16789"/>
                  </a:ext>
                </a:extLst>
              </a:tr>
              <a:tr h="289539">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Yes</a:t>
                      </a:r>
                      <a:endParaRPr lang="en-US" sz="16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10</a:t>
                      </a:r>
                      <a:endParaRPr lang="en-US" sz="16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40</a:t>
                      </a:r>
                      <a:endParaRPr lang="en-US" sz="16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49035773"/>
                  </a:ext>
                </a:extLst>
              </a:tr>
              <a:tr h="278403">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No</a:t>
                      </a:r>
                      <a:endParaRPr lang="en-US" sz="16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R w="38100" cap="flat" cmpd="sng" algn="ctr">
                      <a:solidFill>
                        <a:schemeClr val="tx1"/>
                      </a:solidFill>
                      <a:prstDash val="solid"/>
                      <a:round/>
                      <a:headEnd type="none" w="med" len="med"/>
                      <a:tailEnd type="none" w="med" len="med"/>
                    </a:lnR>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30</a:t>
                      </a:r>
                      <a:endParaRPr lang="en-US" sz="16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lnL w="38100" cap="flat" cmpd="sng" algn="ctr">
                      <a:solidFill>
                        <a:schemeClr val="tx1"/>
                      </a:solidFill>
                      <a:prstDash val="solid"/>
                      <a:round/>
                      <a:headEnd type="none" w="med" len="med"/>
                      <a:tailEnd type="none" w="med" len="med"/>
                    </a:lnL>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0</a:t>
                      </a:r>
                      <a:endParaRPr lang="en-US" sz="1600" b="0"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8352" marR="8352" marT="8352" marB="0" anchor="b"/>
                </a:tc>
                <a:extLst>
                  <a:ext uri="{0D108BD9-81ED-4DB2-BD59-A6C34878D82A}">
                    <a16:rowId xmlns:a16="http://schemas.microsoft.com/office/drawing/2014/main" val="2859355300"/>
                  </a:ext>
                </a:extLst>
              </a:tr>
            </a:tbl>
          </a:graphicData>
        </a:graphic>
      </p:graphicFrame>
      <p:sp>
        <p:nvSpPr>
          <p:cNvPr id="8" name="TextBox 7">
            <a:extLst>
              <a:ext uri="{FF2B5EF4-FFF2-40B4-BE49-F238E27FC236}">
                <a16:creationId xmlns:a16="http://schemas.microsoft.com/office/drawing/2014/main" id="{CA0945B2-8A33-5985-AA1B-EE64A636A955}"/>
              </a:ext>
            </a:extLst>
          </p:cNvPr>
          <p:cNvSpPr txBox="1"/>
          <p:nvPr/>
        </p:nvSpPr>
        <p:spPr>
          <a:xfrm>
            <a:off x="386160" y="3598924"/>
            <a:ext cx="6215324"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The following contingency table is observed:</a:t>
            </a:r>
          </a:p>
        </p:txBody>
      </p:sp>
      <p:sp>
        <p:nvSpPr>
          <p:cNvPr id="9" name="TextBox 8">
            <a:extLst>
              <a:ext uri="{FF2B5EF4-FFF2-40B4-BE49-F238E27FC236}">
                <a16:creationId xmlns:a16="http://schemas.microsoft.com/office/drawing/2014/main" id="{C4B3D000-8FB3-2300-0961-1B7266B78A4F}"/>
              </a:ext>
            </a:extLst>
          </p:cNvPr>
          <p:cNvSpPr txBox="1"/>
          <p:nvPr/>
        </p:nvSpPr>
        <p:spPr>
          <a:xfrm>
            <a:off x="231774" y="5984513"/>
            <a:ext cx="8692307" cy="769441"/>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Determine if there is evidence for an association between the tumor genes and the signaling pathway using a Fisher exact test</a:t>
            </a:r>
          </a:p>
        </p:txBody>
      </p:sp>
    </p:spTree>
    <p:extLst>
      <p:ext uri="{BB962C8B-B14F-4D97-AF65-F5344CB8AC3E}">
        <p14:creationId xmlns:p14="http://schemas.microsoft.com/office/powerpoint/2010/main" val="4220722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05D4-5A71-4795-A774-A7420993D89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994E07-80BF-829A-4D01-98EB538A34DD}"/>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sp>
        <p:nvSpPr>
          <p:cNvPr id="8" name="TextBox 7">
            <a:extLst>
              <a:ext uri="{FF2B5EF4-FFF2-40B4-BE49-F238E27FC236}">
                <a16:creationId xmlns:a16="http://schemas.microsoft.com/office/drawing/2014/main" id="{A0F2A05F-8FBB-FCE5-12F3-CD9825715F25}"/>
              </a:ext>
            </a:extLst>
          </p:cNvPr>
          <p:cNvSpPr txBox="1"/>
          <p:nvPr/>
        </p:nvSpPr>
        <p:spPr>
          <a:xfrm>
            <a:off x="951042" y="1302852"/>
            <a:ext cx="7245751" cy="2308324"/>
          </a:xfrm>
          <a:prstGeom prst="rect">
            <a:avLst/>
          </a:prstGeom>
          <a:solidFill>
            <a:srgbClr val="000045"/>
          </a:solidFill>
          <a:effectLst/>
        </p:spPr>
        <p:txBody>
          <a:bodyPr wrap="square" rtlCol="0">
            <a:spAutoFit/>
          </a:bodyPr>
          <a:lstStyle/>
          <a:p>
            <a:r>
              <a:rPr lang="en-US" dirty="0" err="1">
                <a:solidFill>
                  <a:schemeClr val="bg1"/>
                </a:solidFill>
                <a:latin typeface="Courier"/>
                <a:cs typeface="Courier"/>
              </a:rPr>
              <a:t>O.tab</a:t>
            </a:r>
            <a:r>
              <a:rPr lang="en-US" dirty="0">
                <a:solidFill>
                  <a:schemeClr val="bg1"/>
                </a:solidFill>
                <a:latin typeface="Courier"/>
                <a:cs typeface="Courier"/>
              </a:rPr>
              <a:t> &lt;- </a:t>
            </a:r>
            <a:r>
              <a:rPr lang="en-US" dirty="0" err="1">
                <a:solidFill>
                  <a:schemeClr val="bg1"/>
                </a:solidFill>
                <a:latin typeface="Courier"/>
                <a:cs typeface="Courier"/>
              </a:rPr>
              <a:t>rbind</a:t>
            </a:r>
            <a:r>
              <a:rPr lang="en-US" dirty="0">
                <a:solidFill>
                  <a:schemeClr val="bg1"/>
                </a:solidFill>
                <a:latin typeface="Courier"/>
                <a:cs typeface="Courier"/>
              </a:rPr>
              <a:t>(</a:t>
            </a:r>
          </a:p>
          <a:p>
            <a:r>
              <a:rPr lang="en-US" dirty="0">
                <a:solidFill>
                  <a:schemeClr val="bg1"/>
                </a:solidFill>
                <a:latin typeface="Courier"/>
                <a:cs typeface="Courier"/>
              </a:rPr>
              <a:t>  c(10,40),</a:t>
            </a:r>
          </a:p>
          <a:p>
            <a:r>
              <a:rPr lang="en-US" dirty="0">
                <a:solidFill>
                  <a:schemeClr val="bg1"/>
                </a:solidFill>
                <a:latin typeface="Courier"/>
                <a:cs typeface="Courier"/>
              </a:rPr>
              <a:t>  c(30,0)  </a:t>
            </a:r>
          </a:p>
          <a:p>
            <a:r>
              <a:rPr lang="en-US" dirty="0">
                <a:solidFill>
                  <a:schemeClr val="bg1"/>
                </a:solidFill>
                <a:latin typeface="Courier"/>
                <a:cs typeface="Courier"/>
              </a:rPr>
              <a:t>)</a:t>
            </a:r>
          </a:p>
          <a:p>
            <a:endParaRPr lang="en-US" dirty="0">
              <a:solidFill>
                <a:schemeClr val="bg1"/>
              </a:solidFill>
              <a:latin typeface="Courier"/>
              <a:cs typeface="Courier"/>
            </a:endParaRPr>
          </a:p>
          <a:p>
            <a:r>
              <a:rPr lang="en-US" dirty="0">
                <a:solidFill>
                  <a:srgbClr val="FFFF00"/>
                </a:solidFill>
                <a:latin typeface="Courier"/>
                <a:cs typeface="Courier"/>
              </a:rPr>
              <a:t># Fisher exact test:</a:t>
            </a:r>
          </a:p>
          <a:p>
            <a:r>
              <a:rPr lang="en-US" dirty="0" err="1">
                <a:solidFill>
                  <a:schemeClr val="bg1"/>
                </a:solidFill>
                <a:latin typeface="Courier"/>
                <a:cs typeface="Courier"/>
              </a:rPr>
              <a:t>fisher.fit</a:t>
            </a:r>
            <a:r>
              <a:rPr lang="en-US" dirty="0">
                <a:solidFill>
                  <a:schemeClr val="bg1"/>
                </a:solidFill>
                <a:latin typeface="Courier"/>
                <a:cs typeface="Courier"/>
              </a:rPr>
              <a:t> &lt;- </a:t>
            </a:r>
            <a:r>
              <a:rPr lang="en-US" dirty="0" err="1">
                <a:solidFill>
                  <a:schemeClr val="bg1"/>
                </a:solidFill>
                <a:latin typeface="Courier"/>
                <a:cs typeface="Courier"/>
              </a:rPr>
              <a:t>fisher.test</a:t>
            </a:r>
            <a:r>
              <a:rPr lang="en-US" dirty="0">
                <a:solidFill>
                  <a:schemeClr val="bg1"/>
                </a:solidFill>
                <a:latin typeface="Courier"/>
                <a:cs typeface="Courier"/>
              </a:rPr>
              <a:t>(</a:t>
            </a:r>
            <a:r>
              <a:rPr lang="en-US" dirty="0" err="1">
                <a:solidFill>
                  <a:schemeClr val="bg1"/>
                </a:solidFill>
                <a:latin typeface="Courier"/>
                <a:cs typeface="Courier"/>
              </a:rPr>
              <a:t>O.tab</a:t>
            </a:r>
            <a:r>
              <a:rPr lang="en-US" dirty="0">
                <a:solidFill>
                  <a:schemeClr val="bg1"/>
                </a:solidFill>
                <a:latin typeface="Courier"/>
                <a:cs typeface="Courier"/>
              </a:rPr>
              <a:t>)</a:t>
            </a:r>
          </a:p>
          <a:p>
            <a:r>
              <a:rPr lang="en-US" dirty="0" err="1">
                <a:solidFill>
                  <a:schemeClr val="bg1"/>
                </a:solidFill>
                <a:latin typeface="Courier"/>
                <a:cs typeface="Courier"/>
              </a:rPr>
              <a:t>fisher.fit</a:t>
            </a:r>
            <a:endParaRPr lang="en-US" dirty="0">
              <a:solidFill>
                <a:schemeClr val="bg1"/>
              </a:solidFill>
              <a:latin typeface="Courier"/>
              <a:cs typeface="Courier"/>
            </a:endParaRPr>
          </a:p>
        </p:txBody>
      </p:sp>
      <p:pic>
        <p:nvPicPr>
          <p:cNvPr id="9" name="Picture 8">
            <a:extLst>
              <a:ext uri="{FF2B5EF4-FFF2-40B4-BE49-F238E27FC236}">
                <a16:creationId xmlns:a16="http://schemas.microsoft.com/office/drawing/2014/main" id="{2D198232-78BF-301D-2338-03810D70FD0A}"/>
              </a:ext>
            </a:extLst>
          </p:cNvPr>
          <p:cNvPicPr>
            <a:picLocks noChangeAspect="1"/>
          </p:cNvPicPr>
          <p:nvPr/>
        </p:nvPicPr>
        <p:blipFill>
          <a:blip r:embed="rId3"/>
          <a:stretch>
            <a:fillRect/>
          </a:stretch>
        </p:blipFill>
        <p:spPr>
          <a:xfrm>
            <a:off x="2372813" y="3691898"/>
            <a:ext cx="6168422" cy="3078314"/>
          </a:xfrm>
          <a:prstGeom prst="rect">
            <a:avLst/>
          </a:prstGeom>
          <a:effectLst/>
        </p:spPr>
      </p:pic>
      <p:sp>
        <p:nvSpPr>
          <p:cNvPr id="10" name="TextBox 9">
            <a:extLst>
              <a:ext uri="{FF2B5EF4-FFF2-40B4-BE49-F238E27FC236}">
                <a16:creationId xmlns:a16="http://schemas.microsoft.com/office/drawing/2014/main" id="{16D21E2D-60C3-3798-2EF4-4EC006398D73}"/>
              </a:ext>
            </a:extLst>
          </p:cNvPr>
          <p:cNvSpPr txBox="1"/>
          <p:nvPr/>
        </p:nvSpPr>
        <p:spPr>
          <a:xfrm>
            <a:off x="239201" y="5243555"/>
            <a:ext cx="1562582" cy="646331"/>
          </a:xfrm>
          <a:prstGeom prst="rect">
            <a:avLst/>
          </a:prstGeom>
          <a:noFill/>
          <a:effectLst/>
        </p:spPr>
        <p:txBody>
          <a:bodyPr wrap="square" rtlCol="0">
            <a:spAutoFit/>
          </a:bodyPr>
          <a:lstStyle/>
          <a:p>
            <a:r>
              <a:rPr lang="en-US" dirty="0">
                <a:latin typeface="Times New Roman" panose="02020603050405020304" pitchFamily="18" charset="0"/>
                <a:cs typeface="Times New Roman" panose="02020603050405020304" pitchFamily="18" charset="0"/>
              </a:rPr>
              <a:t>evidence for an association</a:t>
            </a:r>
          </a:p>
        </p:txBody>
      </p:sp>
      <p:cxnSp>
        <p:nvCxnSpPr>
          <p:cNvPr id="12" name="Straight Arrow Connector 11">
            <a:extLst>
              <a:ext uri="{FF2B5EF4-FFF2-40B4-BE49-F238E27FC236}">
                <a16:creationId xmlns:a16="http://schemas.microsoft.com/office/drawing/2014/main" id="{9CFA3110-C73F-15A7-AFA4-52565F9FB4D7}"/>
              </a:ext>
            </a:extLst>
          </p:cNvPr>
          <p:cNvCxnSpPr/>
          <p:nvPr/>
        </p:nvCxnSpPr>
        <p:spPr>
          <a:xfrm flipV="1">
            <a:off x="1551006" y="5208609"/>
            <a:ext cx="1956122" cy="254644"/>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Rectangle 4">
            <a:extLst>
              <a:ext uri="{FF2B5EF4-FFF2-40B4-BE49-F238E27FC236}">
                <a16:creationId xmlns:a16="http://schemas.microsoft.com/office/drawing/2014/main" id="{310A584B-5F6D-D332-71BB-67ABEFC67AED}"/>
              </a:ext>
            </a:extLst>
          </p:cNvPr>
          <p:cNvSpPr>
            <a:spLocks noChangeArrowheads="1"/>
          </p:cNvSpPr>
          <p:nvPr/>
        </p:nvSpPr>
        <p:spPr bwMode="auto">
          <a:xfrm>
            <a:off x="231775" y="3731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Fisher Exact Test Example</a:t>
            </a:r>
          </a:p>
        </p:txBody>
      </p:sp>
      <p:sp>
        <p:nvSpPr>
          <p:cNvPr id="3" name="TextBox 2">
            <a:extLst>
              <a:ext uri="{FF2B5EF4-FFF2-40B4-BE49-F238E27FC236}">
                <a16:creationId xmlns:a16="http://schemas.microsoft.com/office/drawing/2014/main" id="{E0048A91-28F4-3A47-04CA-1AD8E0FA8139}"/>
              </a:ext>
            </a:extLst>
          </p:cNvPr>
          <p:cNvSpPr txBox="1"/>
          <p:nvPr/>
        </p:nvSpPr>
        <p:spPr>
          <a:xfrm>
            <a:off x="5978325" y="1907565"/>
            <a:ext cx="1498922" cy="400110"/>
          </a:xfrm>
          <a:prstGeom prst="rect">
            <a:avLst/>
          </a:prstGeom>
          <a:solidFill>
            <a:schemeClr val="bg1"/>
          </a:solidFill>
          <a:effectLst/>
        </p:spPr>
        <p:txBody>
          <a:bodyPr wrap="square">
            <a:spAutoFit/>
          </a:bodyPr>
          <a:lstStyle/>
          <a:p>
            <a:r>
              <a:rPr lang="en-US" sz="2000" dirty="0" err="1">
                <a:latin typeface="Times New Roman" panose="02020603050405020304" pitchFamily="18" charset="0"/>
                <a:cs typeface="Times New Roman" panose="02020603050405020304" pitchFamily="18" charset="0"/>
                <a:hlinkClick r:id="rId4"/>
              </a:rPr>
              <a:t>fisher_test.R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956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EFF4CF-6B87-A444-74FE-F1F327CF4196}"/>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D53B9BCE-8B6B-516A-4751-C30006598D5C}"/>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Hypergeometric Sampling for Seized Materials</a:t>
            </a:r>
          </a:p>
        </p:txBody>
      </p:sp>
      <p:sp>
        <p:nvSpPr>
          <p:cNvPr id="5" name="TextBox 4">
            <a:extLst>
              <a:ext uri="{FF2B5EF4-FFF2-40B4-BE49-F238E27FC236}">
                <a16:creationId xmlns:a16="http://schemas.microsoft.com/office/drawing/2014/main" id="{448FE3AC-7EB6-6EE9-A70F-FBBC3600B6F8}"/>
              </a:ext>
            </a:extLst>
          </p:cNvPr>
          <p:cNvSpPr txBox="1"/>
          <p:nvPr/>
        </p:nvSpPr>
        <p:spPr>
          <a:xfrm>
            <a:off x="1" y="1360170"/>
            <a:ext cx="8912224" cy="2062103"/>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Seizures of "consignments" with potentially illegal "items" represent finite populations of size N. </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To analyze such seizures (say a box full of pills) a model for sampling with out replacement is needed.</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Hypergeometric distribution fits the "sampling without replacement" situation</a:t>
            </a:r>
            <a:r>
              <a:rPr lang="en-US" sz="2000" baseline="30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D737317-A7D9-1CAD-8D59-7885F8091789}"/>
              </a:ext>
            </a:extLst>
          </p:cNvPr>
          <p:cNvSpPr txBox="1"/>
          <p:nvPr/>
        </p:nvSpPr>
        <p:spPr>
          <a:xfrm>
            <a:off x="875824" y="3639602"/>
            <a:ext cx="7963376" cy="2308324"/>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Parameters</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Total number of items (e.g., packages) in the seizure.</a:t>
            </a:r>
          </a:p>
          <a:p>
            <a:pPr marL="285750" indent="-285750">
              <a:buFont typeface="Arial" panose="020B0604020202020204" pitchFamily="34" charset="0"/>
              <a:buChar char="•"/>
            </a:pP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pop</a:t>
            </a:r>
            <a:r>
              <a:rPr lang="en-US" dirty="0">
                <a:latin typeface="Times New Roman" panose="02020603050405020304" pitchFamily="18" charset="0"/>
                <a:cs typeface="Times New Roman" panose="02020603050405020304" pitchFamily="18" charset="0"/>
              </a:rPr>
              <a:t>: fraction of illegal items expected or claimed to be in the seizure</a:t>
            </a:r>
          </a:p>
          <a:p>
            <a:pPr marL="285750" indent="-2857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Number of "known" positives in seizure, adjusted (=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ceiling(</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pop</a:t>
            </a:r>
            <a:r>
              <a:rPr lang="en-US" dirty="0">
                <a:latin typeface="Times New Roman" panose="02020603050405020304" pitchFamily="18" charset="0"/>
                <a:cs typeface="Times New Roman" panose="02020603050405020304" pitchFamily="18" charset="0"/>
              </a:rPr>
              <a:t>) - 1) so that fraction of illegal items expected or claimed to be in the seizure is at least </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pop</a:t>
            </a:r>
            <a:r>
              <a:rPr lang="en-US" dirty="0">
                <a:latin typeface="Times New Roman" panose="02020603050405020304" pitchFamily="18" charset="0"/>
                <a:cs typeface="Times New Roman" panose="02020603050405020304" pitchFamily="18" charset="0"/>
              </a:rPr>
              <a:t>. cf. ENFSI doc section 4 and pp.11 Table 2.</a:t>
            </a:r>
          </a:p>
          <a:p>
            <a:pPr marL="285750" indent="-2857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Number of "known" negatives in seizure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Sample Size. Number of items actually tested.</a:t>
            </a:r>
          </a:p>
        </p:txBody>
      </p:sp>
      <p:pic>
        <p:nvPicPr>
          <p:cNvPr id="8" name="Picture 7">
            <a:extLst>
              <a:ext uri="{FF2B5EF4-FFF2-40B4-BE49-F238E27FC236}">
                <a16:creationId xmlns:a16="http://schemas.microsoft.com/office/drawing/2014/main" id="{0E3F0C60-1B0A-D54E-5F2E-FD7A93E6499E}"/>
              </a:ext>
            </a:extLst>
          </p:cNvPr>
          <p:cNvPicPr>
            <a:picLocks noChangeAspect="1"/>
          </p:cNvPicPr>
          <p:nvPr/>
        </p:nvPicPr>
        <p:blipFill>
          <a:blip r:embed="rId3"/>
          <a:stretch>
            <a:fillRect/>
          </a:stretch>
        </p:blipFill>
        <p:spPr>
          <a:xfrm>
            <a:off x="2913697" y="3319328"/>
            <a:ext cx="3243580" cy="274628"/>
          </a:xfrm>
          <a:prstGeom prst="rect">
            <a:avLst/>
          </a:prstGeom>
        </p:spPr>
      </p:pic>
      <p:sp>
        <p:nvSpPr>
          <p:cNvPr id="9" name="TextBox 8">
            <a:extLst>
              <a:ext uri="{FF2B5EF4-FFF2-40B4-BE49-F238E27FC236}">
                <a16:creationId xmlns:a16="http://schemas.microsoft.com/office/drawing/2014/main" id="{035938D4-0DBC-E06E-0C8C-CD85F86ED2B3}"/>
              </a:ext>
            </a:extLst>
          </p:cNvPr>
          <p:cNvSpPr txBox="1"/>
          <p:nvPr/>
        </p:nvSpPr>
        <p:spPr>
          <a:xfrm>
            <a:off x="3822214" y="6547570"/>
            <a:ext cx="5298926" cy="292388"/>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*Parameterization in R is </a:t>
            </a:r>
            <a:r>
              <a:rPr lang="en-US" sz="1300" i="1" dirty="0">
                <a:latin typeface="Times New Roman" panose="02020603050405020304" pitchFamily="18" charset="0"/>
                <a:cs typeface="Times New Roman" panose="02020603050405020304" pitchFamily="18" charset="0"/>
              </a:rPr>
              <a:t>m</a:t>
            </a:r>
            <a:r>
              <a:rPr lang="en-US" sz="1300" dirty="0">
                <a:latin typeface="Times New Roman" panose="02020603050405020304" pitchFamily="18" charset="0"/>
                <a:cs typeface="Times New Roman" panose="02020603050405020304" pitchFamily="18" charset="0"/>
              </a:rPr>
              <a:t>, </a:t>
            </a:r>
            <a:r>
              <a:rPr lang="en-US" sz="1300" i="1" dirty="0">
                <a:latin typeface="Times New Roman" panose="02020603050405020304" pitchFamily="18" charset="0"/>
                <a:cs typeface="Times New Roman" panose="02020603050405020304" pitchFamily="18" charset="0"/>
              </a:rPr>
              <a:t>n</a:t>
            </a:r>
            <a:r>
              <a:rPr lang="en-US" sz="1300" dirty="0">
                <a:latin typeface="Times New Roman" panose="02020603050405020304" pitchFamily="18" charset="0"/>
                <a:cs typeface="Times New Roman" panose="02020603050405020304" pitchFamily="18" charset="0"/>
              </a:rPr>
              <a:t>, </a:t>
            </a:r>
            <a:r>
              <a:rPr lang="en-US" sz="1300" i="1" dirty="0">
                <a:latin typeface="Times New Roman" panose="02020603050405020304" pitchFamily="18" charset="0"/>
                <a:cs typeface="Times New Roman" panose="02020603050405020304" pitchFamily="18" charset="0"/>
              </a:rPr>
              <a:t>k</a:t>
            </a:r>
            <a:r>
              <a:rPr lang="en-US" sz="1300" dirty="0">
                <a:latin typeface="Times New Roman" panose="02020603050405020304" pitchFamily="18" charset="0"/>
                <a:cs typeface="Times New Roman" panose="02020603050405020304" pitchFamily="18" charset="0"/>
              </a:rPr>
              <a:t>; but usually well think in terms of </a:t>
            </a:r>
            <a:r>
              <a:rPr lang="en-US" sz="1300" i="1" dirty="0">
                <a:latin typeface="Times New Roman" panose="02020603050405020304" pitchFamily="18" charset="0"/>
                <a:cs typeface="Times New Roman" panose="02020603050405020304" pitchFamily="18" charset="0"/>
              </a:rPr>
              <a:t>N</a:t>
            </a:r>
            <a:r>
              <a:rPr lang="en-US" sz="1300" dirty="0">
                <a:latin typeface="Times New Roman" panose="02020603050405020304" pitchFamily="18" charset="0"/>
                <a:cs typeface="Times New Roman" panose="02020603050405020304" pitchFamily="18" charset="0"/>
              </a:rPr>
              <a:t>, </a:t>
            </a:r>
            <a:r>
              <a:rPr lang="en-US" sz="1300" i="1" dirty="0" err="1">
                <a:latin typeface="Times New Roman" panose="02020603050405020304" pitchFamily="18" charset="0"/>
                <a:cs typeface="Times New Roman" panose="02020603050405020304" pitchFamily="18" charset="0"/>
              </a:rPr>
              <a:t>p</a:t>
            </a:r>
            <a:r>
              <a:rPr lang="en-US" sz="1300" baseline="-25000" dirty="0" err="1">
                <a:latin typeface="Times New Roman" panose="02020603050405020304" pitchFamily="18" charset="0"/>
                <a:cs typeface="Times New Roman" panose="02020603050405020304" pitchFamily="18" charset="0"/>
              </a:rPr>
              <a:t>pop</a:t>
            </a:r>
            <a:r>
              <a:rPr lang="en-US" sz="1300" dirty="0">
                <a:latin typeface="Times New Roman" panose="02020603050405020304" pitchFamily="18" charset="0"/>
                <a:cs typeface="Times New Roman" panose="02020603050405020304" pitchFamily="18" charset="0"/>
              </a:rPr>
              <a:t>, </a:t>
            </a:r>
            <a:r>
              <a:rPr lang="en-US" sz="1300" i="1" dirty="0">
                <a:latin typeface="Times New Roman" panose="02020603050405020304" pitchFamily="18" charset="0"/>
                <a:cs typeface="Times New Roman" panose="02020603050405020304" pitchFamily="18" charset="0"/>
              </a:rPr>
              <a:t>k</a:t>
            </a:r>
            <a:r>
              <a:rPr lang="en-US" sz="13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1832F5B-9F24-C9D6-01E2-9412B5D55912}"/>
              </a:ext>
            </a:extLst>
          </p:cNvPr>
          <p:cNvSpPr txBox="1"/>
          <p:nvPr/>
        </p:nvSpPr>
        <p:spPr>
          <a:xfrm>
            <a:off x="875824" y="5891312"/>
            <a:ext cx="796337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Data:</a:t>
            </a:r>
          </a:p>
          <a:p>
            <a:pPr marL="285750" indent="-2857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Number of observed positives in the sample.</a:t>
            </a:r>
          </a:p>
        </p:txBody>
      </p:sp>
    </p:spTree>
    <p:extLst>
      <p:ext uri="{BB962C8B-B14F-4D97-AF65-F5344CB8AC3E}">
        <p14:creationId xmlns:p14="http://schemas.microsoft.com/office/powerpoint/2010/main" val="66533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35AB9B-6EDD-D3B0-698E-C81224ECC91E}"/>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209DD9F7-667F-145D-FD23-06477EEBA03C}"/>
              </a:ext>
            </a:extLst>
          </p:cNvPr>
          <p:cNvSpPr>
            <a:spLocks noChangeArrowheads="1"/>
          </p:cNvSpPr>
          <p:nvPr/>
        </p:nvSpPr>
        <p:spPr bwMode="auto">
          <a:xfrm>
            <a:off x="232728" y="550245"/>
            <a:ext cx="8607425" cy="467026"/>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Hypergeometric Hypothesis Test</a:t>
            </a:r>
          </a:p>
        </p:txBody>
      </p:sp>
      <p:sp>
        <p:nvSpPr>
          <p:cNvPr id="5" name="TextBox 4">
            <a:extLst>
              <a:ext uri="{FF2B5EF4-FFF2-40B4-BE49-F238E27FC236}">
                <a16:creationId xmlns:a16="http://schemas.microsoft.com/office/drawing/2014/main" id="{826D45CC-2546-93CA-689C-DCD020109C8E}"/>
              </a:ext>
            </a:extLst>
          </p:cNvPr>
          <p:cNvSpPr txBox="1"/>
          <p:nvPr/>
        </p:nvSpPr>
        <p:spPr>
          <a:xfrm>
            <a:off x="232728" y="1443841"/>
            <a:ext cx="8678544" cy="1384995"/>
          </a:xfrm>
          <a:prstGeom prst="rect">
            <a:avLst/>
          </a:prstGeom>
          <a:noFill/>
        </p:spPr>
        <p:txBody>
          <a:bodyPr wrap="square">
            <a:spAutoFit/>
          </a:bodyPr>
          <a:lstStyle/>
          <a:p>
            <a:pPr marL="342900" indent="-342900">
              <a:buFont typeface="Arial" panose="020B0604020202020204" pitchFamily="34" charset="0"/>
              <a:buChar char="•"/>
            </a:pPr>
            <a:r>
              <a:rPr lang="en-US" sz="2200" b="1" u="sng" dirty="0">
                <a:latin typeface="Times New Roman" panose="02020603050405020304" pitchFamily="18" charset="0"/>
                <a:cs typeface="Times New Roman" panose="02020603050405020304" pitchFamily="18" charset="0"/>
              </a:rPr>
              <a:t>H0:</a:t>
            </a:r>
            <a:r>
              <a:rPr lang="en-US" sz="2200" dirty="0">
                <a:latin typeface="Times New Roman" panose="02020603050405020304" pitchFamily="18" charset="0"/>
                <a:cs typeface="Times New Roman" panose="02020603050405020304" pitchFamily="18" charset="0"/>
              </a:rPr>
              <a:t> The observed number of drug-containing items in the seizure is less than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&lt; </a:t>
            </a:r>
            <a:r>
              <a:rPr lang="en-US" sz="2200" i="1" dirty="0" err="1">
                <a:latin typeface="Times New Roman" panose="02020603050405020304" pitchFamily="18" charset="0"/>
                <a:cs typeface="Times New Roman" panose="02020603050405020304" pitchFamily="18" charset="0"/>
              </a:rPr>
              <a:t>x</a:t>
            </a:r>
            <a:r>
              <a:rPr lang="en-US" sz="2200" baseline="-25000" dirty="0" err="1">
                <a:latin typeface="Times New Roman" panose="02020603050405020304" pitchFamily="18" charset="0"/>
                <a:cs typeface="Times New Roman" panose="02020603050405020304" pitchFamily="18" charset="0"/>
              </a:rPr>
              <a:t>obs</a:t>
            </a:r>
            <a:r>
              <a:rPr lang="en-US" sz="2200" dirty="0">
                <a:latin typeface="Times New Roman" panose="02020603050405020304" pitchFamily="18" charset="0"/>
                <a:cs typeface="Times New Roman" panose="02020603050405020304" pitchFamily="18" charset="0"/>
              </a:rPr>
              <a:t>. </a:t>
            </a:r>
          </a:p>
          <a:p>
            <a:pPr marL="800100" lvl="1" indent="-342900">
              <a:buFont typeface="Arial" panose="020B0604020202020204" pitchFamily="34" charset="0"/>
              <a:buChar char="•"/>
            </a:pPr>
            <a:r>
              <a:rPr lang="en-US" sz="2000" i="1" dirty="0">
                <a:latin typeface="Times New Roman" panose="02020603050405020304" pitchFamily="18" charset="0"/>
                <a:cs typeface="Times New Roman" panose="02020603050405020304" pitchFamily="18" charset="0"/>
              </a:rPr>
              <a:t>I.E.</a:t>
            </a:r>
            <a:r>
              <a:rPr lang="en-US" sz="2000" dirty="0">
                <a:latin typeface="Times New Roman" panose="02020603050405020304" pitchFamily="18" charset="0"/>
                <a:cs typeface="Times New Roman" panose="02020603050405020304" pitchFamily="18" charset="0"/>
              </a:rPr>
              <a:t> the fraction of drug-containing items in the seizure, </a:t>
            </a:r>
            <a:r>
              <a:rPr lang="en-US" sz="2000" dirty="0">
                <a:latin typeface="Symbol" pitchFamily="2" charset="2"/>
                <a:cs typeface="Times New Roman" panose="02020603050405020304" pitchFamily="18" charset="0"/>
              </a:rPr>
              <a:t>p</a:t>
            </a:r>
            <a:r>
              <a:rPr lang="en-US" sz="2000" dirty="0">
                <a:latin typeface="Times New Roman" panose="02020603050405020304" pitchFamily="18" charset="0"/>
                <a:cs typeface="Times New Roman" panose="02020603050405020304" pitchFamily="18" charset="0"/>
              </a:rPr>
              <a:t> is less than the expected or claimed proportion to be in the seizure, </a:t>
            </a:r>
            <a:r>
              <a:rPr lang="en-US" sz="2000" dirty="0">
                <a:latin typeface="Symbol" pitchFamily="2" charset="2"/>
                <a:cs typeface="Times New Roman" panose="02020603050405020304" pitchFamily="18" charset="0"/>
              </a:rPr>
              <a:t>p </a:t>
            </a:r>
            <a:r>
              <a:rPr lang="en-US" sz="2000" dirty="0">
                <a:latin typeface="Times New Roman" panose="02020603050405020304" pitchFamily="18" charset="0"/>
                <a:cs typeface="Times New Roman" panose="02020603050405020304" pitchFamily="18" charset="0"/>
              </a:rPr>
              <a:t>&lt; </a:t>
            </a:r>
            <a:r>
              <a:rPr lang="en-US" sz="2000" i="1" dirty="0" err="1">
                <a:latin typeface="Times New Roman" panose="02020603050405020304" pitchFamily="18" charset="0"/>
                <a:cs typeface="Times New Roman" panose="02020603050405020304" pitchFamily="18" charset="0"/>
              </a:rPr>
              <a:t>p</a:t>
            </a:r>
            <a:r>
              <a:rPr lang="en-US" sz="2000" baseline="-25000" dirty="0" err="1">
                <a:latin typeface="Times New Roman" panose="02020603050405020304" pitchFamily="18" charset="0"/>
                <a:cs typeface="Times New Roman" panose="02020603050405020304" pitchFamily="18" charset="0"/>
              </a:rPr>
              <a:t>pop</a:t>
            </a:r>
            <a:r>
              <a:rPr lang="en-US" sz="2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5A0B4D4C-A710-E9D6-8F40-F57880F4FD7B}"/>
              </a:ext>
            </a:extLst>
          </p:cNvPr>
          <p:cNvSpPr txBox="1"/>
          <p:nvPr/>
        </p:nvSpPr>
        <p:spPr>
          <a:xfrm>
            <a:off x="246222" y="4521606"/>
            <a:ext cx="8678544" cy="1107996"/>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This is just a one-sided test for H0:</a:t>
            </a:r>
            <a:r>
              <a:rPr lang="en-US" sz="2400" dirty="0">
                <a:latin typeface="Symbol" pitchFamily="2" charset="2"/>
                <a:cs typeface="Times New Roman" panose="02020603050405020304" pitchFamily="18" charset="0"/>
              </a:rPr>
              <a:t>p </a:t>
            </a:r>
            <a:r>
              <a:rPr lang="en-US" sz="2400" dirty="0">
                <a:latin typeface="Times New Roman" panose="02020603050405020304" pitchFamily="18" charset="0"/>
                <a:cs typeface="Times New Roman" panose="02020603050405020304" pitchFamily="18" charset="0"/>
              </a:rPr>
              <a:t>&lt; </a:t>
            </a:r>
            <a:r>
              <a:rPr lang="en-US" sz="2400" i="1" dirty="0" err="1">
                <a:latin typeface="Times New Roman" panose="02020603050405020304" pitchFamily="18" charset="0"/>
                <a:cs typeface="Times New Roman" panose="02020603050405020304" pitchFamily="18" charset="0"/>
              </a:rPr>
              <a:t>p</a:t>
            </a:r>
            <a:r>
              <a:rPr lang="en-US" sz="2400" baseline="-25000" dirty="0" err="1">
                <a:latin typeface="Times New Roman" panose="02020603050405020304" pitchFamily="18" charset="0"/>
                <a:cs typeface="Times New Roman" panose="02020603050405020304" pitchFamily="18" charset="0"/>
              </a:rPr>
              <a:t>pop</a:t>
            </a:r>
            <a:r>
              <a:rPr lang="en-US" sz="2400" dirty="0">
                <a:latin typeface="Times New Roman" panose="02020603050405020304" pitchFamily="18" charset="0"/>
                <a:cs typeface="Times New Roman" panose="02020603050405020304" pitchFamily="18" charset="0"/>
              </a:rPr>
              <a:t> vs. </a:t>
            </a:r>
            <a:r>
              <a:rPr lang="en-US" sz="2400" dirty="0" err="1">
                <a:latin typeface="Times New Roman" panose="02020603050405020304" pitchFamily="18" charset="0"/>
                <a:cs typeface="Times New Roman" panose="02020603050405020304" pitchFamily="18" charset="0"/>
              </a:rPr>
              <a:t>Ha:</a:t>
            </a:r>
            <a:r>
              <a:rPr lang="en-US" sz="2400" dirty="0" err="1">
                <a:latin typeface="Symbol" pitchFamily="2" charset="2"/>
                <a:cs typeface="Times New Roman" panose="02020603050405020304" pitchFamily="18" charset="0"/>
              </a:rPr>
              <a:t>p</a:t>
            </a:r>
            <a:r>
              <a:rPr lang="en-US" sz="2400" dirty="0">
                <a:latin typeface="Symbol" pitchFamily="2" charset="2"/>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a:t>
            </a:r>
            <a:r>
              <a:rPr lang="en-US" sz="2400" baseline="-25000" dirty="0" err="1">
                <a:latin typeface="Times New Roman" panose="02020603050405020304" pitchFamily="18" charset="0"/>
                <a:cs typeface="Times New Roman" panose="02020603050405020304" pitchFamily="18" charset="0"/>
              </a:rPr>
              <a:t>pop</a:t>
            </a:r>
            <a:r>
              <a:rPr lang="en-US" sz="2200" dirty="0">
                <a:latin typeface="Times New Roman" panose="02020603050405020304" pitchFamily="18" charset="0"/>
                <a:cs typeface="Times New Roman" panose="02020603050405020304" pitchFamily="18" charset="0"/>
              </a:rPr>
              <a:t> but a little extra care must be taken because the Null distribution is discrete:</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p-value:</a:t>
            </a:r>
          </a:p>
        </p:txBody>
      </p:sp>
      <p:pic>
        <p:nvPicPr>
          <p:cNvPr id="10" name="Picture 9">
            <a:extLst>
              <a:ext uri="{FF2B5EF4-FFF2-40B4-BE49-F238E27FC236}">
                <a16:creationId xmlns:a16="http://schemas.microsoft.com/office/drawing/2014/main" id="{F8146A9D-9647-88B0-7DAA-4116E39AB4FE}"/>
              </a:ext>
            </a:extLst>
          </p:cNvPr>
          <p:cNvPicPr>
            <a:picLocks noChangeAspect="1"/>
          </p:cNvPicPr>
          <p:nvPr/>
        </p:nvPicPr>
        <p:blipFill>
          <a:blip r:embed="rId3"/>
          <a:stretch>
            <a:fillRect/>
          </a:stretch>
        </p:blipFill>
        <p:spPr>
          <a:xfrm>
            <a:off x="1667510" y="5778220"/>
            <a:ext cx="5617383" cy="222530"/>
          </a:xfrm>
          <a:prstGeom prst="rect">
            <a:avLst/>
          </a:prstGeom>
        </p:spPr>
      </p:pic>
      <p:sp>
        <p:nvSpPr>
          <p:cNvPr id="12" name="TextBox 11">
            <a:extLst>
              <a:ext uri="{FF2B5EF4-FFF2-40B4-BE49-F238E27FC236}">
                <a16:creationId xmlns:a16="http://schemas.microsoft.com/office/drawing/2014/main" id="{E05D7B58-CB2B-57DA-BA0D-97301C55BC8C}"/>
              </a:ext>
            </a:extLst>
          </p:cNvPr>
          <p:cNvSpPr txBox="1"/>
          <p:nvPr/>
        </p:nvSpPr>
        <p:spPr>
          <a:xfrm>
            <a:off x="484188" y="6307755"/>
            <a:ext cx="8593931" cy="323165"/>
          </a:xfrm>
          <a:prstGeom prst="rect">
            <a:avLst/>
          </a:prstGeom>
          <a:noFill/>
        </p:spPr>
        <p:txBody>
          <a:bodyPr wrap="square">
            <a:spAutoFit/>
          </a:bodyPr>
          <a:lstStyle/>
          <a:p>
            <a:r>
              <a:rPr lang="en-US" sz="1500" b="1" dirty="0" err="1">
                <a:latin typeface="Courier New" panose="02070309020205020404" pitchFamily="49" charset="0"/>
                <a:cs typeface="Courier New" panose="02070309020205020404" pitchFamily="49" charset="0"/>
              </a:rPr>
              <a:t>dhyper</a:t>
            </a:r>
            <a:r>
              <a:rPr lang="en-US" sz="1500" b="1" dirty="0">
                <a:latin typeface="Courier New" panose="02070309020205020404" pitchFamily="49" charset="0"/>
                <a:cs typeface="Courier New" panose="02070309020205020404" pitchFamily="49" charset="0"/>
              </a:rPr>
              <a:t>(x = x, m = m, n = n, k = k) + 1-phyper(q = x, m = m, n = n, k = k)</a:t>
            </a:r>
          </a:p>
        </p:txBody>
      </p:sp>
      <p:sp>
        <p:nvSpPr>
          <p:cNvPr id="4" name="TextBox 3">
            <a:extLst>
              <a:ext uri="{FF2B5EF4-FFF2-40B4-BE49-F238E27FC236}">
                <a16:creationId xmlns:a16="http://schemas.microsoft.com/office/drawing/2014/main" id="{2071ECE1-1F91-7E10-A816-5B8F6B0D4C15}"/>
              </a:ext>
            </a:extLst>
          </p:cNvPr>
          <p:cNvSpPr txBox="1"/>
          <p:nvPr/>
        </p:nvSpPr>
        <p:spPr>
          <a:xfrm>
            <a:off x="232728" y="2998321"/>
            <a:ext cx="8678544" cy="1384995"/>
          </a:xfrm>
          <a:prstGeom prst="rect">
            <a:avLst/>
          </a:prstGeom>
          <a:noFill/>
        </p:spPr>
        <p:txBody>
          <a:bodyPr wrap="square">
            <a:spAutoFit/>
          </a:bodyPr>
          <a:lstStyle/>
          <a:p>
            <a:pPr marL="342900" indent="-342900">
              <a:buFont typeface="Arial" panose="020B0604020202020204" pitchFamily="34" charset="0"/>
              <a:buChar char="•"/>
            </a:pPr>
            <a:r>
              <a:rPr lang="en-US" sz="2200" b="1" u="sng" dirty="0">
                <a:latin typeface="Times New Roman" panose="02020603050405020304" pitchFamily="18" charset="0"/>
                <a:cs typeface="Times New Roman" panose="02020603050405020304" pitchFamily="18" charset="0"/>
              </a:rPr>
              <a:t>Ha:</a:t>
            </a:r>
            <a:r>
              <a:rPr lang="en-US" sz="2200" dirty="0">
                <a:latin typeface="Times New Roman" panose="02020603050405020304" pitchFamily="18" charset="0"/>
                <a:cs typeface="Times New Roman" panose="02020603050405020304" pitchFamily="18" charset="0"/>
              </a:rPr>
              <a:t> The observed number of drug-containing items in the seizure is greater than or equal to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 </a:t>
            </a:r>
            <a:r>
              <a:rPr lang="en-US" sz="2200" i="1" dirty="0" err="1">
                <a:latin typeface="Times New Roman" panose="02020603050405020304" pitchFamily="18" charset="0"/>
                <a:cs typeface="Times New Roman" panose="02020603050405020304" pitchFamily="18" charset="0"/>
              </a:rPr>
              <a:t>x</a:t>
            </a:r>
            <a:r>
              <a:rPr lang="en-US" sz="2200" baseline="-25000" dirty="0" err="1">
                <a:latin typeface="Times New Roman" panose="02020603050405020304" pitchFamily="18" charset="0"/>
                <a:cs typeface="Times New Roman" panose="02020603050405020304" pitchFamily="18" charset="0"/>
              </a:rPr>
              <a:t>obs</a:t>
            </a:r>
            <a:r>
              <a:rPr lang="en-US" sz="2200" dirty="0">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en-US" sz="2000" i="1" dirty="0">
                <a:latin typeface="Times New Roman" panose="02020603050405020304" pitchFamily="18" charset="0"/>
                <a:cs typeface="Times New Roman" panose="02020603050405020304" pitchFamily="18" charset="0"/>
              </a:rPr>
              <a:t>I.E.</a:t>
            </a:r>
            <a:r>
              <a:rPr lang="en-US" sz="2000" dirty="0">
                <a:latin typeface="Times New Roman" panose="02020603050405020304" pitchFamily="18" charset="0"/>
                <a:cs typeface="Times New Roman" panose="02020603050405020304" pitchFamily="18" charset="0"/>
              </a:rPr>
              <a:t> the fraction of drug-containing items in the seizure is greater than or equal to the expected or claimed proportion to be in the seizure, </a:t>
            </a:r>
            <a:r>
              <a:rPr lang="en-US" sz="2000" dirty="0">
                <a:latin typeface="Symbol" pitchFamily="2" charset="2"/>
                <a:cs typeface="Times New Roman" panose="02020603050405020304" pitchFamily="18" charset="0"/>
              </a:rPr>
              <a:t>p </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a:t>
            </a:r>
            <a:r>
              <a:rPr lang="en-US" sz="2000" baseline="-25000" dirty="0" err="1">
                <a:latin typeface="Times New Roman" panose="02020603050405020304" pitchFamily="18" charset="0"/>
                <a:cs typeface="Times New Roman" panose="02020603050405020304" pitchFamily="18" charset="0"/>
              </a:rPr>
              <a:t>pop</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101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5D4818-1F7D-BB69-8494-4F64443467FB}"/>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TextBox 2">
            <a:extLst>
              <a:ext uri="{FF2B5EF4-FFF2-40B4-BE49-F238E27FC236}">
                <a16:creationId xmlns:a16="http://schemas.microsoft.com/office/drawing/2014/main" id="{1921FB55-50EF-3D70-9BF3-E76822333D7C}"/>
              </a:ext>
            </a:extLst>
          </p:cNvPr>
          <p:cNvSpPr txBox="1"/>
          <p:nvPr/>
        </p:nvSpPr>
        <p:spPr>
          <a:xfrm>
            <a:off x="393216" y="2226009"/>
            <a:ext cx="8293584" cy="2585323"/>
          </a:xfrm>
          <a:prstGeom prst="rect">
            <a:avLst/>
          </a:prstGeom>
          <a:noFill/>
        </p:spPr>
        <p:txBody>
          <a:bodyPr wrap="square" rtlCol="0">
            <a:spAutoFit/>
          </a:bodyPr>
          <a:lstStyle/>
          <a:p>
            <a:r>
              <a:rPr lang="en-US" sz="2400" dirty="0">
                <a:latin typeface="Times New Roman"/>
                <a:cs typeface="Times New Roman"/>
              </a:rPr>
              <a:t>A seizure of 200 blister packs is made. Each pack has 10 pills. A random sample of 4 blister packs was chosen. All pills in the sample are found to contain MDMA.</a:t>
            </a:r>
          </a:p>
          <a:p>
            <a:endParaRPr lang="en-US" sz="2400" dirty="0">
              <a:latin typeface="Times New Roman"/>
              <a:cs typeface="Times New Roman"/>
            </a:endParaRPr>
          </a:p>
          <a:p>
            <a:r>
              <a:rPr lang="en-US" sz="2200" dirty="0">
                <a:latin typeface="Times New Roman"/>
                <a:cs typeface="Times New Roman"/>
              </a:rPr>
              <a:t>Initially assuming that (H0) 80% of the pills in the seizure contain MDMA, test the hypothesis that at least 80% of the pills in the seizure are positive for MDMA at the 95% level of confidence*.</a:t>
            </a:r>
          </a:p>
        </p:txBody>
      </p:sp>
      <p:pic>
        <p:nvPicPr>
          <p:cNvPr id="5" name="Picture 4">
            <a:extLst>
              <a:ext uri="{FF2B5EF4-FFF2-40B4-BE49-F238E27FC236}">
                <a16:creationId xmlns:a16="http://schemas.microsoft.com/office/drawing/2014/main" id="{8FAB330C-E0F3-44F7-E040-1D7A5B4438DA}"/>
              </a:ext>
            </a:extLst>
          </p:cNvPr>
          <p:cNvPicPr>
            <a:picLocks noChangeAspect="1" noChangeArrowheads="1"/>
          </p:cNvPicPr>
          <p:nvPr/>
        </p:nvPicPr>
        <p:blipFill>
          <a:blip r:embed="rId2" cstate="print"/>
          <a:srcRect/>
          <a:stretch>
            <a:fillRect/>
          </a:stretch>
        </p:blipFill>
        <p:spPr bwMode="auto">
          <a:xfrm>
            <a:off x="484188" y="253294"/>
            <a:ext cx="8202612" cy="239712"/>
          </a:xfrm>
          <a:prstGeom prst="rect">
            <a:avLst/>
          </a:prstGeom>
          <a:noFill/>
          <a:ln w="9525">
            <a:noFill/>
            <a:round/>
            <a:headEnd/>
            <a:tailEnd/>
          </a:ln>
        </p:spPr>
      </p:pic>
      <p:sp>
        <p:nvSpPr>
          <p:cNvPr id="6" name="Rectangle 4">
            <a:extLst>
              <a:ext uri="{FF2B5EF4-FFF2-40B4-BE49-F238E27FC236}">
                <a16:creationId xmlns:a16="http://schemas.microsoft.com/office/drawing/2014/main" id="{1C1323EF-CB91-80E8-88E5-EE0E8CB03ACC}"/>
              </a:ext>
            </a:extLst>
          </p:cNvPr>
          <p:cNvSpPr>
            <a:spLocks noChangeArrowheads="1"/>
          </p:cNvSpPr>
          <p:nvPr/>
        </p:nvSpPr>
        <p:spPr bwMode="auto">
          <a:xfrm>
            <a:off x="232728" y="550244"/>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Example: Hypergeometric Hypothesis Test</a:t>
            </a:r>
          </a:p>
        </p:txBody>
      </p:sp>
      <p:sp>
        <p:nvSpPr>
          <p:cNvPr id="7" name="TextBox 6">
            <a:extLst>
              <a:ext uri="{FF2B5EF4-FFF2-40B4-BE49-F238E27FC236}">
                <a16:creationId xmlns:a16="http://schemas.microsoft.com/office/drawing/2014/main" id="{33ED9652-036A-8663-51B5-7CFB74A4C1A3}"/>
              </a:ext>
            </a:extLst>
          </p:cNvPr>
          <p:cNvSpPr txBox="1"/>
          <p:nvPr/>
        </p:nvSpPr>
        <p:spPr>
          <a:xfrm>
            <a:off x="141288" y="6484850"/>
            <a:ext cx="512659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hlinkClick r:id="rId3"/>
              </a:rPr>
              <a:t>ENFSI 2012 doc on the HYPERGEOMETRIC SAMPLING TOOL</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833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817E24-79E5-1F1D-FEC8-C6504075F8BA}"/>
              </a:ext>
            </a:extLst>
          </p:cNvPr>
          <p:cNvPicPr>
            <a:picLocks noChangeAspect="1" noChangeArrowheads="1"/>
          </p:cNvPicPr>
          <p:nvPr/>
        </p:nvPicPr>
        <p:blipFill>
          <a:blip r:embed="rId2" cstate="print"/>
          <a:srcRect/>
          <a:stretch>
            <a:fillRect/>
          </a:stretch>
        </p:blipFill>
        <p:spPr bwMode="auto">
          <a:xfrm>
            <a:off x="484188" y="253294"/>
            <a:ext cx="8202612" cy="239712"/>
          </a:xfrm>
          <a:prstGeom prst="rect">
            <a:avLst/>
          </a:prstGeom>
          <a:noFill/>
          <a:ln w="9525">
            <a:noFill/>
            <a:round/>
            <a:headEnd/>
            <a:tailEnd/>
          </a:ln>
        </p:spPr>
      </p:pic>
      <p:sp>
        <p:nvSpPr>
          <p:cNvPr id="3" name="TextBox 2">
            <a:extLst>
              <a:ext uri="{FF2B5EF4-FFF2-40B4-BE49-F238E27FC236}">
                <a16:creationId xmlns:a16="http://schemas.microsoft.com/office/drawing/2014/main" id="{6E430746-531E-D19B-C121-3CA8AC1B0A42}"/>
              </a:ext>
            </a:extLst>
          </p:cNvPr>
          <p:cNvSpPr txBox="1"/>
          <p:nvPr/>
        </p:nvSpPr>
        <p:spPr>
          <a:xfrm>
            <a:off x="137160" y="1302852"/>
            <a:ext cx="8823960" cy="3600986"/>
          </a:xfrm>
          <a:prstGeom prst="rect">
            <a:avLst/>
          </a:prstGeom>
          <a:solidFill>
            <a:srgbClr val="000045"/>
          </a:solidFill>
          <a:effectLst/>
        </p:spPr>
        <p:txBody>
          <a:bodyPr wrap="square" rtlCol="0">
            <a:spAutoFit/>
          </a:bodyPr>
          <a:lstStyle/>
          <a:p>
            <a:r>
              <a:rPr lang="en-US" sz="1200" dirty="0">
                <a:solidFill>
                  <a:schemeClr val="bg1"/>
                </a:solidFill>
                <a:latin typeface="Courier"/>
                <a:cs typeface="Courier"/>
              </a:rPr>
              <a:t>N     &lt;- 200*10 </a:t>
            </a:r>
            <a:r>
              <a:rPr lang="en-US" sz="1200" dirty="0">
                <a:solidFill>
                  <a:srgbClr val="FFFF00"/>
                </a:solidFill>
                <a:latin typeface="Courier"/>
                <a:cs typeface="Courier"/>
              </a:rPr>
              <a:t># population (seizure) size </a:t>
            </a:r>
          </a:p>
          <a:p>
            <a:r>
              <a:rPr lang="en-US" sz="1200" dirty="0" err="1">
                <a:solidFill>
                  <a:schemeClr val="bg1"/>
                </a:solidFill>
                <a:latin typeface="Courier"/>
                <a:cs typeface="Courier"/>
              </a:rPr>
              <a:t>p.pop</a:t>
            </a:r>
            <a:r>
              <a:rPr lang="en-US" sz="1200" dirty="0">
                <a:solidFill>
                  <a:schemeClr val="bg1"/>
                </a:solidFill>
                <a:latin typeface="Courier"/>
                <a:cs typeface="Courier"/>
              </a:rPr>
              <a:t> &lt;- 0.8    </a:t>
            </a:r>
            <a:r>
              <a:rPr lang="en-US" sz="1200" dirty="0">
                <a:solidFill>
                  <a:srgbClr val="FFFF00"/>
                </a:solidFill>
                <a:latin typeface="Courier"/>
                <a:cs typeface="Courier"/>
              </a:rPr>
              <a:t># fraction of pills claimed to be positive for MDMA to be in the seizure</a:t>
            </a:r>
          </a:p>
          <a:p>
            <a:r>
              <a:rPr lang="en-US" sz="1200" dirty="0">
                <a:solidFill>
                  <a:schemeClr val="bg1"/>
                </a:solidFill>
                <a:latin typeface="Courier"/>
                <a:cs typeface="Courier"/>
              </a:rPr>
              <a:t>conf  &lt;- 0.95</a:t>
            </a:r>
          </a:p>
          <a:p>
            <a:r>
              <a:rPr lang="en-US" sz="1200" dirty="0">
                <a:solidFill>
                  <a:schemeClr val="bg1"/>
                </a:solidFill>
                <a:latin typeface="Courier"/>
                <a:cs typeface="Courier"/>
              </a:rPr>
              <a:t>alp   &lt;- 1-conf</a:t>
            </a:r>
          </a:p>
          <a:p>
            <a:endParaRPr lang="en-US" sz="1200" dirty="0">
              <a:solidFill>
                <a:schemeClr val="bg1"/>
              </a:solidFill>
              <a:latin typeface="Courier"/>
              <a:cs typeface="Courier"/>
            </a:endParaRPr>
          </a:p>
          <a:p>
            <a:r>
              <a:rPr lang="en-US" sz="1200" dirty="0">
                <a:solidFill>
                  <a:schemeClr val="bg1"/>
                </a:solidFill>
                <a:latin typeface="Courier"/>
                <a:cs typeface="Courier"/>
              </a:rPr>
              <a:t>k &lt;- 4*10 </a:t>
            </a:r>
            <a:r>
              <a:rPr lang="en-US" sz="1200" dirty="0">
                <a:solidFill>
                  <a:srgbClr val="FFFF00"/>
                </a:solidFill>
                <a:latin typeface="Courier"/>
                <a:cs typeface="Courier"/>
              </a:rPr>
              <a:t># Sample Size. Number of items actually tested.</a:t>
            </a:r>
          </a:p>
          <a:p>
            <a:r>
              <a:rPr lang="en-US" sz="1200" dirty="0">
                <a:solidFill>
                  <a:schemeClr val="bg1"/>
                </a:solidFill>
                <a:latin typeface="Courier"/>
                <a:cs typeface="Courier"/>
              </a:rPr>
              <a:t>x &lt;- k    </a:t>
            </a:r>
            <a:r>
              <a:rPr lang="en-US" sz="1200" dirty="0">
                <a:solidFill>
                  <a:srgbClr val="FFFF00"/>
                </a:solidFill>
                <a:latin typeface="Courier"/>
                <a:cs typeface="Courier"/>
              </a:rPr>
              <a:t># Number of MDMA-containing pills found in the sample of size k.</a:t>
            </a:r>
          </a:p>
          <a:p>
            <a:endParaRPr lang="en-US" sz="1200" dirty="0">
              <a:solidFill>
                <a:schemeClr val="bg1"/>
              </a:solidFill>
              <a:latin typeface="Courier"/>
              <a:cs typeface="Courier"/>
            </a:endParaRPr>
          </a:p>
          <a:p>
            <a:r>
              <a:rPr lang="en-US" sz="1200" dirty="0">
                <a:solidFill>
                  <a:schemeClr val="bg1"/>
                </a:solidFill>
                <a:latin typeface="Courier"/>
                <a:cs typeface="Courier"/>
              </a:rPr>
              <a:t>K &lt;- ceiling(N*</a:t>
            </a:r>
            <a:r>
              <a:rPr lang="en-US" sz="1200" dirty="0" err="1">
                <a:solidFill>
                  <a:schemeClr val="bg1"/>
                </a:solidFill>
                <a:latin typeface="Courier"/>
                <a:cs typeface="Courier"/>
              </a:rPr>
              <a:t>p.pop</a:t>
            </a:r>
            <a:r>
              <a:rPr lang="en-US" sz="1200" dirty="0">
                <a:solidFill>
                  <a:schemeClr val="bg1"/>
                </a:solidFill>
                <a:latin typeface="Courier"/>
                <a:cs typeface="Courier"/>
              </a:rPr>
              <a:t>) </a:t>
            </a:r>
            <a:r>
              <a:rPr lang="en-US" sz="1200" dirty="0">
                <a:solidFill>
                  <a:srgbClr val="FFFF00"/>
                </a:solidFill>
                <a:latin typeface="Courier"/>
                <a:cs typeface="Courier"/>
              </a:rPr>
              <a:t># Expected number of MDMA-containing pills in the seizure | </a:t>
            </a:r>
            <a:r>
              <a:rPr lang="en-US" sz="1200" dirty="0" err="1">
                <a:solidFill>
                  <a:srgbClr val="FFFF00"/>
                </a:solidFill>
                <a:latin typeface="Courier"/>
                <a:cs typeface="Courier"/>
              </a:rPr>
              <a:t>p.pop</a:t>
            </a:r>
            <a:endParaRPr lang="en-US" sz="1200" dirty="0">
              <a:solidFill>
                <a:srgbClr val="FFFF00"/>
              </a:solidFill>
              <a:latin typeface="Courier"/>
              <a:cs typeface="Courier"/>
            </a:endParaRPr>
          </a:p>
          <a:p>
            <a:r>
              <a:rPr lang="en-US" sz="1200" dirty="0">
                <a:solidFill>
                  <a:schemeClr val="bg1"/>
                </a:solidFill>
                <a:latin typeface="Courier"/>
                <a:cs typeface="Courier"/>
              </a:rPr>
              <a:t>m &lt;- K-1              </a:t>
            </a:r>
            <a:r>
              <a:rPr lang="en-US" sz="1200" dirty="0">
                <a:solidFill>
                  <a:srgbClr val="FFFF00"/>
                </a:solidFill>
                <a:latin typeface="Courier"/>
                <a:cs typeface="Courier"/>
              </a:rPr>
              <a:t># Guarantees Ha </a:t>
            </a:r>
            <a:r>
              <a:rPr lang="en-US" sz="1200" dirty="0" err="1">
                <a:solidFill>
                  <a:srgbClr val="FFFF00"/>
                </a:solidFill>
                <a:latin typeface="Courier"/>
                <a:cs typeface="Courier"/>
              </a:rPr>
              <a:t>p.pop</a:t>
            </a:r>
            <a:r>
              <a:rPr lang="en-US" sz="1200" dirty="0">
                <a:solidFill>
                  <a:srgbClr val="FFFF00"/>
                </a:solidFill>
                <a:latin typeface="Courier"/>
                <a:cs typeface="Courier"/>
              </a:rPr>
              <a:t> &gt; 0.8 ENFSI doc Section 4, pp.11 Table 2.</a:t>
            </a:r>
          </a:p>
          <a:p>
            <a:r>
              <a:rPr lang="en-US" sz="1200" dirty="0">
                <a:solidFill>
                  <a:schemeClr val="bg1"/>
                </a:solidFill>
                <a:latin typeface="Courier"/>
                <a:cs typeface="Courier"/>
              </a:rPr>
              <a:t>n &lt;- N-m</a:t>
            </a:r>
          </a:p>
          <a:p>
            <a:endParaRPr lang="en-US" sz="1200" dirty="0">
              <a:solidFill>
                <a:schemeClr val="bg1"/>
              </a:solidFill>
              <a:latin typeface="Courier"/>
              <a:cs typeface="Courier"/>
            </a:endParaRPr>
          </a:p>
          <a:p>
            <a:r>
              <a:rPr lang="en-US" sz="1200" dirty="0">
                <a:solidFill>
                  <a:srgbClr val="FFFF00"/>
                </a:solidFill>
                <a:latin typeface="Courier"/>
                <a:cs typeface="Courier"/>
              </a:rPr>
              <a:t># </a:t>
            </a:r>
            <a:r>
              <a:rPr lang="en-US" sz="1200" b="1" dirty="0">
                <a:solidFill>
                  <a:srgbClr val="FF0000"/>
                </a:solidFill>
                <a:latin typeface="Courier"/>
                <a:cs typeface="Courier"/>
              </a:rPr>
              <a:t>H0: </a:t>
            </a:r>
            <a:r>
              <a:rPr lang="en-US" sz="1200" b="1" dirty="0" err="1">
                <a:solidFill>
                  <a:srgbClr val="FF0000"/>
                </a:solidFill>
                <a:latin typeface="Courier"/>
                <a:cs typeface="Courier"/>
              </a:rPr>
              <a:t>p.pop</a:t>
            </a:r>
            <a:r>
              <a:rPr lang="en-US" sz="1200" b="1" dirty="0">
                <a:solidFill>
                  <a:srgbClr val="FF0000"/>
                </a:solidFill>
                <a:latin typeface="Courier"/>
                <a:cs typeface="Courier"/>
              </a:rPr>
              <a:t> &lt;= 0.8 vs. Ha: </a:t>
            </a:r>
            <a:r>
              <a:rPr lang="en-US" sz="1200" b="1" dirty="0" err="1">
                <a:solidFill>
                  <a:srgbClr val="FF0000"/>
                </a:solidFill>
                <a:latin typeface="Courier"/>
                <a:cs typeface="Courier"/>
              </a:rPr>
              <a:t>p.pop</a:t>
            </a:r>
            <a:r>
              <a:rPr lang="en-US" sz="1200" b="1" dirty="0">
                <a:solidFill>
                  <a:srgbClr val="FF0000"/>
                </a:solidFill>
                <a:latin typeface="Courier"/>
                <a:cs typeface="Courier"/>
              </a:rPr>
              <a:t> &gt; 0.8</a:t>
            </a:r>
          </a:p>
          <a:p>
            <a:r>
              <a:rPr lang="en-US" sz="1200" dirty="0">
                <a:solidFill>
                  <a:srgbClr val="FFFF00"/>
                </a:solidFill>
                <a:latin typeface="Courier"/>
                <a:cs typeface="Courier"/>
              </a:rPr>
              <a:t># p-value:</a:t>
            </a:r>
          </a:p>
          <a:p>
            <a:r>
              <a:rPr lang="en-US" sz="1200" dirty="0">
                <a:solidFill>
                  <a:srgbClr val="FFFF00"/>
                </a:solidFill>
                <a:latin typeface="Courier"/>
                <a:cs typeface="Courier"/>
              </a:rPr>
              <a:t># </a:t>
            </a:r>
            <a:r>
              <a:rPr lang="en-US" sz="1200" dirty="0" err="1">
                <a:solidFill>
                  <a:srgbClr val="FFFF00"/>
                </a:solidFill>
                <a:latin typeface="Courier"/>
                <a:cs typeface="Courier"/>
              </a:rPr>
              <a:t>Pr</a:t>
            </a:r>
            <a:r>
              <a:rPr lang="en-US" sz="1200" dirty="0">
                <a:solidFill>
                  <a:srgbClr val="FFFF00"/>
                </a:solidFill>
                <a:latin typeface="Courier"/>
                <a:cs typeface="Courier"/>
              </a:rPr>
              <a:t>(pi &gt; </a:t>
            </a:r>
            <a:r>
              <a:rPr lang="en-US" sz="1200" dirty="0" err="1">
                <a:solidFill>
                  <a:srgbClr val="FFFF00"/>
                </a:solidFill>
                <a:latin typeface="Courier"/>
                <a:cs typeface="Courier"/>
              </a:rPr>
              <a:t>p.pop</a:t>
            </a:r>
            <a:r>
              <a:rPr lang="en-US" sz="1200" dirty="0">
                <a:solidFill>
                  <a:srgbClr val="FFFF00"/>
                </a:solidFill>
                <a:latin typeface="Courier"/>
                <a:cs typeface="Courier"/>
              </a:rPr>
              <a:t> | N, m, k) = </a:t>
            </a:r>
            <a:r>
              <a:rPr lang="en-US" sz="1200" dirty="0" err="1">
                <a:solidFill>
                  <a:srgbClr val="FFFF00"/>
                </a:solidFill>
                <a:latin typeface="Courier"/>
                <a:cs typeface="Courier"/>
              </a:rPr>
              <a:t>Pr</a:t>
            </a:r>
            <a:r>
              <a:rPr lang="en-US" sz="1200" dirty="0">
                <a:solidFill>
                  <a:srgbClr val="FFFF00"/>
                </a:solidFill>
                <a:latin typeface="Courier"/>
                <a:cs typeface="Courier"/>
              </a:rPr>
              <a:t>(X&gt;=x | N, m, k) = </a:t>
            </a:r>
            <a:r>
              <a:rPr lang="en-US" sz="1200" dirty="0" err="1">
                <a:solidFill>
                  <a:srgbClr val="FFFF00"/>
                </a:solidFill>
                <a:latin typeface="Courier"/>
                <a:cs typeface="Courier"/>
              </a:rPr>
              <a:t>Pr</a:t>
            </a:r>
            <a:r>
              <a:rPr lang="en-US" sz="1200" dirty="0">
                <a:solidFill>
                  <a:srgbClr val="FFFF00"/>
                </a:solidFill>
                <a:latin typeface="Courier"/>
                <a:cs typeface="Courier"/>
              </a:rPr>
              <a:t>(X=x | N, m, k) + </a:t>
            </a:r>
            <a:r>
              <a:rPr lang="en-US" sz="1200" dirty="0" err="1">
                <a:solidFill>
                  <a:srgbClr val="FFFF00"/>
                </a:solidFill>
                <a:latin typeface="Courier"/>
                <a:cs typeface="Courier"/>
              </a:rPr>
              <a:t>Pr</a:t>
            </a:r>
            <a:r>
              <a:rPr lang="en-US" sz="1200" dirty="0">
                <a:solidFill>
                  <a:srgbClr val="FFFF00"/>
                </a:solidFill>
                <a:latin typeface="Courier"/>
                <a:cs typeface="Courier"/>
              </a:rPr>
              <a:t>(X&gt;x | N, m, k)</a:t>
            </a:r>
          </a:p>
          <a:p>
            <a:r>
              <a:rPr lang="en-US" sz="1200" dirty="0" err="1">
                <a:solidFill>
                  <a:schemeClr val="bg1"/>
                </a:solidFill>
                <a:latin typeface="Courier"/>
                <a:cs typeface="Courier"/>
              </a:rPr>
              <a:t>pval</a:t>
            </a:r>
            <a:r>
              <a:rPr lang="en-US" sz="1200" dirty="0">
                <a:solidFill>
                  <a:schemeClr val="bg1"/>
                </a:solidFill>
                <a:latin typeface="Courier"/>
                <a:cs typeface="Courier"/>
              </a:rPr>
              <a:t> &lt;- </a:t>
            </a:r>
            <a:r>
              <a:rPr lang="en-US" sz="1200" dirty="0" err="1">
                <a:solidFill>
                  <a:schemeClr val="bg1"/>
                </a:solidFill>
                <a:latin typeface="Courier"/>
                <a:cs typeface="Courier"/>
              </a:rPr>
              <a:t>dhyper</a:t>
            </a:r>
            <a:r>
              <a:rPr lang="en-US" sz="1200" dirty="0">
                <a:solidFill>
                  <a:schemeClr val="bg1"/>
                </a:solidFill>
                <a:latin typeface="Courier"/>
                <a:cs typeface="Courier"/>
              </a:rPr>
              <a:t>(x = x, m = m, n = n, k = k) + 1-phyper(q = x, m = m, n = n, k = k)</a:t>
            </a:r>
          </a:p>
          <a:p>
            <a:r>
              <a:rPr lang="en-US" sz="1200" dirty="0" err="1">
                <a:solidFill>
                  <a:schemeClr val="bg1"/>
                </a:solidFill>
                <a:latin typeface="Courier"/>
                <a:cs typeface="Courier"/>
              </a:rPr>
              <a:t>pval</a:t>
            </a:r>
            <a:endParaRPr lang="en-US" sz="1200" dirty="0">
              <a:solidFill>
                <a:schemeClr val="bg1"/>
              </a:solidFill>
              <a:latin typeface="Courier"/>
              <a:cs typeface="Courier"/>
            </a:endParaRPr>
          </a:p>
          <a:p>
            <a:r>
              <a:rPr lang="en-US" sz="1200" dirty="0" err="1">
                <a:solidFill>
                  <a:schemeClr val="bg1"/>
                </a:solidFill>
                <a:latin typeface="Courier"/>
                <a:cs typeface="Courier"/>
              </a:rPr>
              <a:t>pval</a:t>
            </a:r>
            <a:r>
              <a:rPr lang="en-US" sz="1200" dirty="0">
                <a:solidFill>
                  <a:schemeClr val="bg1"/>
                </a:solidFill>
                <a:latin typeface="Courier"/>
                <a:cs typeface="Courier"/>
              </a:rPr>
              <a:t> &lt; alp # Reject H0? </a:t>
            </a:r>
          </a:p>
          <a:p>
            <a:endParaRPr lang="en-US" sz="1200" dirty="0">
              <a:solidFill>
                <a:schemeClr val="bg1"/>
              </a:solidFill>
              <a:latin typeface="Courier"/>
              <a:cs typeface="Courier"/>
            </a:endParaRPr>
          </a:p>
        </p:txBody>
      </p:sp>
      <p:pic>
        <p:nvPicPr>
          <p:cNvPr id="4" name="Picture 3">
            <a:extLst>
              <a:ext uri="{FF2B5EF4-FFF2-40B4-BE49-F238E27FC236}">
                <a16:creationId xmlns:a16="http://schemas.microsoft.com/office/drawing/2014/main" id="{247F01E8-4CD2-5ED3-9485-FB38B72C570C}"/>
              </a:ext>
            </a:extLst>
          </p:cNvPr>
          <p:cNvPicPr>
            <a:picLocks noChangeAspect="1"/>
          </p:cNvPicPr>
          <p:nvPr/>
        </p:nvPicPr>
        <p:blipFill>
          <a:blip r:embed="rId3"/>
          <a:stretch>
            <a:fillRect/>
          </a:stretch>
        </p:blipFill>
        <p:spPr>
          <a:xfrm>
            <a:off x="1023620" y="5148534"/>
            <a:ext cx="2959100" cy="1130300"/>
          </a:xfrm>
          <a:prstGeom prst="rect">
            <a:avLst/>
          </a:prstGeom>
        </p:spPr>
      </p:pic>
      <p:sp>
        <p:nvSpPr>
          <p:cNvPr id="6" name="TextBox 5">
            <a:extLst>
              <a:ext uri="{FF2B5EF4-FFF2-40B4-BE49-F238E27FC236}">
                <a16:creationId xmlns:a16="http://schemas.microsoft.com/office/drawing/2014/main" id="{37806515-6CBE-11BB-D5A4-05D50519A6DC}"/>
              </a:ext>
            </a:extLst>
          </p:cNvPr>
          <p:cNvSpPr txBox="1"/>
          <p:nvPr/>
        </p:nvSpPr>
        <p:spPr>
          <a:xfrm>
            <a:off x="5760720" y="4963868"/>
            <a:ext cx="328041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4"/>
              </a:rPr>
              <a:t>hypergeometric_hyp_test_ex1.R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749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76CFDD-864A-C201-C616-FBDF87CFA69C}"/>
              </a:ext>
            </a:extLst>
          </p:cNvPr>
          <p:cNvPicPr>
            <a:picLocks noChangeAspect="1" noChangeArrowheads="1"/>
          </p:cNvPicPr>
          <p:nvPr/>
        </p:nvPicPr>
        <p:blipFill>
          <a:blip r:embed="rId2" cstate="print"/>
          <a:srcRect/>
          <a:stretch>
            <a:fillRect/>
          </a:stretch>
        </p:blipFill>
        <p:spPr bwMode="auto">
          <a:xfrm>
            <a:off x="484188" y="253294"/>
            <a:ext cx="8202612" cy="239712"/>
          </a:xfrm>
          <a:prstGeom prst="rect">
            <a:avLst/>
          </a:prstGeom>
          <a:noFill/>
          <a:ln w="9525">
            <a:noFill/>
            <a:round/>
            <a:headEnd/>
            <a:tailEnd/>
          </a:ln>
        </p:spPr>
      </p:pic>
      <p:pic>
        <p:nvPicPr>
          <p:cNvPr id="3" name="Picture 2">
            <a:extLst>
              <a:ext uri="{FF2B5EF4-FFF2-40B4-BE49-F238E27FC236}">
                <a16:creationId xmlns:a16="http://schemas.microsoft.com/office/drawing/2014/main" id="{F7811B64-255A-A04C-7F1B-AA66C714F9B3}"/>
              </a:ext>
            </a:extLst>
          </p:cNvPr>
          <p:cNvPicPr>
            <a:picLocks noChangeAspect="1"/>
          </p:cNvPicPr>
          <p:nvPr/>
        </p:nvPicPr>
        <p:blipFill>
          <a:blip r:embed="rId3"/>
          <a:stretch>
            <a:fillRect/>
          </a:stretch>
        </p:blipFill>
        <p:spPr>
          <a:xfrm>
            <a:off x="1072920" y="598741"/>
            <a:ext cx="6998159" cy="6224969"/>
          </a:xfrm>
          <a:prstGeom prst="rect">
            <a:avLst/>
          </a:prstGeom>
        </p:spPr>
      </p:pic>
      <p:cxnSp>
        <p:nvCxnSpPr>
          <p:cNvPr id="4" name="Straight Arrow Connector 3">
            <a:extLst>
              <a:ext uri="{FF2B5EF4-FFF2-40B4-BE49-F238E27FC236}">
                <a16:creationId xmlns:a16="http://schemas.microsoft.com/office/drawing/2014/main" id="{E81D9EDA-415F-79D8-B280-87165A3AEA4F}"/>
              </a:ext>
            </a:extLst>
          </p:cNvPr>
          <p:cNvCxnSpPr>
            <a:cxnSpLocks/>
          </p:cNvCxnSpPr>
          <p:nvPr/>
        </p:nvCxnSpPr>
        <p:spPr>
          <a:xfrm>
            <a:off x="6789420" y="2532578"/>
            <a:ext cx="205740" cy="3251002"/>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91FA5F6-ECAA-C0C5-AA9B-26A05E307598}"/>
              </a:ext>
            </a:extLst>
          </p:cNvPr>
          <p:cNvSpPr txBox="1"/>
          <p:nvPr/>
        </p:nvSpPr>
        <p:spPr>
          <a:xfrm>
            <a:off x="6347456" y="1578471"/>
            <a:ext cx="1485899"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obs. num. of MDMA pos. pills out of sample size </a:t>
            </a:r>
            <a:r>
              <a:rPr lang="en-US" sz="1400" i="1" dirty="0">
                <a:latin typeface="Times New Roman" panose="02020603050405020304" pitchFamily="18" charset="0"/>
                <a:cs typeface="Times New Roman" panose="02020603050405020304" pitchFamily="18" charset="0"/>
              </a:rPr>
              <a:t>k</a:t>
            </a:r>
            <a:r>
              <a:rPr lang="en-US" sz="1400" dirty="0">
                <a:latin typeface="Times New Roman" panose="02020603050405020304" pitchFamily="18" charset="0"/>
                <a:cs typeface="Times New Roman" panose="02020603050405020304" pitchFamily="18" charset="0"/>
              </a:rPr>
              <a:t>=40</a:t>
            </a:r>
          </a:p>
        </p:txBody>
      </p:sp>
      <p:sp>
        <p:nvSpPr>
          <p:cNvPr id="6" name="TextBox 5">
            <a:extLst>
              <a:ext uri="{FF2B5EF4-FFF2-40B4-BE49-F238E27FC236}">
                <a16:creationId xmlns:a16="http://schemas.microsoft.com/office/drawing/2014/main" id="{5D66CDAA-A4F7-0AFA-943F-83776D31D175}"/>
              </a:ext>
            </a:extLst>
          </p:cNvPr>
          <p:cNvSpPr txBox="1"/>
          <p:nvPr/>
        </p:nvSpPr>
        <p:spPr>
          <a:xfrm>
            <a:off x="1819676" y="1486138"/>
            <a:ext cx="3723874" cy="1292662"/>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H0 parameters:</a:t>
            </a:r>
          </a:p>
          <a:p>
            <a:r>
              <a:rPr lang="en-US" sz="1300" i="1" dirty="0">
                <a:latin typeface="Times New Roman" panose="02020603050405020304" pitchFamily="18" charset="0"/>
                <a:cs typeface="Times New Roman" panose="02020603050405020304" pitchFamily="18" charset="0"/>
              </a:rPr>
              <a:t>N</a:t>
            </a:r>
            <a:r>
              <a:rPr lang="en-US" sz="1300" dirty="0">
                <a:latin typeface="Times New Roman" panose="02020603050405020304" pitchFamily="18" charset="0"/>
                <a:cs typeface="Times New Roman" panose="02020603050405020304" pitchFamily="18" charset="0"/>
              </a:rPr>
              <a:t>   =2000 pills</a:t>
            </a:r>
          </a:p>
          <a:p>
            <a:r>
              <a:rPr lang="en-US" sz="1300" i="1" dirty="0" err="1">
                <a:latin typeface="Times New Roman" panose="02020603050405020304" pitchFamily="18" charset="0"/>
                <a:cs typeface="Times New Roman" panose="02020603050405020304" pitchFamily="18" charset="0"/>
              </a:rPr>
              <a:t>p</a:t>
            </a:r>
            <a:r>
              <a:rPr lang="en-US" sz="1300" baseline="-25000" dirty="0" err="1">
                <a:latin typeface="Times New Roman" panose="02020603050405020304" pitchFamily="18" charset="0"/>
                <a:cs typeface="Times New Roman" panose="02020603050405020304" pitchFamily="18" charset="0"/>
              </a:rPr>
              <a:t>pop</a:t>
            </a:r>
            <a:r>
              <a:rPr lang="en-US" sz="1300" dirty="0">
                <a:latin typeface="Times New Roman" panose="02020603050405020304" pitchFamily="18" charset="0"/>
                <a:cs typeface="Times New Roman" panose="02020603050405020304" pitchFamily="18" charset="0"/>
              </a:rPr>
              <a:t>= 80% or less of seizure positive for MDMA</a:t>
            </a:r>
          </a:p>
          <a:p>
            <a:r>
              <a:rPr lang="en-US" sz="1300" dirty="0">
                <a:latin typeface="Times New Roman" panose="02020603050405020304" pitchFamily="18" charset="0"/>
                <a:cs typeface="Times New Roman" panose="02020603050405020304" pitchFamily="18" charset="0"/>
              </a:rPr>
              <a:t>	implies m = 1599 pills or less pos. for MDMA</a:t>
            </a:r>
          </a:p>
          <a:p>
            <a:r>
              <a:rPr lang="en-US" sz="1300" dirty="0">
                <a:latin typeface="Times New Roman" panose="02020603050405020304" pitchFamily="18" charset="0"/>
                <a:cs typeface="Times New Roman" panose="02020603050405020304" pitchFamily="18" charset="0"/>
              </a:rPr>
              <a:t>	             n  = 401 pills or less neg. for MDMA</a:t>
            </a:r>
          </a:p>
          <a:p>
            <a:r>
              <a:rPr lang="en-US" sz="1300" i="1" dirty="0">
                <a:latin typeface="Times New Roman" panose="02020603050405020304" pitchFamily="18" charset="0"/>
                <a:cs typeface="Times New Roman" panose="02020603050405020304" pitchFamily="18" charset="0"/>
              </a:rPr>
              <a:t>k</a:t>
            </a:r>
            <a:r>
              <a:rPr lang="en-US" sz="1300" dirty="0">
                <a:latin typeface="Times New Roman" panose="02020603050405020304" pitchFamily="18" charset="0"/>
                <a:cs typeface="Times New Roman" panose="02020603050405020304" pitchFamily="18" charset="0"/>
              </a:rPr>
              <a:t>    = 40 pill sample</a:t>
            </a:r>
          </a:p>
        </p:txBody>
      </p:sp>
      <p:sp>
        <p:nvSpPr>
          <p:cNvPr id="10" name="TextBox 9">
            <a:extLst>
              <a:ext uri="{FF2B5EF4-FFF2-40B4-BE49-F238E27FC236}">
                <a16:creationId xmlns:a16="http://schemas.microsoft.com/office/drawing/2014/main" id="{A0C3E896-CFFD-5A23-6BD0-1C98D6A7D01B}"/>
              </a:ext>
            </a:extLst>
          </p:cNvPr>
          <p:cNvSpPr txBox="1"/>
          <p:nvPr/>
        </p:nvSpPr>
        <p:spPr>
          <a:xfrm>
            <a:off x="2011681" y="4000346"/>
            <a:ext cx="2113008"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Cut off for H0: </a:t>
            </a:r>
            <a:r>
              <a:rPr lang="en-US" sz="1400" i="1" dirty="0" err="1">
                <a:latin typeface="Times New Roman" panose="02020603050405020304" pitchFamily="18" charset="0"/>
                <a:cs typeface="Times New Roman" panose="02020603050405020304" pitchFamily="18" charset="0"/>
              </a:rPr>
              <a:t>p</a:t>
            </a:r>
            <a:r>
              <a:rPr lang="en-US" sz="1400" baseline="-25000" dirty="0" err="1">
                <a:latin typeface="Times New Roman" panose="02020603050405020304" pitchFamily="18" charset="0"/>
                <a:cs typeface="Times New Roman" panose="02020603050405020304" pitchFamily="18" charset="0"/>
              </a:rPr>
              <a:t>pop</a:t>
            </a:r>
            <a:r>
              <a:rPr lang="en-US" sz="1400" dirty="0">
                <a:latin typeface="Times New Roman" panose="02020603050405020304" pitchFamily="18" charset="0"/>
                <a:cs typeface="Times New Roman" panose="02020603050405020304" pitchFamily="18" charset="0"/>
              </a:rPr>
              <a:t> ≤ 80% </a:t>
            </a:r>
          </a:p>
          <a:p>
            <a:r>
              <a:rPr lang="en-US" sz="1400" dirty="0">
                <a:latin typeface="Times New Roman" panose="02020603050405020304" pitchFamily="18" charset="0"/>
                <a:cs typeface="Times New Roman" panose="02020603050405020304" pitchFamily="18" charset="0"/>
              </a:rPr>
              <a:t>@ 95% confidence</a:t>
            </a:r>
          </a:p>
        </p:txBody>
      </p:sp>
      <p:cxnSp>
        <p:nvCxnSpPr>
          <p:cNvPr id="11" name="Straight Arrow Connector 10">
            <a:extLst>
              <a:ext uri="{FF2B5EF4-FFF2-40B4-BE49-F238E27FC236}">
                <a16:creationId xmlns:a16="http://schemas.microsoft.com/office/drawing/2014/main" id="{4B11C164-C020-9D37-F5CD-73132BEBC281}"/>
              </a:ext>
            </a:extLst>
          </p:cNvPr>
          <p:cNvCxnSpPr>
            <a:cxnSpLocks/>
          </p:cNvCxnSpPr>
          <p:nvPr/>
        </p:nvCxnSpPr>
        <p:spPr>
          <a:xfrm>
            <a:off x="2663190" y="4523566"/>
            <a:ext cx="3880078" cy="1317164"/>
          </a:xfrm>
          <a:prstGeom prst="straightConnector1">
            <a:avLst/>
          </a:prstGeom>
          <a:ln w="34925">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156F578-A040-3B36-F2B8-B73F2FB8E2AA}"/>
              </a:ext>
            </a:extLst>
          </p:cNvPr>
          <p:cNvSpPr txBox="1"/>
          <p:nvPr/>
        </p:nvSpPr>
        <p:spPr>
          <a:xfrm>
            <a:off x="1819676" y="2960608"/>
            <a:ext cx="3723874"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Sample:</a:t>
            </a:r>
          </a:p>
          <a:p>
            <a:r>
              <a:rPr lang="en-US" sz="1300" i="1" dirty="0">
                <a:latin typeface="Times New Roman" panose="02020603050405020304" pitchFamily="18" charset="0"/>
                <a:cs typeface="Times New Roman" panose="02020603050405020304" pitchFamily="18" charset="0"/>
              </a:rPr>
              <a:t>x</a:t>
            </a:r>
            <a:r>
              <a:rPr lang="en-US" sz="1300" dirty="0">
                <a:latin typeface="Times New Roman" panose="02020603050405020304" pitchFamily="18" charset="0"/>
                <a:cs typeface="Times New Roman" panose="02020603050405020304" pitchFamily="18" charset="0"/>
              </a:rPr>
              <a:t> = 40 pills obs. pos. for MDMA</a:t>
            </a:r>
          </a:p>
        </p:txBody>
      </p:sp>
    </p:spTree>
    <p:extLst>
      <p:ext uri="{BB962C8B-B14F-4D97-AF65-F5344CB8AC3E}">
        <p14:creationId xmlns:p14="http://schemas.microsoft.com/office/powerpoint/2010/main" val="229451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31775" y="120134"/>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Hypothesis Testing</a:t>
            </a:r>
          </a:p>
        </p:txBody>
      </p:sp>
      <p:sp>
        <p:nvSpPr>
          <p:cNvPr id="5" name="Rectangle 5"/>
          <p:cNvSpPr>
            <a:spLocks noChangeArrowheads="1"/>
          </p:cNvSpPr>
          <p:nvPr/>
        </p:nvSpPr>
        <p:spPr bwMode="auto">
          <a:xfrm>
            <a:off x="228600" y="1094860"/>
            <a:ext cx="8686800" cy="2354194"/>
          </a:xfrm>
          <a:prstGeom prst="rect">
            <a:avLst/>
          </a:prstGeom>
          <a:noFill/>
          <a:ln w="9525">
            <a:noFill/>
            <a:round/>
            <a:headEnd/>
            <a:tailEnd/>
          </a:ln>
        </p:spPr>
        <p:txBody>
          <a:bodyPr lIns="0" tIns="0" rIns="0" bIns="0"/>
          <a:lstStyle/>
          <a:p>
            <a:pPr marL="887413" lvl="1"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800" dirty="0">
                <a:solidFill>
                  <a:srgbClr val="000000"/>
                </a:solidFill>
                <a:latin typeface="Times New Roman" pitchFamily="18" charset="0"/>
              </a:rPr>
              <a:t>So there are two outcomes for a hypothesis test:</a:t>
            </a:r>
          </a:p>
          <a:p>
            <a:pPr marL="1344613" lvl="2"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400" dirty="0">
                <a:solidFill>
                  <a:srgbClr val="000000"/>
                </a:solidFill>
                <a:latin typeface="Times New Roman" pitchFamily="18" charset="0"/>
              </a:rPr>
              <a:t>“Cannot Reject” H</a:t>
            </a:r>
            <a:r>
              <a:rPr lang="en-GB" sz="2400" baseline="-25000" dirty="0">
                <a:solidFill>
                  <a:srgbClr val="000000"/>
                </a:solidFill>
                <a:latin typeface="Times New Roman" pitchFamily="18" charset="0"/>
              </a:rPr>
              <a:t>0</a:t>
            </a:r>
            <a:r>
              <a:rPr lang="en-GB" sz="2400" dirty="0">
                <a:solidFill>
                  <a:srgbClr val="000000"/>
                </a:solidFill>
                <a:latin typeface="Times New Roman" pitchFamily="18" charset="0"/>
              </a:rPr>
              <a:t> or</a:t>
            </a:r>
          </a:p>
          <a:p>
            <a:pPr marL="1344613" lvl="2"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400" dirty="0">
                <a:solidFill>
                  <a:srgbClr val="000000"/>
                </a:solidFill>
                <a:latin typeface="Times New Roman" pitchFamily="18" charset="0"/>
              </a:rPr>
              <a:t>“Reject” H</a:t>
            </a:r>
            <a:r>
              <a:rPr lang="en-GB" sz="2400" baseline="-25000" dirty="0">
                <a:solidFill>
                  <a:srgbClr val="000000"/>
                </a:solidFill>
                <a:latin typeface="Times New Roman" pitchFamily="18" charset="0"/>
              </a:rPr>
              <a:t>0</a:t>
            </a:r>
            <a:r>
              <a:rPr lang="en-GB" sz="2400" dirty="0">
                <a:solidFill>
                  <a:srgbClr val="000000"/>
                </a:solidFill>
                <a:latin typeface="Times New Roman" pitchFamily="18" charset="0"/>
              </a:rPr>
              <a:t> in </a:t>
            </a:r>
            <a:r>
              <a:rPr lang="en-GB" sz="2400" dirty="0" err="1">
                <a:solidFill>
                  <a:srgbClr val="000000"/>
                </a:solidFill>
                <a:latin typeface="Times New Roman" pitchFamily="18" charset="0"/>
              </a:rPr>
              <a:t>favor</a:t>
            </a:r>
            <a:r>
              <a:rPr lang="en-GB" sz="2400" dirty="0">
                <a:solidFill>
                  <a:srgbClr val="000000"/>
                </a:solidFill>
                <a:latin typeface="Times New Roman" pitchFamily="18" charset="0"/>
              </a:rPr>
              <a:t> of H</a:t>
            </a:r>
            <a:r>
              <a:rPr lang="en-GB" sz="2400" baseline="-25000" dirty="0">
                <a:solidFill>
                  <a:srgbClr val="000000"/>
                </a:solidFill>
                <a:latin typeface="Times New Roman" pitchFamily="18" charset="0"/>
              </a:rPr>
              <a:t>a</a:t>
            </a:r>
          </a:p>
          <a:p>
            <a:pPr marL="887413" lvl="1"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800" dirty="0">
                <a:solidFill>
                  <a:srgbClr val="000000"/>
                </a:solidFill>
                <a:latin typeface="Times New Roman" pitchFamily="18" charset="0"/>
              </a:rPr>
              <a:t>The outcome is quoted at a state level of confidence: </a:t>
            </a:r>
            <a:r>
              <a:rPr lang="en-US" sz="2800" dirty="0">
                <a:solidFill>
                  <a:schemeClr val="tx1"/>
                </a:solidFill>
                <a:latin typeface="Times New Roman" pitchFamily="18" charset="0"/>
                <a:cs typeface="Times New Roman" pitchFamily="18" charset="0"/>
              </a:rPr>
              <a:t>(1-α)×100%</a:t>
            </a:r>
          </a:p>
        </p:txBody>
      </p:sp>
      <p:pic>
        <p:nvPicPr>
          <p:cNvPr id="9" name="Picture 8"/>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10" name="Rectangle 5"/>
          <p:cNvSpPr>
            <a:spLocks noChangeArrowheads="1"/>
          </p:cNvSpPr>
          <p:nvPr/>
        </p:nvSpPr>
        <p:spPr bwMode="auto">
          <a:xfrm>
            <a:off x="231775" y="3866145"/>
            <a:ext cx="8686800" cy="1775325"/>
          </a:xfrm>
          <a:prstGeom prst="rect">
            <a:avLst/>
          </a:prstGeom>
          <a:noFill/>
          <a:ln w="9525">
            <a:noFill/>
            <a:round/>
            <a:headEnd/>
            <a:tailEnd/>
          </a:ln>
        </p:spPr>
        <p:txBody>
          <a:bodyPr lIns="0" tIns="0" rIns="0" bIns="0"/>
          <a:lstStyle/>
          <a:p>
            <a:pPr marL="887413" lvl="1"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800" dirty="0">
                <a:solidFill>
                  <a:srgbClr val="000000"/>
                </a:solidFill>
                <a:latin typeface="Times New Roman" pitchFamily="18" charset="0"/>
              </a:rPr>
              <a:t>The procedure uses the sampling distribution of the parameter     as the Null to see if the value of      (i.e. the value you measure) is “unlikely” if the Null is true.</a:t>
            </a:r>
            <a:endParaRPr lang="en-GB" sz="2400" baseline="-25000" dirty="0">
              <a:solidFill>
                <a:srgbClr val="000000"/>
              </a:solidFill>
              <a:latin typeface="Times New Roman" pitchFamily="18" charset="0"/>
            </a:endParaRPr>
          </a:p>
        </p:txBody>
      </p:sp>
      <p:pic>
        <p:nvPicPr>
          <p:cNvPr id="2" name="Picture 1"/>
          <p:cNvPicPr>
            <a:picLocks noChangeAspect="1"/>
          </p:cNvPicPr>
          <p:nvPr/>
        </p:nvPicPr>
        <p:blipFill>
          <a:blip r:embed="rId3"/>
          <a:stretch>
            <a:fillRect/>
          </a:stretch>
        </p:blipFill>
        <p:spPr>
          <a:xfrm>
            <a:off x="2679162" y="4370560"/>
            <a:ext cx="166551" cy="281055"/>
          </a:xfrm>
          <a:prstGeom prst="rect">
            <a:avLst/>
          </a:prstGeom>
        </p:spPr>
      </p:pic>
      <p:pic>
        <p:nvPicPr>
          <p:cNvPr id="3" name="Picture 2"/>
          <p:cNvPicPr>
            <a:picLocks noChangeAspect="1"/>
          </p:cNvPicPr>
          <p:nvPr/>
        </p:nvPicPr>
        <p:blipFill>
          <a:blip r:embed="rId4"/>
          <a:stretch>
            <a:fillRect/>
          </a:stretch>
        </p:blipFill>
        <p:spPr>
          <a:xfrm>
            <a:off x="7701286" y="4292145"/>
            <a:ext cx="166551" cy="342900"/>
          </a:xfrm>
          <a:prstGeom prst="rect">
            <a:avLst/>
          </a:prstGeom>
        </p:spPr>
      </p:pic>
      <p:sp>
        <p:nvSpPr>
          <p:cNvPr id="11" name="Rectangle 5"/>
          <p:cNvSpPr>
            <a:spLocks noChangeArrowheads="1"/>
          </p:cNvSpPr>
          <p:nvPr/>
        </p:nvSpPr>
        <p:spPr bwMode="auto">
          <a:xfrm>
            <a:off x="678280" y="5654838"/>
            <a:ext cx="8358773" cy="927771"/>
          </a:xfrm>
          <a:prstGeom prst="rect">
            <a:avLst/>
          </a:prstGeom>
          <a:noFill/>
          <a:ln w="9525">
            <a:noFill/>
            <a:round/>
            <a:headEnd/>
            <a:tailEnd/>
          </a:ln>
        </p:spPr>
        <p:txBody>
          <a:bodyPr lIns="0" tIns="0" rIns="0" bIns="0"/>
          <a:lstStyle/>
          <a:p>
            <a:pPr marL="887413" lvl="1"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400" dirty="0">
                <a:solidFill>
                  <a:srgbClr val="000000"/>
                </a:solidFill>
                <a:latin typeface="Times New Roman" pitchFamily="18" charset="0"/>
              </a:rPr>
              <a:t>“Unlikely” is measured by a p-value for </a:t>
            </a:r>
            <a:endParaRPr lang="en-GB" sz="2000" baseline="-25000" dirty="0">
              <a:solidFill>
                <a:srgbClr val="000000"/>
              </a:solidFill>
              <a:latin typeface="Times New Roman" pitchFamily="18" charset="0"/>
            </a:endParaRPr>
          </a:p>
        </p:txBody>
      </p:sp>
      <p:pic>
        <p:nvPicPr>
          <p:cNvPr id="12" name="Picture 11"/>
          <p:cNvPicPr>
            <a:picLocks noChangeAspect="1"/>
          </p:cNvPicPr>
          <p:nvPr/>
        </p:nvPicPr>
        <p:blipFill>
          <a:blip r:embed="rId4"/>
          <a:stretch>
            <a:fillRect/>
          </a:stretch>
        </p:blipFill>
        <p:spPr>
          <a:xfrm>
            <a:off x="6563724" y="5640492"/>
            <a:ext cx="161167" cy="331814"/>
          </a:xfrm>
          <a:prstGeom prst="rect">
            <a:avLst/>
          </a:prstGeom>
        </p:spPr>
      </p:pic>
    </p:spTree>
    <p:extLst>
      <p:ext uri="{BB962C8B-B14F-4D97-AF65-F5344CB8AC3E}">
        <p14:creationId xmlns:p14="http://schemas.microsoft.com/office/powerpoint/2010/main" val="3588448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8D5A73-74EA-8B93-6848-9E46CC5981CC}"/>
              </a:ext>
            </a:extLst>
          </p:cNvPr>
          <p:cNvPicPr>
            <a:picLocks noChangeAspect="1" noChangeArrowheads="1"/>
          </p:cNvPicPr>
          <p:nvPr/>
        </p:nvPicPr>
        <p:blipFill>
          <a:blip r:embed="rId2" cstate="print"/>
          <a:srcRect/>
          <a:stretch>
            <a:fillRect/>
          </a:stretch>
        </p:blipFill>
        <p:spPr bwMode="auto">
          <a:xfrm>
            <a:off x="484188" y="253294"/>
            <a:ext cx="8202612" cy="239712"/>
          </a:xfrm>
          <a:prstGeom prst="rect">
            <a:avLst/>
          </a:prstGeom>
          <a:noFill/>
          <a:ln w="9525">
            <a:noFill/>
            <a:round/>
            <a:headEnd/>
            <a:tailEnd/>
          </a:ln>
        </p:spPr>
      </p:pic>
      <p:sp>
        <p:nvSpPr>
          <p:cNvPr id="12" name="TextBox 11">
            <a:extLst>
              <a:ext uri="{FF2B5EF4-FFF2-40B4-BE49-F238E27FC236}">
                <a16:creationId xmlns:a16="http://schemas.microsoft.com/office/drawing/2014/main" id="{345B42DD-73EC-FFFB-33B0-B2F5DBF37B45}"/>
              </a:ext>
            </a:extLst>
          </p:cNvPr>
          <p:cNvSpPr txBox="1"/>
          <p:nvPr/>
        </p:nvSpPr>
        <p:spPr>
          <a:xfrm>
            <a:off x="594360" y="2031611"/>
            <a:ext cx="7658100"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In a seizure of size </a:t>
            </a:r>
            <a:r>
              <a:rPr lang="en-US" sz="2400" i="1"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what </a:t>
            </a:r>
            <a:r>
              <a:rPr lang="en-US" sz="2400" b="1" dirty="0">
                <a:latin typeface="Times New Roman" panose="02020603050405020304" pitchFamily="18" charset="0"/>
                <a:cs typeface="Times New Roman" panose="02020603050405020304" pitchFamily="18" charset="0"/>
              </a:rPr>
              <a:t>sample size</a:t>
            </a:r>
            <a:r>
              <a:rPr lang="en-US" sz="2400" dirty="0">
                <a:latin typeface="Times New Roman" panose="02020603050405020304" pitchFamily="18" charset="0"/>
                <a:cs typeface="Times New Roman" panose="02020603050405020304" pitchFamily="18" charset="0"/>
              </a:rPr>
              <a:t> is needed to </a:t>
            </a:r>
            <a:r>
              <a:rPr lang="en-US" sz="2400" i="1" u="sng" dirty="0">
                <a:latin typeface="Times New Roman" panose="02020603050405020304" pitchFamily="18" charset="0"/>
                <a:cs typeface="Times New Roman" panose="02020603050405020304" pitchFamily="18" charset="0"/>
              </a:rPr>
              <a:t>reach a stipulated minimum confidence level</a:t>
            </a:r>
            <a:r>
              <a:rPr lang="en-US" sz="2400" dirty="0">
                <a:latin typeface="Times New Roman" panose="02020603050405020304" pitchFamily="18" charset="0"/>
                <a:cs typeface="Times New Roman" panose="02020603050405020304" pitchFamily="18" charset="0"/>
              </a:rPr>
              <a:t> if the fraction of drug-containing items in the seizure is </a:t>
            </a:r>
            <a:r>
              <a:rPr lang="en-US" sz="2400" i="1" u="sng" dirty="0">
                <a:latin typeface="Times New Roman" panose="02020603050405020304" pitchFamily="18" charset="0"/>
                <a:cs typeface="Times New Roman" panose="02020603050405020304" pitchFamily="18" charset="0"/>
              </a:rPr>
              <a:t>at least</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a:t>
            </a:r>
            <a:r>
              <a:rPr lang="en-US" sz="2400" baseline="-25000" dirty="0" err="1">
                <a:latin typeface="Times New Roman" panose="02020603050405020304" pitchFamily="18" charset="0"/>
                <a:cs typeface="Times New Roman" panose="02020603050405020304" pitchFamily="18" charset="0"/>
              </a:rPr>
              <a:t>pos</a:t>
            </a:r>
            <a:r>
              <a:rPr lang="en-US" sz="2400" dirty="0">
                <a:latin typeface="Times New Roman" panose="02020603050405020304" pitchFamily="18" charset="0"/>
                <a:cs typeface="Times New Roman" panose="02020603050405020304" pitchFamily="18" charset="0"/>
              </a:rPr>
              <a:t>?</a:t>
            </a:r>
          </a:p>
        </p:txBody>
      </p:sp>
      <p:sp>
        <p:nvSpPr>
          <p:cNvPr id="14" name="Rectangle 4">
            <a:extLst>
              <a:ext uri="{FF2B5EF4-FFF2-40B4-BE49-F238E27FC236}">
                <a16:creationId xmlns:a16="http://schemas.microsoft.com/office/drawing/2014/main" id="{DDF77CC1-D6AA-F1D2-57FB-128AA63357B4}"/>
              </a:ext>
            </a:extLst>
          </p:cNvPr>
          <p:cNvSpPr>
            <a:spLocks noChangeArrowheads="1"/>
          </p:cNvSpPr>
          <p:nvPr/>
        </p:nvSpPr>
        <p:spPr bwMode="auto">
          <a:xfrm>
            <a:off x="231775" y="52174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How Hypergeometric Sampling is Really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Used in Practice*</a:t>
            </a:r>
          </a:p>
        </p:txBody>
      </p:sp>
      <p:sp>
        <p:nvSpPr>
          <p:cNvPr id="16" name="TextBox 15">
            <a:extLst>
              <a:ext uri="{FF2B5EF4-FFF2-40B4-BE49-F238E27FC236}">
                <a16:creationId xmlns:a16="http://schemas.microsoft.com/office/drawing/2014/main" id="{88067B83-CD49-5A57-509B-BF0461A0B338}"/>
              </a:ext>
            </a:extLst>
          </p:cNvPr>
          <p:cNvSpPr txBox="1"/>
          <p:nvPr/>
        </p:nvSpPr>
        <p:spPr>
          <a:xfrm>
            <a:off x="777240" y="3460164"/>
            <a:ext cx="5623560" cy="769441"/>
          </a:xfrm>
          <a:prstGeom prst="rect">
            <a:avLst/>
          </a:prstGeom>
          <a:noFill/>
        </p:spPr>
        <p:txBody>
          <a:bodyPr wrap="square">
            <a:spAutoFit/>
          </a:bodyPr>
          <a:lstStyle/>
          <a:p>
            <a:pPr marL="342900" indent="-342900">
              <a:buAutoNum type="alphaLcPeriod"/>
            </a:pPr>
            <a:r>
              <a:rPr lang="en-US" sz="2200" dirty="0">
                <a:latin typeface="Times New Roman" panose="02020603050405020304" pitchFamily="18" charset="0"/>
                <a:cs typeface="Times New Roman" panose="02020603050405020304" pitchFamily="18" charset="0"/>
              </a:rPr>
              <a:t>Assume no negatives are observed, </a:t>
            </a:r>
            <a:r>
              <a:rPr lang="en-US" sz="2200" i="1" dirty="0">
                <a:latin typeface="Times New Roman" panose="02020603050405020304" pitchFamily="18" charset="0"/>
                <a:cs typeface="Times New Roman" panose="02020603050405020304" pitchFamily="18" charset="0"/>
              </a:rPr>
              <a:t>i.e.</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k</a:t>
            </a:r>
            <a:r>
              <a:rPr lang="en-US" sz="2200" dirty="0">
                <a:latin typeface="Times New Roman" panose="02020603050405020304" pitchFamily="18" charset="0"/>
                <a:cs typeface="Times New Roman" panose="02020603050405020304" pitchFamily="18" charset="0"/>
              </a:rPr>
              <a:t>.</a:t>
            </a:r>
          </a:p>
          <a:p>
            <a:pPr marL="342900" indent="-342900">
              <a:buAutoNum type="alphaLcPeriod"/>
            </a:pPr>
            <a:r>
              <a:rPr lang="en-US" sz="2200" dirty="0">
                <a:latin typeface="Times New Roman" panose="02020603050405020304" pitchFamily="18" charset="0"/>
                <a:cs typeface="Times New Roman" panose="02020603050405020304" pitchFamily="18" charset="0"/>
              </a:rPr>
              <a:t>Assume one negative is observed, </a:t>
            </a:r>
            <a:r>
              <a:rPr lang="en-US" sz="2200" i="1" dirty="0">
                <a:latin typeface="Times New Roman" panose="02020603050405020304" pitchFamily="18" charset="0"/>
                <a:cs typeface="Times New Roman" panose="02020603050405020304" pitchFamily="18" charset="0"/>
              </a:rPr>
              <a:t>i.e.</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k</a:t>
            </a:r>
            <a:r>
              <a:rPr lang="en-US" sz="2200" dirty="0">
                <a:latin typeface="Times New Roman" panose="02020603050405020304" pitchFamily="18" charset="0"/>
                <a:cs typeface="Times New Roman" panose="02020603050405020304" pitchFamily="18" charset="0"/>
              </a:rPr>
              <a:t>-1.</a:t>
            </a:r>
            <a:endParaRPr lang="en-US" sz="2200" dirty="0"/>
          </a:p>
        </p:txBody>
      </p:sp>
      <p:sp>
        <p:nvSpPr>
          <p:cNvPr id="17" name="TextBox 16">
            <a:extLst>
              <a:ext uri="{FF2B5EF4-FFF2-40B4-BE49-F238E27FC236}">
                <a16:creationId xmlns:a16="http://schemas.microsoft.com/office/drawing/2014/main" id="{19F06DA1-D78F-DE79-AFCE-4AE79B1ADECF}"/>
              </a:ext>
            </a:extLst>
          </p:cNvPr>
          <p:cNvSpPr txBox="1"/>
          <p:nvPr/>
        </p:nvSpPr>
        <p:spPr>
          <a:xfrm>
            <a:off x="125730" y="5997706"/>
            <a:ext cx="551721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hlinkClick r:id="rId3"/>
              </a:rPr>
              <a:t>ENFSI doc on HYPERGEOMETRIC SAMPLING TOOL 2012</a:t>
            </a:r>
            <a:endParaRPr lang="en-US" sz="1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B2C435C-7B46-3516-5AEC-DD6A1D2569E0}"/>
              </a:ext>
            </a:extLst>
          </p:cNvPr>
          <p:cNvSpPr txBox="1"/>
          <p:nvPr/>
        </p:nvSpPr>
        <p:spPr>
          <a:xfrm>
            <a:off x="125730" y="6435429"/>
            <a:ext cx="660886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hlinkClick r:id="rId4"/>
              </a:rPr>
              <a:t>ENFSI/SWGDRUG doc on HYPERGEOMETRIC SAMPLING TOOL 2016</a:t>
            </a:r>
            <a:endParaRPr lang="en-US" sz="1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8146981-3DD7-5B24-5F56-EE2AC80179F5}"/>
              </a:ext>
            </a:extLst>
          </p:cNvPr>
          <p:cNvSpPr txBox="1"/>
          <p:nvPr/>
        </p:nvSpPr>
        <p:spPr>
          <a:xfrm>
            <a:off x="1723707" y="4569154"/>
            <a:ext cx="5623560"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Use </a:t>
            </a:r>
            <a:r>
              <a:rPr lang="en-US" sz="2200" i="1" dirty="0">
                <a:latin typeface="Times New Roman" panose="02020603050405020304" pitchFamily="18" charset="0"/>
                <a:cs typeface="Times New Roman" panose="02020603050405020304" pitchFamily="18" charset="0"/>
              </a:rPr>
              <a:t>N</a:t>
            </a:r>
            <a:r>
              <a:rPr lang="en-US" sz="2200" dirty="0">
                <a:latin typeface="Times New Roman" panose="02020603050405020304" pitchFamily="18" charset="0"/>
                <a:cs typeface="Times New Roman" panose="02020603050405020304" pitchFamily="18" charset="0"/>
              </a:rPr>
              <a:t>=100, 95% confidence, </a:t>
            </a:r>
            <a:r>
              <a:rPr lang="en-US" sz="2200" i="1" dirty="0" err="1">
                <a:latin typeface="Times New Roman" panose="02020603050405020304" pitchFamily="18" charset="0"/>
                <a:cs typeface="Times New Roman" panose="02020603050405020304" pitchFamily="18" charset="0"/>
              </a:rPr>
              <a:t>p</a:t>
            </a:r>
            <a:r>
              <a:rPr lang="en-US" sz="2200" baseline="-25000" dirty="0" err="1">
                <a:latin typeface="Times New Roman" panose="02020603050405020304" pitchFamily="18" charset="0"/>
                <a:cs typeface="Times New Roman" panose="02020603050405020304" pitchFamily="18" charset="0"/>
              </a:rPr>
              <a:t>pop</a:t>
            </a:r>
            <a:r>
              <a:rPr lang="en-US" sz="2200" dirty="0">
                <a:latin typeface="Times New Roman" panose="02020603050405020304" pitchFamily="18" charset="0"/>
                <a:cs typeface="Times New Roman" panose="02020603050405020304" pitchFamily="18" charset="0"/>
              </a:rPr>
              <a:t> at least 70%</a:t>
            </a:r>
          </a:p>
        </p:txBody>
      </p:sp>
    </p:spTree>
    <p:extLst>
      <p:ext uri="{BB962C8B-B14F-4D97-AF65-F5344CB8AC3E}">
        <p14:creationId xmlns:p14="http://schemas.microsoft.com/office/powerpoint/2010/main" val="2658576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B01A0-0D58-DE1E-4F04-B9FBC41466D1}"/>
              </a:ext>
            </a:extLst>
          </p:cNvPr>
          <p:cNvSpPr txBox="1"/>
          <p:nvPr/>
        </p:nvSpPr>
        <p:spPr>
          <a:xfrm>
            <a:off x="173514" y="639912"/>
            <a:ext cx="8823960" cy="5932393"/>
          </a:xfrm>
          <a:prstGeom prst="rect">
            <a:avLst/>
          </a:prstGeom>
          <a:solidFill>
            <a:srgbClr val="000045"/>
          </a:solidFill>
          <a:effectLst/>
        </p:spPr>
        <p:txBody>
          <a:bodyPr wrap="square" rtlCol="0">
            <a:spAutoFit/>
          </a:bodyPr>
          <a:lstStyle/>
          <a:p>
            <a:r>
              <a:rPr lang="en-US" sz="1150" dirty="0">
                <a:solidFill>
                  <a:schemeClr val="bg1"/>
                </a:solidFill>
                <a:latin typeface="Courier"/>
                <a:cs typeface="Courier"/>
              </a:rPr>
              <a:t>N     &lt;- 100     </a:t>
            </a:r>
            <a:r>
              <a:rPr lang="en-US" sz="1150" dirty="0">
                <a:solidFill>
                  <a:srgbClr val="FFFF00"/>
                </a:solidFill>
                <a:latin typeface="Courier"/>
                <a:cs typeface="Courier"/>
              </a:rPr>
              <a:t># Population (N): Total number of items (e.g., packages) in the seizure.</a:t>
            </a:r>
          </a:p>
          <a:p>
            <a:r>
              <a:rPr lang="en-US" sz="1150" dirty="0" err="1">
                <a:solidFill>
                  <a:schemeClr val="bg1"/>
                </a:solidFill>
                <a:latin typeface="Courier"/>
                <a:cs typeface="Courier"/>
              </a:rPr>
              <a:t>p.pos</a:t>
            </a:r>
            <a:r>
              <a:rPr lang="en-US" sz="1150" dirty="0">
                <a:solidFill>
                  <a:schemeClr val="bg1"/>
                </a:solidFill>
                <a:latin typeface="Courier"/>
                <a:cs typeface="Courier"/>
              </a:rPr>
              <a:t> &lt;- 0.7     </a:t>
            </a:r>
            <a:r>
              <a:rPr lang="en-US" sz="1150" dirty="0">
                <a:solidFill>
                  <a:srgbClr val="FFFF00"/>
                </a:solidFill>
                <a:latin typeface="Courier"/>
                <a:cs typeface="Courier"/>
              </a:rPr>
              <a:t># Fraction of drug-containing items expected or claimed to be in the seizure</a:t>
            </a:r>
          </a:p>
          <a:p>
            <a:r>
              <a:rPr lang="en-US" sz="1150" dirty="0">
                <a:solidFill>
                  <a:schemeClr val="bg1"/>
                </a:solidFill>
                <a:latin typeface="Courier"/>
                <a:cs typeface="Courier"/>
              </a:rPr>
              <a:t>conf  &lt;- 0.95    </a:t>
            </a:r>
            <a:r>
              <a:rPr lang="en-US" sz="1150" dirty="0">
                <a:solidFill>
                  <a:srgbClr val="FFFF00"/>
                </a:solidFill>
                <a:latin typeface="Courier"/>
                <a:cs typeface="Courier"/>
              </a:rPr>
              <a:t># Stipulated minimum confidence level</a:t>
            </a:r>
          </a:p>
          <a:p>
            <a:r>
              <a:rPr lang="en-US" sz="1150" dirty="0">
                <a:solidFill>
                  <a:schemeClr val="bg1"/>
                </a:solidFill>
                <a:latin typeface="Courier"/>
                <a:cs typeface="Courier"/>
              </a:rPr>
              <a:t>alp   &lt;- 1-conf</a:t>
            </a:r>
          </a:p>
          <a:p>
            <a:endParaRPr lang="en-US" sz="1150" dirty="0">
              <a:solidFill>
                <a:schemeClr val="bg1"/>
              </a:solidFill>
              <a:latin typeface="Courier"/>
              <a:cs typeface="Courier"/>
            </a:endParaRPr>
          </a:p>
          <a:p>
            <a:r>
              <a:rPr lang="en-US" sz="1150" dirty="0">
                <a:solidFill>
                  <a:schemeClr val="bg1"/>
                </a:solidFill>
                <a:latin typeface="Courier"/>
                <a:cs typeface="Courier"/>
              </a:rPr>
              <a:t>k &lt;- 1:100 </a:t>
            </a:r>
            <a:r>
              <a:rPr lang="en-US" sz="1150" dirty="0">
                <a:solidFill>
                  <a:srgbClr val="FFFF00"/>
                </a:solidFill>
                <a:latin typeface="Courier"/>
                <a:cs typeface="Courier"/>
              </a:rPr>
              <a:t># Sample Sizes</a:t>
            </a:r>
          </a:p>
          <a:p>
            <a:r>
              <a:rPr lang="en-US" sz="1150" dirty="0">
                <a:solidFill>
                  <a:schemeClr val="bg1"/>
                </a:solidFill>
                <a:latin typeface="Courier"/>
                <a:cs typeface="Courier"/>
              </a:rPr>
              <a:t>x &lt;- k-1   </a:t>
            </a:r>
            <a:r>
              <a:rPr lang="en-US" sz="1150" dirty="0">
                <a:solidFill>
                  <a:srgbClr val="FFFF00"/>
                </a:solidFill>
                <a:latin typeface="Courier"/>
                <a:cs typeface="Courier"/>
              </a:rPr>
              <a:t># </a:t>
            </a:r>
            <a:r>
              <a:rPr lang="en-US" sz="1150" b="1" dirty="0">
                <a:solidFill>
                  <a:srgbClr val="FF0000"/>
                </a:solidFill>
                <a:latin typeface="Courier"/>
                <a:cs typeface="Courier"/>
              </a:rPr>
              <a:t>Number of positives in sample</a:t>
            </a:r>
          </a:p>
          <a:p>
            <a:endParaRPr lang="en-US" sz="1150" dirty="0">
              <a:solidFill>
                <a:schemeClr val="bg1"/>
              </a:solidFill>
              <a:latin typeface="Courier"/>
              <a:cs typeface="Courier"/>
            </a:endParaRPr>
          </a:p>
          <a:p>
            <a:r>
              <a:rPr lang="en-US" sz="1150" dirty="0">
                <a:solidFill>
                  <a:schemeClr val="bg1"/>
                </a:solidFill>
                <a:latin typeface="Courier"/>
                <a:cs typeface="Courier"/>
              </a:rPr>
              <a:t>K &lt;- ceiling(N*</a:t>
            </a:r>
            <a:r>
              <a:rPr lang="en-US" sz="1150" dirty="0" err="1">
                <a:solidFill>
                  <a:schemeClr val="bg1"/>
                </a:solidFill>
                <a:latin typeface="Courier"/>
                <a:cs typeface="Courier"/>
              </a:rPr>
              <a:t>p.pos</a:t>
            </a:r>
            <a:r>
              <a:rPr lang="en-US" sz="1150" dirty="0">
                <a:solidFill>
                  <a:schemeClr val="bg1"/>
                </a:solidFill>
                <a:latin typeface="Courier"/>
                <a:cs typeface="Courier"/>
              </a:rPr>
              <a:t>) </a:t>
            </a:r>
            <a:r>
              <a:rPr lang="en-US" sz="1150" dirty="0">
                <a:solidFill>
                  <a:srgbClr val="FFFF00"/>
                </a:solidFill>
                <a:latin typeface="Courier"/>
                <a:cs typeface="Courier"/>
              </a:rPr>
              <a:t># cf. ENFSI doc pp.11 Table 2</a:t>
            </a:r>
          </a:p>
          <a:p>
            <a:r>
              <a:rPr lang="en-US" sz="1150" dirty="0">
                <a:solidFill>
                  <a:schemeClr val="bg1"/>
                </a:solidFill>
                <a:latin typeface="Courier"/>
                <a:cs typeface="Courier"/>
              </a:rPr>
              <a:t>m &lt;- K-1              </a:t>
            </a:r>
            <a:r>
              <a:rPr lang="en-US" sz="1150" dirty="0">
                <a:solidFill>
                  <a:srgbClr val="FFFF00"/>
                </a:solidFill>
                <a:latin typeface="Courier"/>
                <a:cs typeface="Courier"/>
              </a:rPr>
              <a:t># The number of drug-containing items expected to </a:t>
            </a:r>
            <a:r>
              <a:rPr lang="en-US" sz="1150" dirty="0" err="1">
                <a:solidFill>
                  <a:srgbClr val="FFFF00"/>
                </a:solidFill>
                <a:latin typeface="Courier"/>
                <a:cs typeface="Courier"/>
              </a:rPr>
              <a:t>garantee</a:t>
            </a:r>
            <a:r>
              <a:rPr lang="en-US" sz="1150" dirty="0">
                <a:solidFill>
                  <a:srgbClr val="FFFF00"/>
                </a:solidFill>
                <a:latin typeface="Courier"/>
                <a:cs typeface="Courier"/>
              </a:rPr>
              <a:t> at least </a:t>
            </a:r>
            <a:r>
              <a:rPr lang="en-US" sz="1150" dirty="0" err="1">
                <a:solidFill>
                  <a:srgbClr val="FFFF00"/>
                </a:solidFill>
                <a:latin typeface="Courier"/>
                <a:cs typeface="Courier"/>
              </a:rPr>
              <a:t>p.pos</a:t>
            </a:r>
            <a:endParaRPr lang="en-US" sz="1150" dirty="0">
              <a:solidFill>
                <a:srgbClr val="FFFF00"/>
              </a:solidFill>
              <a:latin typeface="Courier"/>
              <a:cs typeface="Courier"/>
            </a:endParaRPr>
          </a:p>
          <a:p>
            <a:r>
              <a:rPr lang="en-US" sz="1150" dirty="0">
                <a:solidFill>
                  <a:srgbClr val="FFFF00"/>
                </a:solidFill>
                <a:latin typeface="Courier"/>
                <a:cs typeface="Courier"/>
              </a:rPr>
              <a:t>n</a:t>
            </a:r>
            <a:r>
              <a:rPr lang="en-US" sz="1150" dirty="0">
                <a:solidFill>
                  <a:schemeClr val="bg1"/>
                </a:solidFill>
                <a:latin typeface="Courier"/>
                <a:cs typeface="Courier"/>
              </a:rPr>
              <a:t> &lt;- N-m</a:t>
            </a:r>
          </a:p>
          <a:p>
            <a:endParaRPr lang="en-US" sz="1150" dirty="0">
              <a:solidFill>
                <a:schemeClr val="bg1"/>
              </a:solidFill>
              <a:latin typeface="Courier"/>
              <a:cs typeface="Courier"/>
            </a:endParaRPr>
          </a:p>
          <a:p>
            <a:r>
              <a:rPr lang="en-US" sz="1150" dirty="0">
                <a:solidFill>
                  <a:srgbClr val="FFFF00"/>
                </a:solidFill>
                <a:latin typeface="Courier"/>
                <a:cs typeface="Courier"/>
              </a:rPr>
              <a:t># p-values and effective confidences:</a:t>
            </a:r>
          </a:p>
          <a:p>
            <a:r>
              <a:rPr lang="en-US" sz="1150" dirty="0">
                <a:solidFill>
                  <a:srgbClr val="FFFF00"/>
                </a:solidFill>
                <a:latin typeface="Courier"/>
                <a:cs typeface="Courier"/>
              </a:rPr>
              <a:t>#</a:t>
            </a:r>
            <a:r>
              <a:rPr lang="en-US" sz="1150" dirty="0" err="1">
                <a:solidFill>
                  <a:srgbClr val="FFFF00"/>
                </a:solidFill>
                <a:latin typeface="Courier"/>
                <a:cs typeface="Courier"/>
              </a:rPr>
              <a:t>Pr</a:t>
            </a:r>
            <a:r>
              <a:rPr lang="en-US" sz="1150" dirty="0">
                <a:solidFill>
                  <a:srgbClr val="FFFF00"/>
                </a:solidFill>
                <a:latin typeface="Courier"/>
                <a:cs typeface="Courier"/>
              </a:rPr>
              <a:t>(X&gt;=x) =  </a:t>
            </a:r>
            <a:r>
              <a:rPr lang="en-US" sz="1150" dirty="0" err="1">
                <a:solidFill>
                  <a:srgbClr val="FFFF00"/>
                </a:solidFill>
                <a:latin typeface="Courier"/>
                <a:cs typeface="Courier"/>
              </a:rPr>
              <a:t>Pr</a:t>
            </a:r>
            <a:r>
              <a:rPr lang="en-US" sz="1150" dirty="0">
                <a:solidFill>
                  <a:srgbClr val="FFFF00"/>
                </a:solidFill>
                <a:latin typeface="Courier"/>
                <a:cs typeface="Courier"/>
              </a:rPr>
              <a:t>(X=x)                            + </a:t>
            </a:r>
            <a:r>
              <a:rPr lang="en-US" sz="1150" dirty="0" err="1">
                <a:solidFill>
                  <a:srgbClr val="FFFF00"/>
                </a:solidFill>
                <a:latin typeface="Courier"/>
                <a:cs typeface="Courier"/>
              </a:rPr>
              <a:t>Pr</a:t>
            </a:r>
            <a:r>
              <a:rPr lang="en-US" sz="1150" dirty="0">
                <a:solidFill>
                  <a:srgbClr val="FFFF00"/>
                </a:solidFill>
                <a:latin typeface="Courier"/>
                <a:cs typeface="Courier"/>
              </a:rPr>
              <a:t>(X&gt;x)</a:t>
            </a:r>
          </a:p>
          <a:p>
            <a:r>
              <a:rPr lang="en-US" sz="1150" dirty="0" err="1">
                <a:solidFill>
                  <a:schemeClr val="bg1"/>
                </a:solidFill>
                <a:latin typeface="Courier"/>
                <a:cs typeface="Courier"/>
              </a:rPr>
              <a:t>pvals</a:t>
            </a:r>
            <a:r>
              <a:rPr lang="en-US" sz="1150" dirty="0">
                <a:solidFill>
                  <a:schemeClr val="bg1"/>
                </a:solidFill>
                <a:latin typeface="Courier"/>
                <a:cs typeface="Courier"/>
              </a:rPr>
              <a:t>     &lt;- </a:t>
            </a:r>
            <a:r>
              <a:rPr lang="en-US" sz="1150" dirty="0" err="1">
                <a:solidFill>
                  <a:schemeClr val="bg1"/>
                </a:solidFill>
                <a:latin typeface="Courier"/>
                <a:cs typeface="Courier"/>
              </a:rPr>
              <a:t>dhyper</a:t>
            </a:r>
            <a:r>
              <a:rPr lang="en-US" sz="1150" dirty="0">
                <a:solidFill>
                  <a:schemeClr val="bg1"/>
                </a:solidFill>
                <a:latin typeface="Courier"/>
                <a:cs typeface="Courier"/>
              </a:rPr>
              <a:t>(x = x, m = m, n = n, k = k) + 1-phyper(q = x, m = m, n = n, k = k)</a:t>
            </a:r>
          </a:p>
          <a:p>
            <a:r>
              <a:rPr lang="en-US" sz="1150" dirty="0" err="1">
                <a:solidFill>
                  <a:schemeClr val="bg1"/>
                </a:solidFill>
                <a:latin typeface="Courier"/>
                <a:cs typeface="Courier"/>
              </a:rPr>
              <a:t>eff.confs</a:t>
            </a:r>
            <a:r>
              <a:rPr lang="en-US" sz="1150" dirty="0">
                <a:solidFill>
                  <a:schemeClr val="bg1"/>
                </a:solidFill>
                <a:latin typeface="Courier"/>
                <a:cs typeface="Courier"/>
              </a:rPr>
              <a:t> &lt;- (1-pvals)*100</a:t>
            </a:r>
          </a:p>
          <a:p>
            <a:endParaRPr lang="en-US" sz="1150" dirty="0">
              <a:solidFill>
                <a:schemeClr val="bg1"/>
              </a:solidFill>
              <a:latin typeface="Courier"/>
              <a:cs typeface="Courier"/>
            </a:endParaRPr>
          </a:p>
          <a:p>
            <a:r>
              <a:rPr lang="en-US" sz="1150" dirty="0">
                <a:solidFill>
                  <a:srgbClr val="FFFF00"/>
                </a:solidFill>
                <a:latin typeface="Courier"/>
                <a:cs typeface="Courier"/>
              </a:rPr>
              <a:t># Tabulate:</a:t>
            </a:r>
          </a:p>
          <a:p>
            <a:r>
              <a:rPr lang="en-US" sz="1150" dirty="0" err="1">
                <a:solidFill>
                  <a:schemeClr val="bg1"/>
                </a:solidFill>
                <a:latin typeface="Courier"/>
                <a:cs typeface="Courier"/>
              </a:rPr>
              <a:t>conf.tab</a:t>
            </a:r>
            <a:r>
              <a:rPr lang="en-US" sz="1150" dirty="0">
                <a:solidFill>
                  <a:schemeClr val="bg1"/>
                </a:solidFill>
                <a:latin typeface="Courier"/>
                <a:cs typeface="Courier"/>
              </a:rPr>
              <a:t> &lt;- </a:t>
            </a:r>
            <a:r>
              <a:rPr lang="en-US" sz="1150" dirty="0" err="1">
                <a:solidFill>
                  <a:schemeClr val="bg1"/>
                </a:solidFill>
                <a:latin typeface="Courier"/>
                <a:cs typeface="Courier"/>
              </a:rPr>
              <a:t>data.frame</a:t>
            </a:r>
            <a:r>
              <a:rPr lang="en-US" sz="1150" dirty="0">
                <a:solidFill>
                  <a:schemeClr val="bg1"/>
                </a:solidFill>
                <a:latin typeface="Courier"/>
                <a:cs typeface="Courier"/>
              </a:rPr>
              <a:t>(k, </a:t>
            </a:r>
            <a:r>
              <a:rPr lang="en-US" sz="1150" dirty="0" err="1">
                <a:solidFill>
                  <a:schemeClr val="bg1"/>
                </a:solidFill>
                <a:latin typeface="Courier"/>
                <a:cs typeface="Courier"/>
              </a:rPr>
              <a:t>eff.confs</a:t>
            </a:r>
            <a:r>
              <a:rPr lang="en-US" sz="1150" dirty="0">
                <a:solidFill>
                  <a:schemeClr val="bg1"/>
                </a:solidFill>
                <a:latin typeface="Courier"/>
                <a:cs typeface="Courier"/>
              </a:rPr>
              <a:t>)</a:t>
            </a:r>
          </a:p>
          <a:p>
            <a:r>
              <a:rPr lang="en-US" sz="1150" dirty="0" err="1">
                <a:solidFill>
                  <a:schemeClr val="bg1"/>
                </a:solidFill>
                <a:latin typeface="Courier"/>
                <a:cs typeface="Courier"/>
              </a:rPr>
              <a:t>conf.idx</a:t>
            </a:r>
            <a:r>
              <a:rPr lang="en-US" sz="1150" dirty="0">
                <a:solidFill>
                  <a:schemeClr val="bg1"/>
                </a:solidFill>
                <a:latin typeface="Courier"/>
                <a:cs typeface="Courier"/>
              </a:rPr>
              <a:t> &lt;- which(</a:t>
            </a:r>
            <a:r>
              <a:rPr lang="en-US" sz="1150" dirty="0" err="1">
                <a:solidFill>
                  <a:schemeClr val="bg1"/>
                </a:solidFill>
                <a:latin typeface="Courier"/>
                <a:cs typeface="Courier"/>
              </a:rPr>
              <a:t>eff.confs</a:t>
            </a:r>
            <a:r>
              <a:rPr lang="en-US" sz="1150" dirty="0">
                <a:solidFill>
                  <a:schemeClr val="bg1"/>
                </a:solidFill>
                <a:latin typeface="Courier"/>
                <a:cs typeface="Courier"/>
              </a:rPr>
              <a:t> &gt;= conf*100)[1]</a:t>
            </a:r>
          </a:p>
          <a:p>
            <a:r>
              <a:rPr lang="en-US" sz="1150" dirty="0" err="1">
                <a:solidFill>
                  <a:schemeClr val="bg1"/>
                </a:solidFill>
                <a:latin typeface="Courier"/>
                <a:cs typeface="Courier"/>
              </a:rPr>
              <a:t>conf.tab</a:t>
            </a:r>
            <a:endParaRPr lang="en-US" sz="1150" dirty="0">
              <a:solidFill>
                <a:schemeClr val="bg1"/>
              </a:solidFill>
              <a:latin typeface="Courier"/>
              <a:cs typeface="Courier"/>
            </a:endParaRPr>
          </a:p>
          <a:p>
            <a:r>
              <a:rPr lang="en-US" sz="1150" dirty="0" err="1">
                <a:solidFill>
                  <a:schemeClr val="bg1"/>
                </a:solidFill>
                <a:latin typeface="Courier"/>
                <a:cs typeface="Courier"/>
              </a:rPr>
              <a:t>conf.tab</a:t>
            </a:r>
            <a:r>
              <a:rPr lang="en-US" sz="1150" dirty="0">
                <a:solidFill>
                  <a:schemeClr val="bg1"/>
                </a:solidFill>
                <a:latin typeface="Courier"/>
                <a:cs typeface="Courier"/>
              </a:rPr>
              <a:t>[</a:t>
            </a:r>
            <a:r>
              <a:rPr lang="en-US" sz="1150" dirty="0" err="1">
                <a:solidFill>
                  <a:schemeClr val="bg1"/>
                </a:solidFill>
                <a:latin typeface="Courier"/>
                <a:cs typeface="Courier"/>
              </a:rPr>
              <a:t>conf.idx</a:t>
            </a:r>
            <a:r>
              <a:rPr lang="en-US" sz="1150" dirty="0">
                <a:solidFill>
                  <a:schemeClr val="bg1"/>
                </a:solidFill>
                <a:latin typeface="Courier"/>
                <a:cs typeface="Courier"/>
              </a:rPr>
              <a:t>,]</a:t>
            </a:r>
          </a:p>
          <a:p>
            <a:endParaRPr lang="en-US" sz="1150" dirty="0">
              <a:solidFill>
                <a:schemeClr val="bg1"/>
              </a:solidFill>
              <a:latin typeface="Courier"/>
              <a:cs typeface="Courier"/>
            </a:endParaRPr>
          </a:p>
          <a:p>
            <a:r>
              <a:rPr lang="en-US" sz="1150" dirty="0">
                <a:solidFill>
                  <a:srgbClr val="FFFF00"/>
                </a:solidFill>
                <a:latin typeface="Courier"/>
                <a:cs typeface="Courier"/>
              </a:rPr>
              <a:t># Plot:</a:t>
            </a:r>
          </a:p>
          <a:p>
            <a:r>
              <a:rPr lang="en-US" sz="1150" dirty="0">
                <a:solidFill>
                  <a:srgbClr val="FFFF00"/>
                </a:solidFill>
                <a:latin typeface="Courier"/>
                <a:cs typeface="Courier"/>
              </a:rPr>
              <a:t># Significance plot:</a:t>
            </a:r>
          </a:p>
          <a:p>
            <a:r>
              <a:rPr lang="en-US" sz="1150" dirty="0">
                <a:solidFill>
                  <a:schemeClr val="bg1"/>
                </a:solidFill>
                <a:latin typeface="Courier"/>
                <a:cs typeface="Courier"/>
              </a:rPr>
              <a:t>plot(k, </a:t>
            </a:r>
            <a:r>
              <a:rPr lang="en-US" sz="1150" dirty="0" err="1">
                <a:solidFill>
                  <a:schemeClr val="bg1"/>
                </a:solidFill>
                <a:latin typeface="Courier"/>
                <a:cs typeface="Courier"/>
              </a:rPr>
              <a:t>pvals</a:t>
            </a:r>
            <a:r>
              <a:rPr lang="en-US" sz="1150" dirty="0">
                <a:solidFill>
                  <a:schemeClr val="bg1"/>
                </a:solidFill>
                <a:latin typeface="Courier"/>
                <a:cs typeface="Courier"/>
              </a:rPr>
              <a:t>, </a:t>
            </a:r>
            <a:r>
              <a:rPr lang="en-US" sz="1150" dirty="0" err="1">
                <a:solidFill>
                  <a:schemeClr val="bg1"/>
                </a:solidFill>
                <a:latin typeface="Courier"/>
                <a:cs typeface="Courier"/>
              </a:rPr>
              <a:t>typ</a:t>
            </a:r>
            <a:r>
              <a:rPr lang="en-US" sz="1150" dirty="0">
                <a:solidFill>
                  <a:schemeClr val="bg1"/>
                </a:solidFill>
                <a:latin typeface="Courier"/>
                <a:cs typeface="Courier"/>
              </a:rPr>
              <a:t>=</a:t>
            </a:r>
            <a:r>
              <a:rPr lang="en-US" sz="1150" dirty="0">
                <a:solidFill>
                  <a:srgbClr val="00B050"/>
                </a:solidFill>
                <a:latin typeface="Courier"/>
                <a:cs typeface="Courier"/>
              </a:rPr>
              <a:t>"h"</a:t>
            </a:r>
            <a:r>
              <a:rPr lang="en-US" sz="1150" dirty="0">
                <a:solidFill>
                  <a:schemeClr val="bg1"/>
                </a:solidFill>
                <a:latin typeface="Courier"/>
                <a:cs typeface="Courier"/>
              </a:rPr>
              <a:t>, </a:t>
            </a:r>
            <a:r>
              <a:rPr lang="en-US" sz="1150" dirty="0" err="1">
                <a:solidFill>
                  <a:schemeClr val="bg1"/>
                </a:solidFill>
                <a:latin typeface="Courier"/>
                <a:cs typeface="Courier"/>
              </a:rPr>
              <a:t>xlab</a:t>
            </a:r>
            <a:r>
              <a:rPr lang="en-US" sz="1150" dirty="0">
                <a:solidFill>
                  <a:schemeClr val="bg1"/>
                </a:solidFill>
                <a:latin typeface="Courier"/>
                <a:cs typeface="Courier"/>
              </a:rPr>
              <a:t>=</a:t>
            </a:r>
            <a:r>
              <a:rPr lang="en-US" sz="1150" dirty="0">
                <a:solidFill>
                  <a:srgbClr val="00B050"/>
                </a:solidFill>
                <a:latin typeface="Courier"/>
                <a:cs typeface="Courier"/>
              </a:rPr>
              <a:t>"sample size (k)"</a:t>
            </a:r>
            <a:r>
              <a:rPr lang="en-US" sz="1150" dirty="0">
                <a:solidFill>
                  <a:schemeClr val="bg1"/>
                </a:solidFill>
                <a:latin typeface="Courier"/>
                <a:cs typeface="Courier"/>
              </a:rPr>
              <a:t>, </a:t>
            </a:r>
            <a:r>
              <a:rPr lang="en-US" sz="1150" dirty="0" err="1">
                <a:solidFill>
                  <a:schemeClr val="bg1"/>
                </a:solidFill>
                <a:latin typeface="Courier"/>
                <a:cs typeface="Courier"/>
              </a:rPr>
              <a:t>ylab</a:t>
            </a:r>
            <a:r>
              <a:rPr lang="en-US" sz="1150" dirty="0">
                <a:solidFill>
                  <a:schemeClr val="bg1"/>
                </a:solidFill>
                <a:latin typeface="Courier"/>
                <a:cs typeface="Courier"/>
              </a:rPr>
              <a:t>=</a:t>
            </a:r>
            <a:r>
              <a:rPr lang="en-US" sz="1150" dirty="0">
                <a:solidFill>
                  <a:srgbClr val="00B050"/>
                </a:solidFill>
                <a:latin typeface="Courier"/>
                <a:cs typeface="Courier"/>
              </a:rPr>
              <a:t>"p-value"</a:t>
            </a:r>
            <a:r>
              <a:rPr lang="en-US" sz="1150" dirty="0">
                <a:solidFill>
                  <a:schemeClr val="bg1"/>
                </a:solidFill>
                <a:latin typeface="Courier"/>
                <a:cs typeface="Courier"/>
              </a:rPr>
              <a:t>, </a:t>
            </a:r>
          </a:p>
          <a:p>
            <a:r>
              <a:rPr lang="en-US" sz="1150" dirty="0">
                <a:solidFill>
                  <a:schemeClr val="bg1"/>
                </a:solidFill>
                <a:latin typeface="Courier"/>
                <a:cs typeface="Courier"/>
              </a:rPr>
              <a:t>                        main=paste0(</a:t>
            </a:r>
            <a:r>
              <a:rPr lang="en-US" sz="1150" dirty="0">
                <a:solidFill>
                  <a:srgbClr val="00B050"/>
                </a:solidFill>
                <a:latin typeface="Courier"/>
                <a:cs typeface="Courier"/>
              </a:rPr>
              <a:t>"H0: pi &lt;= "</a:t>
            </a:r>
            <a:r>
              <a:rPr lang="en-US" sz="1150" dirty="0">
                <a:solidFill>
                  <a:schemeClr val="bg1"/>
                </a:solidFill>
                <a:latin typeface="Courier"/>
                <a:cs typeface="Courier"/>
              </a:rPr>
              <a:t>, </a:t>
            </a:r>
            <a:r>
              <a:rPr lang="en-US" sz="1150" dirty="0" err="1">
                <a:solidFill>
                  <a:schemeClr val="bg1"/>
                </a:solidFill>
                <a:latin typeface="Courier"/>
                <a:cs typeface="Courier"/>
              </a:rPr>
              <a:t>p.pos</a:t>
            </a:r>
            <a:r>
              <a:rPr lang="en-US" sz="1150" dirty="0">
                <a:solidFill>
                  <a:schemeClr val="bg1"/>
                </a:solidFill>
                <a:latin typeface="Courier"/>
                <a:cs typeface="Courier"/>
              </a:rPr>
              <a:t>, </a:t>
            </a:r>
            <a:r>
              <a:rPr lang="en-US" sz="1150" dirty="0">
                <a:solidFill>
                  <a:srgbClr val="00B050"/>
                </a:solidFill>
                <a:latin typeface="Courier"/>
                <a:cs typeface="Courier"/>
              </a:rPr>
              <a:t>" vs. Ha: pi &gt; "</a:t>
            </a:r>
            <a:r>
              <a:rPr lang="en-US" sz="1150" dirty="0">
                <a:solidFill>
                  <a:schemeClr val="bg1"/>
                </a:solidFill>
                <a:latin typeface="Courier"/>
                <a:cs typeface="Courier"/>
              </a:rPr>
              <a:t>, </a:t>
            </a:r>
            <a:r>
              <a:rPr lang="en-US" sz="1150" dirty="0" err="1">
                <a:solidFill>
                  <a:schemeClr val="bg1"/>
                </a:solidFill>
                <a:latin typeface="Courier"/>
                <a:cs typeface="Courier"/>
              </a:rPr>
              <a:t>p.pos</a:t>
            </a:r>
            <a:r>
              <a:rPr lang="en-US" sz="1150" dirty="0">
                <a:solidFill>
                  <a:schemeClr val="bg1"/>
                </a:solidFill>
                <a:latin typeface="Courier"/>
                <a:cs typeface="Courier"/>
              </a:rPr>
              <a:t>))</a:t>
            </a:r>
          </a:p>
          <a:p>
            <a:r>
              <a:rPr lang="en-US" sz="1150" dirty="0" err="1">
                <a:solidFill>
                  <a:schemeClr val="bg1"/>
                </a:solidFill>
                <a:latin typeface="Courier"/>
                <a:cs typeface="Courier"/>
              </a:rPr>
              <a:t>abline</a:t>
            </a:r>
            <a:r>
              <a:rPr lang="en-US" sz="1150" dirty="0">
                <a:solidFill>
                  <a:schemeClr val="bg1"/>
                </a:solidFill>
                <a:latin typeface="Courier"/>
                <a:cs typeface="Courier"/>
              </a:rPr>
              <a:t>(a = alp, b=0) </a:t>
            </a:r>
            <a:r>
              <a:rPr lang="en-US" sz="1150" dirty="0">
                <a:solidFill>
                  <a:srgbClr val="FFFF00"/>
                </a:solidFill>
                <a:latin typeface="Courier"/>
                <a:cs typeface="Courier"/>
              </a:rPr>
              <a:t># Significance threshold line</a:t>
            </a:r>
          </a:p>
          <a:p>
            <a:endParaRPr lang="en-US" sz="1150" dirty="0">
              <a:solidFill>
                <a:schemeClr val="bg1"/>
              </a:solidFill>
              <a:latin typeface="Courier"/>
              <a:cs typeface="Courier"/>
            </a:endParaRPr>
          </a:p>
          <a:p>
            <a:r>
              <a:rPr lang="en-US" sz="1150" dirty="0">
                <a:solidFill>
                  <a:srgbClr val="FFFF00"/>
                </a:solidFill>
                <a:latin typeface="Courier"/>
                <a:cs typeface="Courier"/>
              </a:rPr>
              <a:t># Confidence plot:</a:t>
            </a:r>
          </a:p>
          <a:p>
            <a:r>
              <a:rPr lang="en-US" sz="1150" dirty="0">
                <a:solidFill>
                  <a:schemeClr val="bg1"/>
                </a:solidFill>
                <a:latin typeface="Courier"/>
                <a:cs typeface="Courier"/>
              </a:rPr>
              <a:t>plot(k, </a:t>
            </a:r>
            <a:r>
              <a:rPr lang="en-US" sz="1150" dirty="0" err="1">
                <a:solidFill>
                  <a:schemeClr val="bg1"/>
                </a:solidFill>
                <a:latin typeface="Courier"/>
                <a:cs typeface="Courier"/>
              </a:rPr>
              <a:t>eff.confs</a:t>
            </a:r>
            <a:r>
              <a:rPr lang="en-US" sz="1150" dirty="0">
                <a:solidFill>
                  <a:schemeClr val="bg1"/>
                </a:solidFill>
                <a:latin typeface="Courier"/>
                <a:cs typeface="Courier"/>
              </a:rPr>
              <a:t>, </a:t>
            </a:r>
            <a:r>
              <a:rPr lang="en-US" sz="1150" dirty="0" err="1">
                <a:solidFill>
                  <a:schemeClr val="bg1"/>
                </a:solidFill>
                <a:latin typeface="Courier"/>
                <a:cs typeface="Courier"/>
              </a:rPr>
              <a:t>typ</a:t>
            </a:r>
            <a:r>
              <a:rPr lang="en-US" sz="1150" dirty="0">
                <a:solidFill>
                  <a:schemeClr val="bg1"/>
                </a:solidFill>
                <a:latin typeface="Courier"/>
                <a:cs typeface="Courier"/>
              </a:rPr>
              <a:t>=</a:t>
            </a:r>
            <a:r>
              <a:rPr lang="en-US" sz="1150" dirty="0">
                <a:solidFill>
                  <a:srgbClr val="00B050"/>
                </a:solidFill>
                <a:latin typeface="Courier"/>
                <a:cs typeface="Courier"/>
              </a:rPr>
              <a:t>"h"</a:t>
            </a:r>
            <a:r>
              <a:rPr lang="en-US" sz="1150" dirty="0">
                <a:solidFill>
                  <a:schemeClr val="bg1"/>
                </a:solidFill>
                <a:latin typeface="Courier"/>
                <a:cs typeface="Courier"/>
              </a:rPr>
              <a:t>, </a:t>
            </a:r>
            <a:r>
              <a:rPr lang="en-US" sz="1150" dirty="0" err="1">
                <a:solidFill>
                  <a:schemeClr val="bg1"/>
                </a:solidFill>
                <a:latin typeface="Courier"/>
                <a:cs typeface="Courier"/>
              </a:rPr>
              <a:t>xlab</a:t>
            </a:r>
            <a:r>
              <a:rPr lang="en-US" sz="1150" dirty="0">
                <a:solidFill>
                  <a:schemeClr val="bg1"/>
                </a:solidFill>
                <a:latin typeface="Courier"/>
                <a:cs typeface="Courier"/>
              </a:rPr>
              <a:t>=</a:t>
            </a:r>
            <a:r>
              <a:rPr lang="en-US" sz="1150" dirty="0">
                <a:solidFill>
                  <a:srgbClr val="00B050"/>
                </a:solidFill>
                <a:latin typeface="Courier"/>
                <a:cs typeface="Courier"/>
              </a:rPr>
              <a:t>"sample size (k)"</a:t>
            </a:r>
            <a:r>
              <a:rPr lang="en-US" sz="1150" dirty="0">
                <a:solidFill>
                  <a:schemeClr val="bg1"/>
                </a:solidFill>
                <a:latin typeface="Courier"/>
                <a:cs typeface="Courier"/>
              </a:rPr>
              <a:t>, </a:t>
            </a:r>
            <a:r>
              <a:rPr lang="en-US" sz="1150" dirty="0" err="1">
                <a:solidFill>
                  <a:schemeClr val="bg1"/>
                </a:solidFill>
                <a:latin typeface="Courier"/>
                <a:cs typeface="Courier"/>
              </a:rPr>
              <a:t>ylab</a:t>
            </a:r>
            <a:r>
              <a:rPr lang="en-US" sz="1150" dirty="0">
                <a:solidFill>
                  <a:schemeClr val="bg1"/>
                </a:solidFill>
                <a:latin typeface="Courier"/>
                <a:cs typeface="Courier"/>
              </a:rPr>
              <a:t>=</a:t>
            </a:r>
            <a:r>
              <a:rPr lang="en-US" sz="1150" dirty="0">
                <a:solidFill>
                  <a:srgbClr val="00B050"/>
                </a:solidFill>
                <a:latin typeface="Courier"/>
                <a:cs typeface="Courier"/>
              </a:rPr>
              <a:t>"Conf. (%)"</a:t>
            </a:r>
            <a:r>
              <a:rPr lang="en-US" sz="1150" dirty="0">
                <a:solidFill>
                  <a:schemeClr val="bg1"/>
                </a:solidFill>
                <a:latin typeface="Courier"/>
                <a:cs typeface="Courier"/>
              </a:rPr>
              <a:t>, </a:t>
            </a:r>
          </a:p>
          <a:p>
            <a:r>
              <a:rPr lang="en-US" sz="1150" dirty="0">
                <a:solidFill>
                  <a:schemeClr val="bg1"/>
                </a:solidFill>
                <a:latin typeface="Courier"/>
                <a:cs typeface="Courier"/>
              </a:rPr>
              <a:t>                            main=paste0(</a:t>
            </a:r>
            <a:r>
              <a:rPr lang="en-US" sz="1150" dirty="0">
                <a:solidFill>
                  <a:srgbClr val="00B050"/>
                </a:solidFill>
                <a:latin typeface="Courier"/>
                <a:cs typeface="Courier"/>
              </a:rPr>
              <a:t>"H0: pi &lt;= "</a:t>
            </a:r>
            <a:r>
              <a:rPr lang="en-US" sz="1150" dirty="0">
                <a:solidFill>
                  <a:schemeClr val="bg1"/>
                </a:solidFill>
                <a:latin typeface="Courier"/>
                <a:cs typeface="Courier"/>
              </a:rPr>
              <a:t>, </a:t>
            </a:r>
            <a:r>
              <a:rPr lang="en-US" sz="1150" dirty="0" err="1">
                <a:solidFill>
                  <a:schemeClr val="bg1"/>
                </a:solidFill>
                <a:latin typeface="Courier"/>
                <a:cs typeface="Courier"/>
              </a:rPr>
              <a:t>p.pos</a:t>
            </a:r>
            <a:r>
              <a:rPr lang="en-US" sz="1150" dirty="0">
                <a:solidFill>
                  <a:schemeClr val="bg1"/>
                </a:solidFill>
                <a:latin typeface="Courier"/>
                <a:cs typeface="Courier"/>
              </a:rPr>
              <a:t>, </a:t>
            </a:r>
            <a:r>
              <a:rPr lang="en-US" sz="1150" dirty="0">
                <a:solidFill>
                  <a:srgbClr val="00B050"/>
                </a:solidFill>
                <a:latin typeface="Courier"/>
                <a:cs typeface="Courier"/>
              </a:rPr>
              <a:t>" vs. Ha: pi &gt; "</a:t>
            </a:r>
            <a:r>
              <a:rPr lang="en-US" sz="1150" dirty="0">
                <a:solidFill>
                  <a:schemeClr val="bg1"/>
                </a:solidFill>
                <a:latin typeface="Courier"/>
                <a:cs typeface="Courier"/>
              </a:rPr>
              <a:t>, </a:t>
            </a:r>
            <a:r>
              <a:rPr lang="en-US" sz="1150" dirty="0" err="1">
                <a:solidFill>
                  <a:schemeClr val="bg1"/>
                </a:solidFill>
                <a:latin typeface="Courier"/>
                <a:cs typeface="Courier"/>
              </a:rPr>
              <a:t>p.pos</a:t>
            </a:r>
            <a:r>
              <a:rPr lang="en-US" sz="1150" dirty="0">
                <a:solidFill>
                  <a:schemeClr val="bg1"/>
                </a:solidFill>
                <a:latin typeface="Courier"/>
                <a:cs typeface="Courier"/>
              </a:rPr>
              <a:t>))</a:t>
            </a:r>
          </a:p>
          <a:p>
            <a:r>
              <a:rPr lang="en-US" sz="1150" dirty="0" err="1">
                <a:solidFill>
                  <a:schemeClr val="bg1"/>
                </a:solidFill>
                <a:latin typeface="Courier"/>
                <a:cs typeface="Courier"/>
              </a:rPr>
              <a:t>abline</a:t>
            </a:r>
            <a:r>
              <a:rPr lang="en-US" sz="1150" dirty="0">
                <a:solidFill>
                  <a:schemeClr val="bg1"/>
                </a:solidFill>
                <a:latin typeface="Courier"/>
                <a:cs typeface="Courier"/>
              </a:rPr>
              <a:t>(a = conf*100, b=0) </a:t>
            </a:r>
            <a:r>
              <a:rPr lang="en-US" sz="1150" dirty="0">
                <a:solidFill>
                  <a:srgbClr val="FFFF00"/>
                </a:solidFill>
                <a:latin typeface="Courier"/>
                <a:cs typeface="Courier"/>
              </a:rPr>
              <a:t># Confidence threshold line</a:t>
            </a:r>
          </a:p>
        </p:txBody>
      </p:sp>
      <p:pic>
        <p:nvPicPr>
          <p:cNvPr id="3" name="Picture 2">
            <a:extLst>
              <a:ext uri="{FF2B5EF4-FFF2-40B4-BE49-F238E27FC236}">
                <a16:creationId xmlns:a16="http://schemas.microsoft.com/office/drawing/2014/main" id="{8073A2F8-16FF-5234-B5E6-83FA0323B075}"/>
              </a:ext>
            </a:extLst>
          </p:cNvPr>
          <p:cNvPicPr>
            <a:picLocks noChangeAspect="1" noChangeArrowheads="1"/>
          </p:cNvPicPr>
          <p:nvPr/>
        </p:nvPicPr>
        <p:blipFill>
          <a:blip r:embed="rId2" cstate="print"/>
          <a:srcRect/>
          <a:stretch>
            <a:fillRect/>
          </a:stretch>
        </p:blipFill>
        <p:spPr bwMode="auto">
          <a:xfrm>
            <a:off x="484188" y="104704"/>
            <a:ext cx="8202612" cy="239712"/>
          </a:xfrm>
          <a:prstGeom prst="rect">
            <a:avLst/>
          </a:prstGeom>
          <a:noFill/>
          <a:ln w="9525">
            <a:noFill/>
            <a:round/>
            <a:headEnd/>
            <a:tailEnd/>
          </a:ln>
        </p:spPr>
      </p:pic>
      <p:sp>
        <p:nvSpPr>
          <p:cNvPr id="4" name="TextBox 3">
            <a:extLst>
              <a:ext uri="{FF2B5EF4-FFF2-40B4-BE49-F238E27FC236}">
                <a16:creationId xmlns:a16="http://schemas.microsoft.com/office/drawing/2014/main" id="{5B344EA9-0D3B-7AA2-DE6B-D4E786432546}"/>
              </a:ext>
            </a:extLst>
          </p:cNvPr>
          <p:cNvSpPr txBox="1"/>
          <p:nvPr/>
        </p:nvSpPr>
        <p:spPr>
          <a:xfrm>
            <a:off x="5280660" y="3946598"/>
            <a:ext cx="3406140" cy="369332"/>
          </a:xfrm>
          <a:prstGeom prst="rect">
            <a:avLst/>
          </a:prstGeom>
          <a:solidFill>
            <a:schemeClr val="bg1"/>
          </a:solidFill>
        </p:spPr>
        <p:txBody>
          <a:bodyPr wrap="square">
            <a:spAutoFit/>
          </a:bodyPr>
          <a:lstStyle/>
          <a:p>
            <a:r>
              <a:rPr lang="en-US" dirty="0">
                <a:latin typeface="Times New Roman" panose="02020603050405020304" pitchFamily="18" charset="0"/>
                <a:cs typeface="Times New Roman" panose="02020603050405020304" pitchFamily="18" charset="0"/>
                <a:hlinkClick r:id="rId3"/>
              </a:rPr>
              <a:t>hypergeometric_samp_size_ex1.R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2765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1A1483-8ECE-C323-D370-EC5216A59D8F}"/>
              </a:ext>
            </a:extLst>
          </p:cNvPr>
          <p:cNvPicPr>
            <a:picLocks noChangeAspect="1" noChangeArrowheads="1"/>
          </p:cNvPicPr>
          <p:nvPr/>
        </p:nvPicPr>
        <p:blipFill>
          <a:blip r:embed="rId2" cstate="print"/>
          <a:srcRect/>
          <a:stretch>
            <a:fillRect/>
          </a:stretch>
        </p:blipFill>
        <p:spPr bwMode="auto">
          <a:xfrm>
            <a:off x="484188" y="104704"/>
            <a:ext cx="8202612" cy="239712"/>
          </a:xfrm>
          <a:prstGeom prst="rect">
            <a:avLst/>
          </a:prstGeom>
          <a:noFill/>
          <a:ln w="9525">
            <a:noFill/>
            <a:round/>
            <a:headEnd/>
            <a:tailEnd/>
          </a:ln>
        </p:spPr>
      </p:pic>
      <p:pic>
        <p:nvPicPr>
          <p:cNvPr id="3" name="Picture 2">
            <a:extLst>
              <a:ext uri="{FF2B5EF4-FFF2-40B4-BE49-F238E27FC236}">
                <a16:creationId xmlns:a16="http://schemas.microsoft.com/office/drawing/2014/main" id="{80322E15-37C7-9FC3-3BE2-E4C84AC3BFAC}"/>
              </a:ext>
            </a:extLst>
          </p:cNvPr>
          <p:cNvPicPr>
            <a:picLocks noChangeAspect="1"/>
          </p:cNvPicPr>
          <p:nvPr/>
        </p:nvPicPr>
        <p:blipFill>
          <a:blip r:embed="rId3"/>
          <a:stretch>
            <a:fillRect/>
          </a:stretch>
        </p:blipFill>
        <p:spPr>
          <a:xfrm>
            <a:off x="4544510" y="1477478"/>
            <a:ext cx="4477233" cy="3723172"/>
          </a:xfrm>
          <a:prstGeom prst="rect">
            <a:avLst/>
          </a:prstGeom>
        </p:spPr>
      </p:pic>
      <p:sp>
        <p:nvSpPr>
          <p:cNvPr id="4" name="TextBox 3">
            <a:extLst>
              <a:ext uri="{FF2B5EF4-FFF2-40B4-BE49-F238E27FC236}">
                <a16:creationId xmlns:a16="http://schemas.microsoft.com/office/drawing/2014/main" id="{A0257BC4-25ED-0EDE-6339-5A7E783C482C}"/>
              </a:ext>
            </a:extLst>
          </p:cNvPr>
          <p:cNvSpPr txBox="1"/>
          <p:nvPr/>
        </p:nvSpPr>
        <p:spPr>
          <a:xfrm>
            <a:off x="5405132" y="5494822"/>
            <a:ext cx="3313728" cy="923330"/>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=100</a:t>
            </a:r>
          </a:p>
          <a:p>
            <a:pPr algn="ct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pop</a:t>
            </a:r>
            <a:r>
              <a:rPr lang="en-US" dirty="0">
                <a:latin typeface="Times New Roman" panose="02020603050405020304" pitchFamily="18" charset="0"/>
                <a:cs typeface="Times New Roman" panose="02020603050405020304" pitchFamily="18" charset="0"/>
              </a:rPr>
              <a:t>=70%</a:t>
            </a:r>
          </a:p>
          <a:p>
            <a:pPr algn="ctr"/>
            <a:r>
              <a:rPr lang="en-US" b="1" u="sng" dirty="0">
                <a:latin typeface="Times New Roman" panose="02020603050405020304" pitchFamily="18" charset="0"/>
                <a:cs typeface="Times New Roman" panose="02020603050405020304" pitchFamily="18" charset="0"/>
              </a:rPr>
              <a:t>One negative</a:t>
            </a:r>
            <a:r>
              <a:rPr lang="en-US" dirty="0">
                <a:latin typeface="Times New Roman" panose="02020603050405020304" pitchFamily="18" charset="0"/>
                <a:cs typeface="Times New Roman" panose="02020603050405020304" pitchFamily="18" charset="0"/>
              </a:rPr>
              <a:t> in sample observed</a:t>
            </a:r>
          </a:p>
        </p:txBody>
      </p:sp>
      <p:sp>
        <p:nvSpPr>
          <p:cNvPr id="5" name="TextBox 4">
            <a:extLst>
              <a:ext uri="{FF2B5EF4-FFF2-40B4-BE49-F238E27FC236}">
                <a16:creationId xmlns:a16="http://schemas.microsoft.com/office/drawing/2014/main" id="{31484FC5-9CDE-E93A-792D-3EC4F122F017}"/>
              </a:ext>
            </a:extLst>
          </p:cNvPr>
          <p:cNvSpPr txBox="1"/>
          <p:nvPr/>
        </p:nvSpPr>
        <p:spPr>
          <a:xfrm>
            <a:off x="391354" y="5494822"/>
            <a:ext cx="3275256" cy="923330"/>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=100</a:t>
            </a:r>
          </a:p>
          <a:p>
            <a:pPr algn="ct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pop</a:t>
            </a:r>
            <a:r>
              <a:rPr lang="en-US" dirty="0">
                <a:latin typeface="Times New Roman" panose="02020603050405020304" pitchFamily="18" charset="0"/>
                <a:cs typeface="Times New Roman" panose="02020603050405020304" pitchFamily="18" charset="0"/>
              </a:rPr>
              <a:t>=70%</a:t>
            </a:r>
          </a:p>
          <a:p>
            <a:pPr algn="ctr"/>
            <a:r>
              <a:rPr lang="en-US" b="1" u="sng" dirty="0">
                <a:latin typeface="Times New Roman" panose="02020603050405020304" pitchFamily="18" charset="0"/>
                <a:cs typeface="Times New Roman" panose="02020603050405020304" pitchFamily="18" charset="0"/>
              </a:rPr>
              <a:t>No negatives</a:t>
            </a:r>
            <a:r>
              <a:rPr lang="en-US" dirty="0">
                <a:latin typeface="Times New Roman" panose="02020603050405020304" pitchFamily="18" charset="0"/>
                <a:cs typeface="Times New Roman" panose="02020603050405020304" pitchFamily="18" charset="0"/>
              </a:rPr>
              <a:t> in sample observed</a:t>
            </a:r>
          </a:p>
        </p:txBody>
      </p:sp>
      <p:pic>
        <p:nvPicPr>
          <p:cNvPr id="6" name="Picture 5">
            <a:extLst>
              <a:ext uri="{FF2B5EF4-FFF2-40B4-BE49-F238E27FC236}">
                <a16:creationId xmlns:a16="http://schemas.microsoft.com/office/drawing/2014/main" id="{ED10B455-0F17-A949-BDC8-FD7121251284}"/>
              </a:ext>
            </a:extLst>
          </p:cNvPr>
          <p:cNvPicPr>
            <a:picLocks noChangeAspect="1"/>
          </p:cNvPicPr>
          <p:nvPr/>
        </p:nvPicPr>
        <p:blipFill>
          <a:blip r:embed="rId4"/>
          <a:stretch>
            <a:fillRect/>
          </a:stretch>
        </p:blipFill>
        <p:spPr>
          <a:xfrm>
            <a:off x="67277" y="1477478"/>
            <a:ext cx="4477233" cy="3723173"/>
          </a:xfrm>
          <a:prstGeom prst="rect">
            <a:avLst/>
          </a:prstGeom>
        </p:spPr>
      </p:pic>
      <p:cxnSp>
        <p:nvCxnSpPr>
          <p:cNvPr id="8" name="Straight Arrow Connector 7">
            <a:extLst>
              <a:ext uri="{FF2B5EF4-FFF2-40B4-BE49-F238E27FC236}">
                <a16:creationId xmlns:a16="http://schemas.microsoft.com/office/drawing/2014/main" id="{B543B07B-B878-46E8-375D-1DA90E989FE6}"/>
              </a:ext>
            </a:extLst>
          </p:cNvPr>
          <p:cNvCxnSpPr>
            <a:cxnSpLocks/>
          </p:cNvCxnSpPr>
          <p:nvPr/>
        </p:nvCxnSpPr>
        <p:spPr>
          <a:xfrm>
            <a:off x="922864" y="1165860"/>
            <a:ext cx="0" cy="91440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6AF2309-F1CF-F8F0-081C-B4C791E745DA}"/>
              </a:ext>
            </a:extLst>
          </p:cNvPr>
          <p:cNvCxnSpPr>
            <a:cxnSpLocks/>
          </p:cNvCxnSpPr>
          <p:nvPr/>
        </p:nvCxnSpPr>
        <p:spPr>
          <a:xfrm>
            <a:off x="5590114" y="1165860"/>
            <a:ext cx="0" cy="86406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A82A6BC-6A87-3865-EC4E-CBFBB1238172}"/>
              </a:ext>
            </a:extLst>
          </p:cNvPr>
          <p:cNvCxnSpPr>
            <a:cxnSpLocks/>
          </p:cNvCxnSpPr>
          <p:nvPr/>
        </p:nvCxnSpPr>
        <p:spPr>
          <a:xfrm flipH="1" flipV="1">
            <a:off x="915244" y="4770120"/>
            <a:ext cx="0" cy="45720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FE5E0E8-7B5D-5E25-F3F5-DCA745484FD0}"/>
              </a:ext>
            </a:extLst>
          </p:cNvPr>
          <p:cNvCxnSpPr>
            <a:cxnSpLocks/>
          </p:cNvCxnSpPr>
          <p:nvPr/>
        </p:nvCxnSpPr>
        <p:spPr>
          <a:xfrm flipH="1" flipV="1">
            <a:off x="5590114" y="4652010"/>
            <a:ext cx="0" cy="5486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3A9A8E6-0629-ECBA-89F6-EC60C6918059}"/>
              </a:ext>
            </a:extLst>
          </p:cNvPr>
          <p:cNvSpPr txBox="1"/>
          <p:nvPr/>
        </p:nvSpPr>
        <p:spPr>
          <a:xfrm>
            <a:off x="85821" y="5152905"/>
            <a:ext cx="1943161" cy="292388"/>
          </a:xfrm>
          <a:prstGeom prst="rect">
            <a:avLst/>
          </a:prstGeom>
          <a:noFill/>
        </p:spPr>
        <p:txBody>
          <a:bodyPr wrap="none" rtlCol="0">
            <a:spAutoFit/>
          </a:bodyPr>
          <a:lstStyle/>
          <a:p>
            <a:r>
              <a:rPr lang="en-US" sz="1300" dirty="0">
                <a:latin typeface="Times New Roman" panose="02020603050405020304" pitchFamily="18" charset="0"/>
                <a:cs typeface="Times New Roman" panose="02020603050405020304" pitchFamily="18" charset="0"/>
              </a:rPr>
              <a:t>sample size should be </a:t>
            </a:r>
            <a:r>
              <a:rPr lang="en-US" sz="1300" i="1" dirty="0">
                <a:latin typeface="Times New Roman" panose="02020603050405020304" pitchFamily="18" charset="0"/>
                <a:cs typeface="Times New Roman" panose="02020603050405020304" pitchFamily="18" charset="0"/>
              </a:rPr>
              <a:t>k</a:t>
            </a:r>
            <a:r>
              <a:rPr lang="en-US" sz="1300" dirty="0">
                <a:latin typeface="Times New Roman" panose="02020603050405020304" pitchFamily="18" charset="0"/>
                <a:cs typeface="Times New Roman" panose="02020603050405020304" pitchFamily="18" charset="0"/>
              </a:rPr>
              <a:t>=8</a:t>
            </a:r>
          </a:p>
        </p:txBody>
      </p:sp>
      <p:sp>
        <p:nvSpPr>
          <p:cNvPr id="20" name="TextBox 19">
            <a:extLst>
              <a:ext uri="{FF2B5EF4-FFF2-40B4-BE49-F238E27FC236}">
                <a16:creationId xmlns:a16="http://schemas.microsoft.com/office/drawing/2014/main" id="{B1DE7A13-C75A-A002-9908-6EA084FB29C8}"/>
              </a:ext>
            </a:extLst>
          </p:cNvPr>
          <p:cNvSpPr txBox="1"/>
          <p:nvPr/>
        </p:nvSpPr>
        <p:spPr>
          <a:xfrm>
            <a:off x="4764356" y="5152905"/>
            <a:ext cx="2016899" cy="292388"/>
          </a:xfrm>
          <a:prstGeom prst="rect">
            <a:avLst/>
          </a:prstGeom>
          <a:noFill/>
        </p:spPr>
        <p:txBody>
          <a:bodyPr wrap="none" rtlCol="0">
            <a:spAutoFit/>
          </a:bodyPr>
          <a:lstStyle/>
          <a:p>
            <a:r>
              <a:rPr lang="en-US" sz="1300" dirty="0">
                <a:latin typeface="Times New Roman" panose="02020603050405020304" pitchFamily="18" charset="0"/>
                <a:cs typeface="Times New Roman" panose="02020603050405020304" pitchFamily="18" charset="0"/>
              </a:rPr>
              <a:t>sample size should be </a:t>
            </a:r>
            <a:r>
              <a:rPr lang="en-US" sz="1300" i="1" dirty="0">
                <a:latin typeface="Times New Roman" panose="02020603050405020304" pitchFamily="18" charset="0"/>
                <a:cs typeface="Times New Roman" panose="02020603050405020304" pitchFamily="18" charset="0"/>
              </a:rPr>
              <a:t>k</a:t>
            </a:r>
            <a:r>
              <a:rPr lang="en-US" sz="1300" dirty="0">
                <a:latin typeface="Times New Roman" panose="02020603050405020304" pitchFamily="18" charset="0"/>
                <a:cs typeface="Times New Roman" panose="02020603050405020304" pitchFamily="18" charset="0"/>
              </a:rPr>
              <a:t>=13</a:t>
            </a:r>
          </a:p>
        </p:txBody>
      </p:sp>
      <p:sp>
        <p:nvSpPr>
          <p:cNvPr id="21" name="TextBox 20">
            <a:extLst>
              <a:ext uri="{FF2B5EF4-FFF2-40B4-BE49-F238E27FC236}">
                <a16:creationId xmlns:a16="http://schemas.microsoft.com/office/drawing/2014/main" id="{6788408E-EB2F-A210-2E33-A018882AF67F}"/>
              </a:ext>
            </a:extLst>
          </p:cNvPr>
          <p:cNvSpPr txBox="1"/>
          <p:nvPr/>
        </p:nvSpPr>
        <p:spPr>
          <a:xfrm>
            <a:off x="793523" y="875530"/>
            <a:ext cx="148951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 95% confidence</a:t>
            </a:r>
          </a:p>
        </p:txBody>
      </p:sp>
      <p:sp>
        <p:nvSpPr>
          <p:cNvPr id="22" name="TextBox 21">
            <a:extLst>
              <a:ext uri="{FF2B5EF4-FFF2-40B4-BE49-F238E27FC236}">
                <a16:creationId xmlns:a16="http://schemas.microsoft.com/office/drawing/2014/main" id="{509FD958-4165-B259-ED60-EA30C63DD773}"/>
              </a:ext>
            </a:extLst>
          </p:cNvPr>
          <p:cNvSpPr txBox="1"/>
          <p:nvPr/>
        </p:nvSpPr>
        <p:spPr>
          <a:xfrm>
            <a:off x="5437913" y="879340"/>
            <a:ext cx="148951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 95% confidence</a:t>
            </a:r>
          </a:p>
        </p:txBody>
      </p:sp>
    </p:spTree>
    <p:extLst>
      <p:ext uri="{BB962C8B-B14F-4D97-AF65-F5344CB8AC3E}">
        <p14:creationId xmlns:p14="http://schemas.microsoft.com/office/powerpoint/2010/main" val="12630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CC6F44-DBCE-A2A9-0797-0C0576C98024}"/>
              </a:ext>
            </a:extLst>
          </p:cNvPr>
          <p:cNvPicPr>
            <a:picLocks noChangeAspect="1"/>
          </p:cNvPicPr>
          <p:nvPr/>
        </p:nvPicPr>
        <p:blipFill>
          <a:blip r:embed="rId2"/>
          <a:stretch>
            <a:fillRect/>
          </a:stretch>
        </p:blipFill>
        <p:spPr>
          <a:xfrm>
            <a:off x="1040130" y="974269"/>
            <a:ext cx="6652075" cy="4695956"/>
          </a:xfrm>
          <a:prstGeom prst="rect">
            <a:avLst/>
          </a:prstGeom>
        </p:spPr>
      </p:pic>
      <p:sp>
        <p:nvSpPr>
          <p:cNvPr id="3" name="TextBox 2">
            <a:extLst>
              <a:ext uri="{FF2B5EF4-FFF2-40B4-BE49-F238E27FC236}">
                <a16:creationId xmlns:a16="http://schemas.microsoft.com/office/drawing/2014/main" id="{8CB07580-8B89-6577-E171-A450CE71D278}"/>
              </a:ext>
            </a:extLst>
          </p:cNvPr>
          <p:cNvSpPr txBox="1"/>
          <p:nvPr/>
        </p:nvSpPr>
        <p:spPr>
          <a:xfrm>
            <a:off x="1686016" y="435768"/>
            <a:ext cx="577196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NIST Shiny-app for seized material sampling</a:t>
            </a:r>
          </a:p>
        </p:txBody>
      </p:sp>
      <p:pic>
        <p:nvPicPr>
          <p:cNvPr id="4" name="Picture 3">
            <a:extLst>
              <a:ext uri="{FF2B5EF4-FFF2-40B4-BE49-F238E27FC236}">
                <a16:creationId xmlns:a16="http://schemas.microsoft.com/office/drawing/2014/main" id="{E99D57CE-6E4B-5163-2E18-10A90CC5A208}"/>
              </a:ext>
            </a:extLst>
          </p:cNvPr>
          <p:cNvPicPr>
            <a:picLocks noChangeAspect="1" noChangeArrowheads="1"/>
          </p:cNvPicPr>
          <p:nvPr/>
        </p:nvPicPr>
        <p:blipFill>
          <a:blip r:embed="rId3" cstate="print"/>
          <a:srcRect/>
          <a:stretch>
            <a:fillRect/>
          </a:stretch>
        </p:blipFill>
        <p:spPr bwMode="auto">
          <a:xfrm>
            <a:off x="484188" y="196056"/>
            <a:ext cx="8202612" cy="239712"/>
          </a:xfrm>
          <a:prstGeom prst="rect">
            <a:avLst/>
          </a:prstGeom>
          <a:noFill/>
          <a:ln w="9525">
            <a:noFill/>
            <a:round/>
            <a:headEnd/>
            <a:tailEnd/>
          </a:ln>
        </p:spPr>
      </p:pic>
      <p:sp>
        <p:nvSpPr>
          <p:cNvPr id="6" name="TextBox 5">
            <a:extLst>
              <a:ext uri="{FF2B5EF4-FFF2-40B4-BE49-F238E27FC236}">
                <a16:creationId xmlns:a16="http://schemas.microsoft.com/office/drawing/2014/main" id="{9A27D979-8871-5F54-6E7E-B34E955A63A0}"/>
              </a:ext>
            </a:extLst>
          </p:cNvPr>
          <p:cNvSpPr txBox="1"/>
          <p:nvPr/>
        </p:nvSpPr>
        <p:spPr>
          <a:xfrm>
            <a:off x="1868897" y="5770814"/>
            <a:ext cx="5406205"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4"/>
              </a:rPr>
              <a:t>https://</a:t>
            </a:r>
            <a:r>
              <a:rPr lang="en-US" dirty="0" err="1">
                <a:latin typeface="Times New Roman" panose="02020603050405020304" pitchFamily="18" charset="0"/>
                <a:cs typeface="Times New Roman" panose="02020603050405020304" pitchFamily="18" charset="0"/>
                <a:hlinkClick r:id="rId4"/>
              </a:rPr>
              <a:t>pages.nist.gov</a:t>
            </a:r>
            <a:r>
              <a:rPr lang="en-US" dirty="0">
                <a:latin typeface="Times New Roman" panose="02020603050405020304" pitchFamily="18" charset="0"/>
                <a:cs typeface="Times New Roman" panose="02020603050405020304" pitchFamily="18" charset="0"/>
                <a:hlinkClick r:id="rId4"/>
              </a:rPr>
              <a:t>/seized-material-sampling-app/</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FC84FCB-F97D-51B5-B6B3-24B35A475715}"/>
              </a:ext>
            </a:extLst>
          </p:cNvPr>
          <p:cNvSpPr txBox="1"/>
          <p:nvPr/>
        </p:nvSpPr>
        <p:spPr>
          <a:xfrm>
            <a:off x="3674837" y="6140146"/>
            <a:ext cx="166315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Documentation</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072227C-2F65-B168-3539-899CD75F73F7}"/>
              </a:ext>
            </a:extLst>
          </p:cNvPr>
          <p:cNvSpPr txBox="1"/>
          <p:nvPr/>
        </p:nvSpPr>
        <p:spPr>
          <a:xfrm>
            <a:off x="3773440" y="6509478"/>
            <a:ext cx="13516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hlinkClick r:id="rId6"/>
              </a:rPr>
              <a:t>SWGDRUG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885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C564-71B3-348D-0EB7-FCCF4FB4E9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90A0CC-EEF5-FC66-6ED2-752AAF36DAB7}"/>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C6F9D094-56BB-7F11-7F0D-B08F44716908}"/>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Bootstrap Hypothesis Testing</a:t>
            </a:r>
          </a:p>
        </p:txBody>
      </p:sp>
      <p:sp>
        <p:nvSpPr>
          <p:cNvPr id="5" name="Rectangle 4">
            <a:extLst>
              <a:ext uri="{FF2B5EF4-FFF2-40B4-BE49-F238E27FC236}">
                <a16:creationId xmlns:a16="http://schemas.microsoft.com/office/drawing/2014/main" id="{DF8C1961-23B2-B65E-66FB-A5E03E5E8B67}"/>
              </a:ext>
            </a:extLst>
          </p:cNvPr>
          <p:cNvSpPr/>
          <p:nvPr/>
        </p:nvSpPr>
        <p:spPr>
          <a:xfrm>
            <a:off x="169191" y="1630839"/>
            <a:ext cx="8839200" cy="1302921"/>
          </a:xfrm>
          <a:prstGeom prst="rect">
            <a:avLst/>
          </a:prstGeom>
        </p:spPr>
        <p:txBody>
          <a:bodyPr wrap="square">
            <a:spAutoFit/>
          </a:bodyPr>
          <a:lstStyle/>
          <a:p>
            <a:pPr marL="43021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400" dirty="0">
                <a:solidFill>
                  <a:srgbClr val="000000"/>
                </a:solidFill>
                <a:latin typeface="Times New Roman" pitchFamily="18" charset="0"/>
              </a:rPr>
              <a:t>Remember: for just about any parameter, you can try to obtain bootstrapped sampling distribution</a:t>
            </a:r>
          </a:p>
          <a:p>
            <a:pPr marL="887413" lvl="1"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We can use it to do hypothesis testing too</a:t>
            </a:r>
          </a:p>
        </p:txBody>
      </p:sp>
      <p:sp>
        <p:nvSpPr>
          <p:cNvPr id="13" name="Rectangle 12">
            <a:extLst>
              <a:ext uri="{FF2B5EF4-FFF2-40B4-BE49-F238E27FC236}">
                <a16:creationId xmlns:a16="http://schemas.microsoft.com/office/drawing/2014/main" id="{EB35C98B-9BBC-91C0-18FD-3EFAD40A4544}"/>
              </a:ext>
            </a:extLst>
          </p:cNvPr>
          <p:cNvSpPr/>
          <p:nvPr/>
        </p:nvSpPr>
        <p:spPr>
          <a:xfrm>
            <a:off x="184891" y="3258912"/>
            <a:ext cx="8839200" cy="2123658"/>
          </a:xfrm>
          <a:prstGeom prst="rect">
            <a:avLst/>
          </a:prstGeom>
        </p:spPr>
        <p:txBody>
          <a:bodyPr wrap="square">
            <a:spAutoFit/>
          </a:bodyPr>
          <a:lstStyle/>
          <a:p>
            <a:pPr marL="43021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400" dirty="0">
                <a:solidFill>
                  <a:srgbClr val="000000"/>
                </a:solidFill>
                <a:latin typeface="Times New Roman" pitchFamily="18" charset="0"/>
              </a:rPr>
              <a:t>For a given sample </a:t>
            </a:r>
            <a:r>
              <a:rPr lang="en-US" sz="2400" b="1" dirty="0">
                <a:solidFill>
                  <a:srgbClr val="000000"/>
                </a:solidFill>
                <a:latin typeface="Times New Roman" pitchFamily="18" charset="0"/>
              </a:rPr>
              <a:t>x</a:t>
            </a:r>
            <a:r>
              <a:rPr lang="en-US" sz="2400" dirty="0">
                <a:solidFill>
                  <a:srgbClr val="000000"/>
                </a:solidFill>
                <a:latin typeface="Times New Roman" pitchFamily="18" charset="0"/>
              </a:rPr>
              <a:t>:</a:t>
            </a:r>
          </a:p>
          <a:p>
            <a:pPr marL="887413" lvl="1"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Choose a test and corresponding formula for test statistic </a:t>
            </a:r>
          </a:p>
          <a:p>
            <a:pPr marL="1344613" lvl="2"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NOTE: Choosing        can be a little tricky however….</a:t>
            </a:r>
          </a:p>
          <a:p>
            <a:pPr marL="887413" lvl="1"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Compute a bootstrap (Null) sampling distribution for test statistic using non-parametric or parametric bootstrap</a:t>
            </a:r>
          </a:p>
        </p:txBody>
      </p:sp>
      <p:pic>
        <p:nvPicPr>
          <p:cNvPr id="14" name="Picture 13">
            <a:extLst>
              <a:ext uri="{FF2B5EF4-FFF2-40B4-BE49-F238E27FC236}">
                <a16:creationId xmlns:a16="http://schemas.microsoft.com/office/drawing/2014/main" id="{C2A62293-BDA8-B6B7-F34D-76A1B5C9DC9D}"/>
              </a:ext>
            </a:extLst>
          </p:cNvPr>
          <p:cNvPicPr>
            <a:picLocks noChangeAspect="1"/>
          </p:cNvPicPr>
          <p:nvPr/>
        </p:nvPicPr>
        <p:blipFill>
          <a:blip r:embed="rId3"/>
          <a:stretch>
            <a:fillRect/>
          </a:stretch>
        </p:blipFill>
        <p:spPr>
          <a:xfrm>
            <a:off x="7573623" y="3845867"/>
            <a:ext cx="416406" cy="256783"/>
          </a:xfrm>
          <a:prstGeom prst="rect">
            <a:avLst/>
          </a:prstGeom>
        </p:spPr>
      </p:pic>
      <p:pic>
        <p:nvPicPr>
          <p:cNvPr id="15" name="Picture 14">
            <a:extLst>
              <a:ext uri="{FF2B5EF4-FFF2-40B4-BE49-F238E27FC236}">
                <a16:creationId xmlns:a16="http://schemas.microsoft.com/office/drawing/2014/main" id="{6A228C2B-2FAF-3645-27F4-D41F3AF2B2E4}"/>
              </a:ext>
            </a:extLst>
          </p:cNvPr>
          <p:cNvPicPr>
            <a:picLocks noChangeAspect="1"/>
          </p:cNvPicPr>
          <p:nvPr/>
        </p:nvPicPr>
        <p:blipFill>
          <a:blip r:embed="rId4"/>
          <a:stretch>
            <a:fillRect/>
          </a:stretch>
        </p:blipFill>
        <p:spPr>
          <a:xfrm>
            <a:off x="6315028" y="5090993"/>
            <a:ext cx="796420" cy="223239"/>
          </a:xfrm>
          <a:prstGeom prst="rect">
            <a:avLst/>
          </a:prstGeom>
        </p:spPr>
      </p:pic>
      <p:pic>
        <p:nvPicPr>
          <p:cNvPr id="4" name="Picture 3">
            <a:extLst>
              <a:ext uri="{FF2B5EF4-FFF2-40B4-BE49-F238E27FC236}">
                <a16:creationId xmlns:a16="http://schemas.microsoft.com/office/drawing/2014/main" id="{49DCCFE1-2459-3EA4-5B4D-78D677D0DE99}"/>
              </a:ext>
            </a:extLst>
          </p:cNvPr>
          <p:cNvPicPr>
            <a:picLocks noChangeAspect="1"/>
          </p:cNvPicPr>
          <p:nvPr/>
        </p:nvPicPr>
        <p:blipFill>
          <a:blip r:embed="rId3"/>
          <a:stretch>
            <a:fillRect/>
          </a:stretch>
        </p:blipFill>
        <p:spPr>
          <a:xfrm>
            <a:off x="3671569" y="4285403"/>
            <a:ext cx="416406" cy="256783"/>
          </a:xfrm>
          <a:prstGeom prst="rect">
            <a:avLst/>
          </a:prstGeom>
        </p:spPr>
      </p:pic>
    </p:spTree>
    <p:extLst>
      <p:ext uri="{BB962C8B-B14F-4D97-AF65-F5344CB8AC3E}">
        <p14:creationId xmlns:p14="http://schemas.microsoft.com/office/powerpoint/2010/main" val="270484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D64B-2162-EE5D-A215-47D73D7BE5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374A3FE-A9CA-B84B-A12B-4C295AE05DDC}"/>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sp>
        <p:nvSpPr>
          <p:cNvPr id="3" name="Rectangle 4">
            <a:extLst>
              <a:ext uri="{FF2B5EF4-FFF2-40B4-BE49-F238E27FC236}">
                <a16:creationId xmlns:a16="http://schemas.microsoft.com/office/drawing/2014/main" id="{B7E48B87-7577-DEC2-E738-22D8F709C2B5}"/>
              </a:ext>
            </a:extLst>
          </p:cNvPr>
          <p:cNvSpPr>
            <a:spLocks noChangeArrowheads="1"/>
          </p:cNvSpPr>
          <p:nvPr/>
        </p:nvSpPr>
        <p:spPr bwMode="auto">
          <a:xfrm>
            <a:off x="231775" y="3731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Bootstrap Hypothesis Testing</a:t>
            </a:r>
          </a:p>
        </p:txBody>
      </p:sp>
      <p:sp>
        <p:nvSpPr>
          <p:cNvPr id="13" name="Rectangle 12">
            <a:extLst>
              <a:ext uri="{FF2B5EF4-FFF2-40B4-BE49-F238E27FC236}">
                <a16:creationId xmlns:a16="http://schemas.microsoft.com/office/drawing/2014/main" id="{42508468-BDD4-AE85-7E38-13956CAED1B7}"/>
              </a:ext>
            </a:extLst>
          </p:cNvPr>
          <p:cNvSpPr/>
          <p:nvPr/>
        </p:nvSpPr>
        <p:spPr>
          <a:xfrm>
            <a:off x="34420" y="1638452"/>
            <a:ext cx="8839200" cy="2718693"/>
          </a:xfrm>
          <a:prstGeom prst="rect">
            <a:avLst/>
          </a:prstGeom>
          <a:effectLst/>
        </p:spPr>
        <p:txBody>
          <a:bodyPr wrap="square">
            <a:spAutoFit/>
          </a:bodyPr>
          <a:lstStyle/>
          <a:p>
            <a:pPr marL="887413" lvl="1"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Compute test statistic on original sample,        and see where it falls on bootstrap sampling distribution</a:t>
            </a:r>
          </a:p>
          <a:p>
            <a:pPr marL="1344613" lvl="2"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000" dirty="0">
                <a:solidFill>
                  <a:srgbClr val="000000"/>
                </a:solidFill>
                <a:latin typeface="Times New Roman" pitchFamily="18" charset="0"/>
              </a:rPr>
              <a:t>As usual, if         falls on the tails, its less likely under the Null</a:t>
            </a:r>
          </a:p>
          <a:p>
            <a:pPr marL="1344613" lvl="2"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000" dirty="0">
                <a:solidFill>
                  <a:srgbClr val="000000"/>
                </a:solidFill>
                <a:latin typeface="Times New Roman" pitchFamily="18" charset="0"/>
              </a:rPr>
              <a:t>Choose a confidence level and see where         falls with respect to CI using </a:t>
            </a:r>
            <a:r>
              <a:rPr lang="en-US" sz="2000" b="1" dirty="0">
                <a:solidFill>
                  <a:srgbClr val="000000"/>
                </a:solidFill>
                <a:latin typeface="Courier New" panose="02070309020205020404" pitchFamily="49" charset="0"/>
                <a:cs typeface="Courier New" panose="02070309020205020404" pitchFamily="49" charset="0"/>
              </a:rPr>
              <a:t>quantile</a:t>
            </a:r>
            <a:r>
              <a:rPr lang="en-US" sz="2000" dirty="0">
                <a:solidFill>
                  <a:srgbClr val="000000"/>
                </a:solidFill>
                <a:latin typeface="Times New Roman" pitchFamily="18" charset="0"/>
              </a:rPr>
              <a:t>()</a:t>
            </a:r>
          </a:p>
          <a:p>
            <a:pPr marL="1801813" lvl="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000" dirty="0">
                <a:solidFill>
                  <a:srgbClr val="000000"/>
                </a:solidFill>
                <a:latin typeface="Times New Roman" pitchFamily="18" charset="0"/>
              </a:rPr>
              <a:t>If        falls within CI: </a:t>
            </a:r>
            <a:r>
              <a:rPr lang="en-US" sz="2000" b="1" dirty="0">
                <a:solidFill>
                  <a:srgbClr val="000000"/>
                </a:solidFill>
                <a:latin typeface="Times New Roman" pitchFamily="18" charset="0"/>
              </a:rPr>
              <a:t>cannot reject H</a:t>
            </a:r>
            <a:r>
              <a:rPr lang="en-US" sz="2000" b="1" baseline="-25000" dirty="0">
                <a:solidFill>
                  <a:srgbClr val="000000"/>
                </a:solidFill>
                <a:latin typeface="Times New Roman" pitchFamily="18" charset="0"/>
              </a:rPr>
              <a:t>0</a:t>
            </a:r>
          </a:p>
          <a:p>
            <a:pPr marL="1801813" lvl="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000" dirty="0">
                <a:solidFill>
                  <a:srgbClr val="000000"/>
                </a:solidFill>
                <a:latin typeface="Times New Roman" pitchFamily="18" charset="0"/>
              </a:rPr>
              <a:t>If        falls outside of CI: </a:t>
            </a:r>
            <a:r>
              <a:rPr lang="en-US" sz="2000" b="1" dirty="0">
                <a:solidFill>
                  <a:srgbClr val="000000"/>
                </a:solidFill>
                <a:latin typeface="Times New Roman" pitchFamily="18" charset="0"/>
              </a:rPr>
              <a:t>reject H</a:t>
            </a:r>
            <a:r>
              <a:rPr lang="en-US" sz="2000" b="1" baseline="-25000" dirty="0">
                <a:solidFill>
                  <a:srgbClr val="000000"/>
                </a:solidFill>
                <a:latin typeface="Times New Roman" pitchFamily="18" charset="0"/>
              </a:rPr>
              <a:t>0</a:t>
            </a:r>
            <a:r>
              <a:rPr lang="en-US" sz="2000" b="1" dirty="0">
                <a:solidFill>
                  <a:srgbClr val="000000"/>
                </a:solidFill>
                <a:latin typeface="Times New Roman" pitchFamily="18" charset="0"/>
              </a:rPr>
              <a:t> in favor of H</a:t>
            </a:r>
            <a:r>
              <a:rPr lang="en-US" sz="2000" b="1" baseline="-25000" dirty="0">
                <a:solidFill>
                  <a:srgbClr val="000000"/>
                </a:solidFill>
                <a:latin typeface="Times New Roman" pitchFamily="18" charset="0"/>
              </a:rPr>
              <a:t>a</a:t>
            </a:r>
          </a:p>
        </p:txBody>
      </p:sp>
      <p:pic>
        <p:nvPicPr>
          <p:cNvPr id="16" name="Picture 15">
            <a:extLst>
              <a:ext uri="{FF2B5EF4-FFF2-40B4-BE49-F238E27FC236}">
                <a16:creationId xmlns:a16="http://schemas.microsoft.com/office/drawing/2014/main" id="{895E6F40-4B8F-A0BF-466C-BC53E02CAB26}"/>
              </a:ext>
            </a:extLst>
          </p:cNvPr>
          <p:cNvPicPr>
            <a:picLocks noChangeAspect="1"/>
          </p:cNvPicPr>
          <p:nvPr/>
        </p:nvPicPr>
        <p:blipFill>
          <a:blip r:embed="rId3"/>
          <a:stretch>
            <a:fillRect/>
          </a:stretch>
        </p:blipFill>
        <p:spPr>
          <a:xfrm>
            <a:off x="5698860" y="1715169"/>
            <a:ext cx="424147" cy="296230"/>
          </a:xfrm>
          <a:prstGeom prst="rect">
            <a:avLst/>
          </a:prstGeom>
          <a:effectLst/>
        </p:spPr>
      </p:pic>
      <p:pic>
        <p:nvPicPr>
          <p:cNvPr id="17" name="Picture 16">
            <a:extLst>
              <a:ext uri="{FF2B5EF4-FFF2-40B4-BE49-F238E27FC236}">
                <a16:creationId xmlns:a16="http://schemas.microsoft.com/office/drawing/2014/main" id="{763CBBC2-5C19-193E-0283-61688B266ADC}"/>
              </a:ext>
            </a:extLst>
          </p:cNvPr>
          <p:cNvPicPr>
            <a:picLocks noChangeAspect="1"/>
          </p:cNvPicPr>
          <p:nvPr/>
        </p:nvPicPr>
        <p:blipFill>
          <a:blip r:embed="rId3"/>
          <a:stretch>
            <a:fillRect/>
          </a:stretch>
        </p:blipFill>
        <p:spPr>
          <a:xfrm>
            <a:off x="2734473" y="2479357"/>
            <a:ext cx="383033" cy="267515"/>
          </a:xfrm>
          <a:prstGeom prst="rect">
            <a:avLst/>
          </a:prstGeom>
          <a:effectLst/>
        </p:spPr>
      </p:pic>
      <p:sp>
        <p:nvSpPr>
          <p:cNvPr id="18" name="TextBox 17">
            <a:extLst>
              <a:ext uri="{FF2B5EF4-FFF2-40B4-BE49-F238E27FC236}">
                <a16:creationId xmlns:a16="http://schemas.microsoft.com/office/drawing/2014/main" id="{913D8E20-63F4-FEC6-7E56-ED82F4895BA7}"/>
              </a:ext>
            </a:extLst>
          </p:cNvPr>
          <p:cNvSpPr txBox="1"/>
          <p:nvPr/>
        </p:nvSpPr>
        <p:spPr>
          <a:xfrm>
            <a:off x="605733" y="4824093"/>
            <a:ext cx="6674743" cy="769441"/>
          </a:xfrm>
          <a:prstGeom prst="rect">
            <a:avLst/>
          </a:prstGeom>
          <a:noFill/>
          <a:effectLst/>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Can also compute the </a:t>
            </a:r>
            <a:r>
              <a:rPr lang="en-US" sz="2200" b="1" dirty="0">
                <a:latin typeface="Times New Roman" panose="02020603050405020304" pitchFamily="18" charset="0"/>
                <a:cs typeface="Times New Roman" panose="02020603050405020304" pitchFamily="18" charset="0"/>
              </a:rPr>
              <a:t>achieved significance level</a:t>
            </a:r>
            <a:r>
              <a:rPr lang="en-US" sz="2200" dirty="0">
                <a:latin typeface="Times New Roman" panose="02020603050405020304" pitchFamily="18" charset="0"/>
                <a:cs typeface="Times New Roman" panose="02020603050405020304" pitchFamily="18" charset="0"/>
              </a:rPr>
              <a:t> (ASL, “bootstrap p-value”):</a:t>
            </a:r>
          </a:p>
        </p:txBody>
      </p:sp>
      <p:pic>
        <p:nvPicPr>
          <p:cNvPr id="19" name="Picture 18">
            <a:extLst>
              <a:ext uri="{FF2B5EF4-FFF2-40B4-BE49-F238E27FC236}">
                <a16:creationId xmlns:a16="http://schemas.microsoft.com/office/drawing/2014/main" id="{83ADBBD9-D3CC-058B-B2B5-736FE0712354}"/>
              </a:ext>
            </a:extLst>
          </p:cNvPr>
          <p:cNvPicPr>
            <a:picLocks noChangeAspect="1"/>
          </p:cNvPicPr>
          <p:nvPr/>
        </p:nvPicPr>
        <p:blipFill>
          <a:blip r:embed="rId4"/>
          <a:stretch>
            <a:fillRect/>
          </a:stretch>
        </p:blipFill>
        <p:spPr>
          <a:xfrm>
            <a:off x="6816553" y="5494087"/>
            <a:ext cx="1378434" cy="409146"/>
          </a:xfrm>
          <a:prstGeom prst="rect">
            <a:avLst/>
          </a:prstGeom>
          <a:effectLst/>
        </p:spPr>
      </p:pic>
      <p:sp>
        <p:nvSpPr>
          <p:cNvPr id="21" name="TextBox 20">
            <a:extLst>
              <a:ext uri="{FF2B5EF4-FFF2-40B4-BE49-F238E27FC236}">
                <a16:creationId xmlns:a16="http://schemas.microsoft.com/office/drawing/2014/main" id="{959D43ED-F721-7DFC-BFF9-4BFEEBBBD3DC}"/>
              </a:ext>
            </a:extLst>
          </p:cNvPr>
          <p:cNvSpPr txBox="1"/>
          <p:nvPr/>
        </p:nvSpPr>
        <p:spPr>
          <a:xfrm>
            <a:off x="6035358" y="5373532"/>
            <a:ext cx="629852" cy="646331"/>
          </a:xfrm>
          <a:prstGeom prst="rect">
            <a:avLst/>
          </a:prstGeom>
          <a:noFill/>
          <a:effectLst/>
        </p:spPr>
        <p:txBody>
          <a:bodyPr wrap="square">
            <a:spAutoFit/>
          </a:bodyPr>
          <a:lstStyle/>
          <a:p>
            <a:pPr algn="ctr"/>
            <a:r>
              <a:rPr lang="en-US" dirty="0">
                <a:latin typeface="Times New Roman" panose="02020603050405020304" pitchFamily="18" charset="0"/>
                <a:cs typeface="Times New Roman" panose="02020603050405020304" pitchFamily="18" charset="0"/>
              </a:rPr>
              <a:t>and</a:t>
            </a:r>
          </a:p>
          <a:p>
            <a:pPr algn="ctr"/>
            <a:r>
              <a:rPr lang="en-US" dirty="0">
                <a:latin typeface="Times New Roman" panose="02020603050405020304" pitchFamily="18" charset="0"/>
                <a:cs typeface="Times New Roman" panose="02020603050405020304" pitchFamily="18" charset="0"/>
              </a:rPr>
              <a:t>/or</a:t>
            </a:r>
            <a:endParaRPr lang="en-US" dirty="0"/>
          </a:p>
        </p:txBody>
      </p:sp>
      <p:pic>
        <p:nvPicPr>
          <p:cNvPr id="23" name="Picture 22">
            <a:extLst>
              <a:ext uri="{FF2B5EF4-FFF2-40B4-BE49-F238E27FC236}">
                <a16:creationId xmlns:a16="http://schemas.microsoft.com/office/drawing/2014/main" id="{7CA049E1-346D-40A5-D2FC-704D1F098926}"/>
              </a:ext>
            </a:extLst>
          </p:cNvPr>
          <p:cNvPicPr>
            <a:picLocks noChangeAspect="1"/>
          </p:cNvPicPr>
          <p:nvPr/>
        </p:nvPicPr>
        <p:blipFill>
          <a:blip r:embed="rId5"/>
          <a:stretch>
            <a:fillRect/>
          </a:stretch>
        </p:blipFill>
        <p:spPr>
          <a:xfrm>
            <a:off x="4586400" y="5491826"/>
            <a:ext cx="1378435" cy="409146"/>
          </a:xfrm>
          <a:prstGeom prst="rect">
            <a:avLst/>
          </a:prstGeom>
          <a:effectLst/>
        </p:spPr>
      </p:pic>
      <p:sp>
        <p:nvSpPr>
          <p:cNvPr id="24" name="TextBox 23">
            <a:extLst>
              <a:ext uri="{FF2B5EF4-FFF2-40B4-BE49-F238E27FC236}">
                <a16:creationId xmlns:a16="http://schemas.microsoft.com/office/drawing/2014/main" id="{921A322C-8183-574C-6965-B1840BDE7BDD}"/>
              </a:ext>
            </a:extLst>
          </p:cNvPr>
          <p:cNvSpPr txBox="1"/>
          <p:nvPr/>
        </p:nvSpPr>
        <p:spPr>
          <a:xfrm>
            <a:off x="916203" y="5869388"/>
            <a:ext cx="3632642" cy="646331"/>
          </a:xfrm>
          <a:prstGeom prst="rect">
            <a:avLst/>
          </a:prstGeom>
          <a:noFill/>
          <a:effectLst/>
        </p:spPr>
        <p:txBody>
          <a:bodyPr wrap="square">
            <a:spAutoFit/>
          </a:bodyPr>
          <a:lstStyle/>
          <a:p>
            <a:r>
              <a:rPr lang="en-US" dirty="0">
                <a:latin typeface="Times New Roman" panose="02020603050405020304" pitchFamily="18" charset="0"/>
                <a:cs typeface="Times New Roman" panose="02020603050405020304" pitchFamily="18" charset="0"/>
              </a:rPr>
              <a:t>Depending on which tail         falls on and H</a:t>
            </a:r>
            <a:r>
              <a:rPr lang="en-US" baseline="-25000" dirty="0">
                <a:latin typeface="Times New Roman" panose="02020603050405020304" pitchFamily="18" charset="0"/>
                <a:cs typeface="Times New Roman" panose="02020603050405020304" pitchFamily="18" charset="0"/>
              </a:rPr>
              <a:t>0</a:t>
            </a:r>
            <a:endParaRPr lang="en-US" baseline="-25000" dirty="0"/>
          </a:p>
        </p:txBody>
      </p:sp>
      <p:pic>
        <p:nvPicPr>
          <p:cNvPr id="25" name="Picture 24">
            <a:extLst>
              <a:ext uri="{FF2B5EF4-FFF2-40B4-BE49-F238E27FC236}">
                <a16:creationId xmlns:a16="http://schemas.microsoft.com/office/drawing/2014/main" id="{C31C4B2E-BCB9-4252-8726-93E817559804}"/>
              </a:ext>
            </a:extLst>
          </p:cNvPr>
          <p:cNvPicPr>
            <a:picLocks noChangeAspect="1"/>
          </p:cNvPicPr>
          <p:nvPr/>
        </p:nvPicPr>
        <p:blipFill>
          <a:blip r:embed="rId3"/>
          <a:stretch>
            <a:fillRect/>
          </a:stretch>
        </p:blipFill>
        <p:spPr>
          <a:xfrm>
            <a:off x="3314272" y="5917507"/>
            <a:ext cx="392484" cy="274116"/>
          </a:xfrm>
          <a:prstGeom prst="rect">
            <a:avLst/>
          </a:prstGeom>
          <a:effectLst/>
        </p:spPr>
      </p:pic>
      <p:sp>
        <p:nvSpPr>
          <p:cNvPr id="26" name="Left Brace 25">
            <a:extLst>
              <a:ext uri="{FF2B5EF4-FFF2-40B4-BE49-F238E27FC236}">
                <a16:creationId xmlns:a16="http://schemas.microsoft.com/office/drawing/2014/main" id="{18258FFC-16E7-6D6A-EE6C-9555C096CE24}"/>
              </a:ext>
            </a:extLst>
          </p:cNvPr>
          <p:cNvSpPr/>
          <p:nvPr/>
        </p:nvSpPr>
        <p:spPr>
          <a:xfrm rot="16200000">
            <a:off x="5123011" y="5297711"/>
            <a:ext cx="287953" cy="1395700"/>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Left Brace 26">
            <a:extLst>
              <a:ext uri="{FF2B5EF4-FFF2-40B4-BE49-F238E27FC236}">
                <a16:creationId xmlns:a16="http://schemas.microsoft.com/office/drawing/2014/main" id="{E66C74C7-2F45-9CFC-885E-599DD54AFE42}"/>
              </a:ext>
            </a:extLst>
          </p:cNvPr>
          <p:cNvSpPr/>
          <p:nvPr/>
        </p:nvSpPr>
        <p:spPr>
          <a:xfrm rot="16200000">
            <a:off x="7362759" y="5307310"/>
            <a:ext cx="274450" cy="1390008"/>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27DE0B39-BE78-0860-7CF2-2C61FC929452}"/>
              </a:ext>
            </a:extLst>
          </p:cNvPr>
          <p:cNvCxnSpPr>
            <a:cxnSpLocks/>
            <a:endCxn id="32" idx="0"/>
          </p:cNvCxnSpPr>
          <p:nvPr/>
        </p:nvCxnSpPr>
        <p:spPr>
          <a:xfrm flipV="1">
            <a:off x="4518093" y="6139538"/>
            <a:ext cx="29718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86D5FDE-695A-1D80-3CE6-BA3593108E5A}"/>
              </a:ext>
            </a:extLst>
          </p:cNvPr>
          <p:cNvSpPr txBox="1"/>
          <p:nvPr/>
        </p:nvSpPr>
        <p:spPr>
          <a:xfrm>
            <a:off x="7104546" y="6139538"/>
            <a:ext cx="1068751" cy="338554"/>
          </a:xfrm>
          <a:prstGeom prst="rect">
            <a:avLst/>
          </a:prstGeom>
          <a:noFill/>
          <a:effectLst/>
        </p:spPr>
        <p:txBody>
          <a:bodyPr wrap="square">
            <a:spAutoFit/>
          </a:bodyPr>
          <a:lstStyle/>
          <a:p>
            <a:r>
              <a:rPr lang="en-US" sz="1600" dirty="0">
                <a:latin typeface="Times New Roman" panose="02020603050405020304" pitchFamily="18" charset="0"/>
                <a:cs typeface="Times New Roman" panose="02020603050405020304" pitchFamily="18" charset="0"/>
              </a:rPr>
              <a:t>upper tail</a:t>
            </a:r>
            <a:endParaRPr lang="en-US" sz="1600" dirty="0"/>
          </a:p>
        </p:txBody>
      </p:sp>
      <p:sp>
        <p:nvSpPr>
          <p:cNvPr id="33" name="TextBox 32">
            <a:extLst>
              <a:ext uri="{FF2B5EF4-FFF2-40B4-BE49-F238E27FC236}">
                <a16:creationId xmlns:a16="http://schemas.microsoft.com/office/drawing/2014/main" id="{066F2004-586E-B5FB-23FA-FFC17A3EB40C}"/>
              </a:ext>
            </a:extLst>
          </p:cNvPr>
          <p:cNvSpPr txBox="1"/>
          <p:nvPr/>
        </p:nvSpPr>
        <p:spPr>
          <a:xfrm>
            <a:off x="4734040" y="6129067"/>
            <a:ext cx="1068751" cy="338554"/>
          </a:xfrm>
          <a:prstGeom prst="rect">
            <a:avLst/>
          </a:prstGeom>
          <a:noFill/>
          <a:effectLst/>
        </p:spPr>
        <p:txBody>
          <a:bodyPr wrap="square">
            <a:spAutoFit/>
          </a:bodyPr>
          <a:lstStyle/>
          <a:p>
            <a:r>
              <a:rPr lang="en-US" sz="1600" dirty="0">
                <a:latin typeface="Times New Roman" panose="02020603050405020304" pitchFamily="18" charset="0"/>
                <a:cs typeface="Times New Roman" panose="02020603050405020304" pitchFamily="18" charset="0"/>
              </a:rPr>
              <a:t>lower tail</a:t>
            </a:r>
            <a:endParaRPr lang="en-US" sz="1600" dirty="0"/>
          </a:p>
        </p:txBody>
      </p:sp>
      <p:pic>
        <p:nvPicPr>
          <p:cNvPr id="7" name="Picture 6">
            <a:extLst>
              <a:ext uri="{FF2B5EF4-FFF2-40B4-BE49-F238E27FC236}">
                <a16:creationId xmlns:a16="http://schemas.microsoft.com/office/drawing/2014/main" id="{66488FE3-CB0E-72DB-D3E0-48F54DD5B77C}"/>
              </a:ext>
            </a:extLst>
          </p:cNvPr>
          <p:cNvPicPr>
            <a:picLocks noChangeAspect="1"/>
          </p:cNvPicPr>
          <p:nvPr/>
        </p:nvPicPr>
        <p:blipFill>
          <a:blip r:embed="rId3"/>
          <a:stretch>
            <a:fillRect/>
          </a:stretch>
        </p:blipFill>
        <p:spPr>
          <a:xfrm>
            <a:off x="5745822" y="2874832"/>
            <a:ext cx="383033" cy="267515"/>
          </a:xfrm>
          <a:prstGeom prst="rect">
            <a:avLst/>
          </a:prstGeom>
          <a:effectLst/>
        </p:spPr>
      </p:pic>
      <p:pic>
        <p:nvPicPr>
          <p:cNvPr id="6" name="Picture 5">
            <a:extLst>
              <a:ext uri="{FF2B5EF4-FFF2-40B4-BE49-F238E27FC236}">
                <a16:creationId xmlns:a16="http://schemas.microsoft.com/office/drawing/2014/main" id="{4C1CD9C4-51B9-07FB-A147-7BE4742D3119}"/>
              </a:ext>
            </a:extLst>
          </p:cNvPr>
          <p:cNvPicPr>
            <a:picLocks noChangeAspect="1"/>
          </p:cNvPicPr>
          <p:nvPr/>
        </p:nvPicPr>
        <p:blipFill>
          <a:blip r:embed="rId3"/>
          <a:stretch>
            <a:fillRect/>
          </a:stretch>
        </p:blipFill>
        <p:spPr>
          <a:xfrm>
            <a:off x="2171172" y="3582816"/>
            <a:ext cx="383033" cy="267515"/>
          </a:xfrm>
          <a:prstGeom prst="rect">
            <a:avLst/>
          </a:prstGeom>
          <a:effectLst/>
        </p:spPr>
      </p:pic>
      <p:pic>
        <p:nvPicPr>
          <p:cNvPr id="8" name="Picture 7">
            <a:extLst>
              <a:ext uri="{FF2B5EF4-FFF2-40B4-BE49-F238E27FC236}">
                <a16:creationId xmlns:a16="http://schemas.microsoft.com/office/drawing/2014/main" id="{629ACE4B-91D2-AA5D-8E82-1B7B4E7087BF}"/>
              </a:ext>
            </a:extLst>
          </p:cNvPr>
          <p:cNvPicPr>
            <a:picLocks noChangeAspect="1"/>
          </p:cNvPicPr>
          <p:nvPr/>
        </p:nvPicPr>
        <p:blipFill>
          <a:blip r:embed="rId3"/>
          <a:stretch>
            <a:fillRect/>
          </a:stretch>
        </p:blipFill>
        <p:spPr>
          <a:xfrm>
            <a:off x="2173101" y="4013016"/>
            <a:ext cx="383033" cy="267515"/>
          </a:xfrm>
          <a:prstGeom prst="rect">
            <a:avLst/>
          </a:prstGeom>
          <a:effectLst/>
        </p:spPr>
      </p:pic>
    </p:spTree>
    <p:extLst>
      <p:ext uri="{BB962C8B-B14F-4D97-AF65-F5344CB8AC3E}">
        <p14:creationId xmlns:p14="http://schemas.microsoft.com/office/powerpoint/2010/main" val="2924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4" grpId="0"/>
      <p:bldP spid="26" grpId="0" animBg="1"/>
      <p:bldP spid="27" grpId="0" animBg="1"/>
      <p:bldP spid="32" grpId="0"/>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5EA62-E9C4-F890-D26D-252EE7E1AD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1735BB-A808-8CC5-AA98-042E918BECB6}"/>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sp>
        <p:nvSpPr>
          <p:cNvPr id="3" name="Rectangle 4">
            <a:extLst>
              <a:ext uri="{FF2B5EF4-FFF2-40B4-BE49-F238E27FC236}">
                <a16:creationId xmlns:a16="http://schemas.microsoft.com/office/drawing/2014/main" id="{1BADC6A2-3FEB-06DF-E20C-9EA9B00AABD3}"/>
              </a:ext>
            </a:extLst>
          </p:cNvPr>
          <p:cNvSpPr>
            <a:spLocks noChangeArrowheads="1"/>
          </p:cNvSpPr>
          <p:nvPr/>
        </p:nvSpPr>
        <p:spPr bwMode="auto">
          <a:xfrm>
            <a:off x="231775" y="3731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One Sample Bootstrap Hypothesis Test</a:t>
            </a:r>
          </a:p>
        </p:txBody>
      </p:sp>
      <p:sp>
        <p:nvSpPr>
          <p:cNvPr id="4" name="Rectangle 3">
            <a:extLst>
              <a:ext uri="{FF2B5EF4-FFF2-40B4-BE49-F238E27FC236}">
                <a16:creationId xmlns:a16="http://schemas.microsoft.com/office/drawing/2014/main" id="{808EC013-78BA-55D1-2628-B77C2E686D5C}"/>
              </a:ext>
            </a:extLst>
          </p:cNvPr>
          <p:cNvSpPr/>
          <p:nvPr/>
        </p:nvSpPr>
        <p:spPr>
          <a:xfrm>
            <a:off x="146036" y="1410921"/>
            <a:ext cx="8449524" cy="1272143"/>
          </a:xfrm>
          <a:prstGeom prst="rect">
            <a:avLst/>
          </a:prstGeom>
          <a:effectLst/>
        </p:spPr>
        <p:txBody>
          <a:bodyPr wrap="square">
            <a:spAutoFit/>
          </a:bodyPr>
          <a:lstStyle/>
          <a:p>
            <a:pPr marL="43021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400" dirty="0">
                <a:solidFill>
                  <a:srgbClr val="000000"/>
                </a:solidFill>
                <a:latin typeface="Times New Roman" pitchFamily="18" charset="0"/>
              </a:rPr>
              <a:t>For a one-sample hypothesis test for a specific fixed (Null) mean </a:t>
            </a:r>
            <a:r>
              <a:rPr lang="en-US" sz="2400" dirty="0" err="1">
                <a:solidFill>
                  <a:srgbClr val="000000"/>
                </a:solidFill>
                <a:latin typeface="Symbol" pitchFamily="2" charset="2"/>
              </a:rPr>
              <a:t>m</a:t>
            </a:r>
            <a:r>
              <a:rPr lang="en-US" sz="2400" baseline="-25000" dirty="0" err="1">
                <a:solidFill>
                  <a:srgbClr val="000000"/>
                </a:solidFill>
                <a:latin typeface="Times New Roman" panose="02020603050405020304" pitchFamily="18" charset="0"/>
                <a:cs typeface="Times New Roman" panose="02020603050405020304" pitchFamily="18" charset="0"/>
              </a:rPr>
              <a:t>Null</a:t>
            </a:r>
            <a:r>
              <a:rPr lang="en-US" sz="2400" dirty="0">
                <a:solidFill>
                  <a:srgbClr val="000000"/>
                </a:solidFill>
                <a:latin typeface="Times New Roman" pitchFamily="18" charset="0"/>
              </a:rPr>
              <a:t>:</a:t>
            </a:r>
          </a:p>
          <a:p>
            <a:pPr marL="887413" lvl="1"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Given a sample of size </a:t>
            </a:r>
            <a:r>
              <a:rPr lang="en-US" sz="2200" i="1" dirty="0">
                <a:solidFill>
                  <a:srgbClr val="000000"/>
                </a:solidFill>
                <a:latin typeface="Times New Roman" pitchFamily="18" charset="0"/>
              </a:rPr>
              <a:t>n</a:t>
            </a:r>
            <a:r>
              <a:rPr lang="en-US" sz="2200" dirty="0">
                <a:solidFill>
                  <a:srgbClr val="000000"/>
                </a:solidFill>
                <a:latin typeface="Times New Roman" pitchFamily="18" charset="0"/>
              </a:rPr>
              <a:t>, </a:t>
            </a:r>
            <a:r>
              <a:rPr lang="en-US" sz="2200" b="1" dirty="0">
                <a:solidFill>
                  <a:srgbClr val="000000"/>
                </a:solidFill>
                <a:latin typeface="Times New Roman" pitchFamily="18" charset="0"/>
              </a:rPr>
              <a:t>x,</a:t>
            </a:r>
            <a:r>
              <a:rPr lang="en-US" sz="2200" dirty="0">
                <a:solidFill>
                  <a:srgbClr val="000000"/>
                </a:solidFill>
                <a:latin typeface="Times New Roman" pitchFamily="18" charset="0"/>
              </a:rPr>
              <a:t> shift the mean to the </a:t>
            </a:r>
            <a:r>
              <a:rPr lang="en-US" sz="2200" u="sng" dirty="0">
                <a:solidFill>
                  <a:srgbClr val="000000"/>
                </a:solidFill>
                <a:latin typeface="Times New Roman" pitchFamily="18" charset="0"/>
              </a:rPr>
              <a:t>Null value</a:t>
            </a:r>
            <a:r>
              <a:rPr lang="en-US" sz="2200" dirty="0">
                <a:solidFill>
                  <a:srgbClr val="000000"/>
                </a:solidFill>
                <a:latin typeface="Times New Roman" pitchFamily="18" charset="0"/>
              </a:rPr>
              <a:t> </a:t>
            </a:r>
            <a:r>
              <a:rPr lang="en-US" sz="2200" dirty="0" err="1">
                <a:solidFill>
                  <a:srgbClr val="000000"/>
                </a:solidFill>
                <a:latin typeface="Symbol" pitchFamily="2" charset="2"/>
              </a:rPr>
              <a:t>m</a:t>
            </a:r>
            <a:r>
              <a:rPr lang="en-US" sz="2200" baseline="-25000" dirty="0" err="1">
                <a:solidFill>
                  <a:srgbClr val="000000"/>
                </a:solidFill>
                <a:latin typeface="Times New Roman" panose="02020603050405020304" pitchFamily="18" charset="0"/>
                <a:cs typeface="Times New Roman" panose="02020603050405020304" pitchFamily="18" charset="0"/>
              </a:rPr>
              <a:t>Null</a:t>
            </a:r>
            <a:r>
              <a:rPr lang="en-US" sz="2200" dirty="0">
                <a:solidFill>
                  <a:srgbClr val="000000"/>
                </a:solidFill>
                <a:latin typeface="Times New Roman" pitchFamily="18" charset="0"/>
              </a:rPr>
              <a:t>:</a:t>
            </a:r>
          </a:p>
        </p:txBody>
      </p:sp>
      <p:sp>
        <p:nvSpPr>
          <p:cNvPr id="8" name="TextBox 7">
            <a:extLst>
              <a:ext uri="{FF2B5EF4-FFF2-40B4-BE49-F238E27FC236}">
                <a16:creationId xmlns:a16="http://schemas.microsoft.com/office/drawing/2014/main" id="{6FA5EDCC-6F84-CE8F-66A1-7347EE7100E4}"/>
              </a:ext>
            </a:extLst>
          </p:cNvPr>
          <p:cNvSpPr txBox="1"/>
          <p:nvPr/>
        </p:nvSpPr>
        <p:spPr>
          <a:xfrm>
            <a:off x="694474" y="3472132"/>
            <a:ext cx="8449525" cy="430887"/>
          </a:xfrm>
          <a:prstGeom prst="rect">
            <a:avLst/>
          </a:prstGeom>
          <a:noFill/>
          <a:effectLst/>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Bootstrap out of </a:t>
            </a:r>
            <a:r>
              <a:rPr lang="en-US" sz="2200" b="1" dirty="0" err="1">
                <a:latin typeface="Times New Roman" panose="02020603050405020304" pitchFamily="18" charset="0"/>
                <a:cs typeface="Times New Roman" panose="02020603050405020304" pitchFamily="18" charset="0"/>
              </a:rPr>
              <a:t>x</a:t>
            </a:r>
            <a:r>
              <a:rPr lang="en-US" sz="2200" baseline="-25000" dirty="0" err="1">
                <a:latin typeface="Times New Roman" panose="02020603050405020304" pitchFamily="18" charset="0"/>
                <a:cs typeface="Times New Roman" panose="02020603050405020304" pitchFamily="18" charset="0"/>
              </a:rPr>
              <a:t>Null</a:t>
            </a:r>
            <a:r>
              <a:rPr lang="en-US" sz="2200" dirty="0">
                <a:latin typeface="Times New Roman" panose="02020603050405020304" pitchFamily="18" charset="0"/>
                <a:cs typeface="Times New Roman" panose="02020603050405020304" pitchFamily="18" charset="0"/>
              </a:rPr>
              <a:t> and compute the mean for each iteration: </a:t>
            </a:r>
          </a:p>
        </p:txBody>
      </p:sp>
      <p:pic>
        <p:nvPicPr>
          <p:cNvPr id="9" name="Picture 8">
            <a:extLst>
              <a:ext uri="{FF2B5EF4-FFF2-40B4-BE49-F238E27FC236}">
                <a16:creationId xmlns:a16="http://schemas.microsoft.com/office/drawing/2014/main" id="{6827E65F-2DA9-7010-E5D5-DCB865E7CAEF}"/>
              </a:ext>
            </a:extLst>
          </p:cNvPr>
          <p:cNvPicPr>
            <a:picLocks noChangeAspect="1"/>
          </p:cNvPicPr>
          <p:nvPr/>
        </p:nvPicPr>
        <p:blipFill>
          <a:blip r:embed="rId3"/>
          <a:stretch>
            <a:fillRect/>
          </a:stretch>
        </p:blipFill>
        <p:spPr>
          <a:xfrm>
            <a:off x="8183536" y="3573434"/>
            <a:ext cx="735101" cy="251840"/>
          </a:xfrm>
          <a:prstGeom prst="rect">
            <a:avLst/>
          </a:prstGeom>
          <a:effectLst/>
        </p:spPr>
      </p:pic>
      <p:sp>
        <p:nvSpPr>
          <p:cNvPr id="10" name="TextBox 9">
            <a:extLst>
              <a:ext uri="{FF2B5EF4-FFF2-40B4-BE49-F238E27FC236}">
                <a16:creationId xmlns:a16="http://schemas.microsoft.com/office/drawing/2014/main" id="{B9791E42-85ED-BF22-C28A-5841FE9EC739}"/>
              </a:ext>
            </a:extLst>
          </p:cNvPr>
          <p:cNvSpPr txBox="1"/>
          <p:nvPr/>
        </p:nvSpPr>
        <p:spPr>
          <a:xfrm>
            <a:off x="1113092" y="3970205"/>
            <a:ext cx="7072131" cy="400110"/>
          </a:xfrm>
          <a:prstGeom prst="rect">
            <a:avLst/>
          </a:prstGeom>
          <a:noFill/>
          <a:effectLst/>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gives an approximate Null sampling distribution for </a:t>
            </a:r>
            <a:r>
              <a:rPr lang="en-US" sz="2000" dirty="0" err="1">
                <a:solidFill>
                  <a:srgbClr val="000000"/>
                </a:solidFill>
                <a:latin typeface="Symbol" pitchFamily="2" charset="2"/>
              </a:rPr>
              <a:t>m</a:t>
            </a:r>
            <a:r>
              <a:rPr lang="en-US" sz="2000" baseline="-25000" dirty="0" err="1">
                <a:solidFill>
                  <a:srgbClr val="000000"/>
                </a:solidFill>
                <a:latin typeface="Times New Roman" panose="02020603050405020304" pitchFamily="18" charset="0"/>
                <a:cs typeface="Times New Roman" panose="02020603050405020304" pitchFamily="18" charset="0"/>
              </a:rPr>
              <a:t>Null</a:t>
            </a:r>
            <a:r>
              <a:rPr lang="en-US" sz="2000"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4251C995-CCA2-7D9D-7434-166A27E3EEA6}"/>
              </a:ext>
            </a:extLst>
          </p:cNvPr>
          <p:cNvSpPr txBox="1"/>
          <p:nvPr/>
        </p:nvSpPr>
        <p:spPr>
          <a:xfrm>
            <a:off x="694472" y="4446615"/>
            <a:ext cx="8449527" cy="430887"/>
          </a:xfrm>
          <a:prstGeom prst="rect">
            <a:avLst/>
          </a:prstGeom>
          <a:noFill/>
          <a:effectLst/>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Examine where       falls with respect to the bootstrapped Null           :</a:t>
            </a:r>
          </a:p>
        </p:txBody>
      </p:sp>
      <p:pic>
        <p:nvPicPr>
          <p:cNvPr id="13" name="Picture 12">
            <a:extLst>
              <a:ext uri="{FF2B5EF4-FFF2-40B4-BE49-F238E27FC236}">
                <a16:creationId xmlns:a16="http://schemas.microsoft.com/office/drawing/2014/main" id="{5480F5E6-EE37-921B-F3E0-13742372C02C}"/>
              </a:ext>
            </a:extLst>
          </p:cNvPr>
          <p:cNvPicPr>
            <a:picLocks noChangeAspect="1"/>
          </p:cNvPicPr>
          <p:nvPr/>
        </p:nvPicPr>
        <p:blipFill>
          <a:blip r:embed="rId3"/>
          <a:stretch>
            <a:fillRect/>
          </a:stretch>
        </p:blipFill>
        <p:spPr>
          <a:xfrm>
            <a:off x="8076175" y="4541598"/>
            <a:ext cx="724780" cy="248304"/>
          </a:xfrm>
          <a:prstGeom prst="rect">
            <a:avLst/>
          </a:prstGeom>
          <a:effectLst/>
        </p:spPr>
      </p:pic>
      <p:pic>
        <p:nvPicPr>
          <p:cNvPr id="14" name="Picture 13">
            <a:extLst>
              <a:ext uri="{FF2B5EF4-FFF2-40B4-BE49-F238E27FC236}">
                <a16:creationId xmlns:a16="http://schemas.microsoft.com/office/drawing/2014/main" id="{86F33221-3590-74D8-619E-D653290EA913}"/>
              </a:ext>
            </a:extLst>
          </p:cNvPr>
          <p:cNvPicPr>
            <a:picLocks noChangeAspect="1"/>
          </p:cNvPicPr>
          <p:nvPr/>
        </p:nvPicPr>
        <p:blipFill>
          <a:blip r:embed="rId4"/>
          <a:stretch>
            <a:fillRect/>
          </a:stretch>
        </p:blipFill>
        <p:spPr>
          <a:xfrm>
            <a:off x="2948607" y="4542321"/>
            <a:ext cx="338597" cy="248304"/>
          </a:xfrm>
          <a:prstGeom prst="rect">
            <a:avLst/>
          </a:prstGeom>
          <a:effectLst/>
        </p:spPr>
      </p:pic>
      <p:sp>
        <p:nvSpPr>
          <p:cNvPr id="7" name="TextBox 6">
            <a:extLst>
              <a:ext uri="{FF2B5EF4-FFF2-40B4-BE49-F238E27FC236}">
                <a16:creationId xmlns:a16="http://schemas.microsoft.com/office/drawing/2014/main" id="{1E4E5CAF-70A4-43AB-5122-4EC4ECA669D5}"/>
              </a:ext>
            </a:extLst>
          </p:cNvPr>
          <p:cNvSpPr txBox="1"/>
          <p:nvPr/>
        </p:nvSpPr>
        <p:spPr>
          <a:xfrm>
            <a:off x="626960" y="6084798"/>
            <a:ext cx="1685909" cy="369332"/>
          </a:xfrm>
          <a:prstGeom prst="rect">
            <a:avLst/>
          </a:prstGeom>
          <a:noFill/>
          <a:effectLst/>
        </p:spPr>
        <p:txBody>
          <a:bodyPr wrap="square">
            <a:spAutoFit/>
          </a:bodyPr>
          <a:lstStyle/>
          <a:p>
            <a:r>
              <a:rPr lang="en-US" sz="1800" baseline="300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Two-tail ASL:</a:t>
            </a:r>
            <a:endParaRPr lang="en-US" dirty="0"/>
          </a:p>
        </p:txBody>
      </p:sp>
      <p:sp>
        <p:nvSpPr>
          <p:cNvPr id="15" name="TextBox 14">
            <a:extLst>
              <a:ext uri="{FF2B5EF4-FFF2-40B4-BE49-F238E27FC236}">
                <a16:creationId xmlns:a16="http://schemas.microsoft.com/office/drawing/2014/main" id="{39B37016-1485-9CFA-C5ED-359073036B9F}"/>
              </a:ext>
            </a:extLst>
          </p:cNvPr>
          <p:cNvSpPr txBox="1"/>
          <p:nvPr/>
        </p:nvSpPr>
        <p:spPr>
          <a:xfrm>
            <a:off x="636600" y="6554972"/>
            <a:ext cx="4280685" cy="276999"/>
          </a:xfrm>
          <a:prstGeom prst="rect">
            <a:avLst/>
          </a:prstGeom>
          <a:noFill/>
          <a:effectLst/>
        </p:spPr>
        <p:txBody>
          <a:bodyPr wrap="square">
            <a:spAutoFit/>
          </a:bodyPr>
          <a:lstStyle/>
          <a:p>
            <a:r>
              <a:rPr lang="en-US" sz="1200" baseline="300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Sampling dist. should be fairly symmetric for this to make sense</a:t>
            </a:r>
            <a:endParaRPr lang="en-US" sz="1200" dirty="0"/>
          </a:p>
        </p:txBody>
      </p:sp>
      <p:sp>
        <p:nvSpPr>
          <p:cNvPr id="16" name="TextBox 15">
            <a:extLst>
              <a:ext uri="{FF2B5EF4-FFF2-40B4-BE49-F238E27FC236}">
                <a16:creationId xmlns:a16="http://schemas.microsoft.com/office/drawing/2014/main" id="{CDF26DFA-E442-7C4D-B762-6FF9EA0A2A64}"/>
              </a:ext>
            </a:extLst>
          </p:cNvPr>
          <p:cNvSpPr txBox="1"/>
          <p:nvPr/>
        </p:nvSpPr>
        <p:spPr>
          <a:xfrm>
            <a:off x="626960" y="5004691"/>
            <a:ext cx="2113264" cy="369332"/>
          </a:xfrm>
          <a:prstGeom prst="rect">
            <a:avLst/>
          </a:prstGeom>
          <a:noFill/>
          <a:effectLst/>
        </p:spPr>
        <p:txBody>
          <a:bodyPr wrap="square">
            <a:spAutoFit/>
          </a:bodyPr>
          <a:lstStyle/>
          <a:p>
            <a:r>
              <a:rPr lang="en-US" sz="1800" dirty="0">
                <a:latin typeface="Times New Roman" panose="02020603050405020304" pitchFamily="18" charset="0"/>
                <a:cs typeface="Times New Roman" panose="02020603050405020304" pitchFamily="18" charset="0"/>
              </a:rPr>
              <a:t>One-tail upper ASL:</a:t>
            </a:r>
            <a:endParaRPr lang="en-US" dirty="0"/>
          </a:p>
        </p:txBody>
      </p:sp>
      <p:sp>
        <p:nvSpPr>
          <p:cNvPr id="17" name="TextBox 16">
            <a:extLst>
              <a:ext uri="{FF2B5EF4-FFF2-40B4-BE49-F238E27FC236}">
                <a16:creationId xmlns:a16="http://schemas.microsoft.com/office/drawing/2014/main" id="{94027E9F-F262-9E1F-9486-6D02EE851B4D}"/>
              </a:ext>
            </a:extLst>
          </p:cNvPr>
          <p:cNvSpPr txBox="1"/>
          <p:nvPr/>
        </p:nvSpPr>
        <p:spPr>
          <a:xfrm>
            <a:off x="626960" y="5537098"/>
            <a:ext cx="2113264" cy="369332"/>
          </a:xfrm>
          <a:prstGeom prst="rect">
            <a:avLst/>
          </a:prstGeom>
          <a:noFill/>
          <a:effectLst/>
        </p:spPr>
        <p:txBody>
          <a:bodyPr wrap="square">
            <a:spAutoFit/>
          </a:bodyPr>
          <a:lstStyle/>
          <a:p>
            <a:r>
              <a:rPr lang="en-US" sz="1800" dirty="0">
                <a:latin typeface="Times New Roman" panose="02020603050405020304" pitchFamily="18" charset="0"/>
                <a:cs typeface="Times New Roman" panose="02020603050405020304" pitchFamily="18" charset="0"/>
              </a:rPr>
              <a:t>One-tail lower ASL:</a:t>
            </a:r>
            <a:endParaRPr lang="en-US" dirty="0"/>
          </a:p>
        </p:txBody>
      </p:sp>
      <p:sp>
        <p:nvSpPr>
          <p:cNvPr id="19" name="TextBox 18">
            <a:extLst>
              <a:ext uri="{FF2B5EF4-FFF2-40B4-BE49-F238E27FC236}">
                <a16:creationId xmlns:a16="http://schemas.microsoft.com/office/drawing/2014/main" id="{E2975A2A-DF7D-70F6-F714-D072A95E7844}"/>
              </a:ext>
            </a:extLst>
          </p:cNvPr>
          <p:cNvSpPr txBox="1"/>
          <p:nvPr/>
        </p:nvSpPr>
        <p:spPr>
          <a:xfrm>
            <a:off x="2974718" y="2960860"/>
            <a:ext cx="1128835" cy="307777"/>
          </a:xfrm>
          <a:prstGeom prst="rect">
            <a:avLst/>
          </a:prstGeom>
          <a:noFill/>
          <a:effectLst/>
        </p:spPr>
        <p:txBody>
          <a:bodyPr wrap="none" rtlCol="0">
            <a:spAutoFit/>
          </a:bodyPr>
          <a:lstStyle/>
          <a:p>
            <a:r>
              <a:rPr lang="en-US" sz="1400" dirty="0">
                <a:latin typeface="Times New Roman" panose="02020603050405020304" pitchFamily="18" charset="0"/>
                <a:cs typeface="Times New Roman" panose="02020603050405020304" pitchFamily="18" charset="0"/>
              </a:rPr>
              <a:t>sample mean</a:t>
            </a:r>
          </a:p>
        </p:txBody>
      </p:sp>
      <p:sp>
        <p:nvSpPr>
          <p:cNvPr id="20" name="TextBox 19">
            <a:extLst>
              <a:ext uri="{FF2B5EF4-FFF2-40B4-BE49-F238E27FC236}">
                <a16:creationId xmlns:a16="http://schemas.microsoft.com/office/drawing/2014/main" id="{5A17FF46-016D-BAEB-73A8-628A0714064E}"/>
              </a:ext>
            </a:extLst>
          </p:cNvPr>
          <p:cNvSpPr txBox="1"/>
          <p:nvPr/>
        </p:nvSpPr>
        <p:spPr>
          <a:xfrm>
            <a:off x="5858727" y="2974608"/>
            <a:ext cx="2585964" cy="307777"/>
          </a:xfrm>
          <a:prstGeom prst="rect">
            <a:avLst/>
          </a:prstGeom>
          <a:noFill/>
          <a:effectLst/>
        </p:spPr>
        <p:txBody>
          <a:bodyPr wrap="none" rtlCol="0">
            <a:spAutoFit/>
          </a:bodyPr>
          <a:lstStyle/>
          <a:p>
            <a:r>
              <a:rPr lang="en-US" sz="1400" dirty="0">
                <a:latin typeface="Times New Roman" panose="02020603050405020304" pitchFamily="18" charset="0"/>
                <a:cs typeface="Times New Roman" panose="02020603050405020304" pitchFamily="18" charset="0"/>
              </a:rPr>
              <a:t>mean to compare sample mean to</a:t>
            </a:r>
          </a:p>
        </p:txBody>
      </p:sp>
      <p:cxnSp>
        <p:nvCxnSpPr>
          <p:cNvPr id="22" name="Straight Arrow Connector 21">
            <a:extLst>
              <a:ext uri="{FF2B5EF4-FFF2-40B4-BE49-F238E27FC236}">
                <a16:creationId xmlns:a16="http://schemas.microsoft.com/office/drawing/2014/main" id="{E3858BC3-C7B5-5202-78FD-BF974EDA86A0}"/>
              </a:ext>
            </a:extLst>
          </p:cNvPr>
          <p:cNvCxnSpPr/>
          <p:nvPr/>
        </p:nvCxnSpPr>
        <p:spPr>
          <a:xfrm flipV="1">
            <a:off x="4026034" y="2962557"/>
            <a:ext cx="291316" cy="1538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3CF0EB7-8B49-E919-D87E-90DB4A172DCF}"/>
              </a:ext>
            </a:extLst>
          </p:cNvPr>
          <p:cNvCxnSpPr>
            <a:cxnSpLocks/>
          </p:cNvCxnSpPr>
          <p:nvPr/>
        </p:nvCxnSpPr>
        <p:spPr>
          <a:xfrm flipH="1" flipV="1">
            <a:off x="5625286" y="2966768"/>
            <a:ext cx="291316" cy="1538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1631ED4-832D-2D94-A57D-17A590B2DF01}"/>
              </a:ext>
            </a:extLst>
          </p:cNvPr>
          <p:cNvPicPr>
            <a:picLocks noChangeAspect="1"/>
          </p:cNvPicPr>
          <p:nvPr/>
        </p:nvPicPr>
        <p:blipFill>
          <a:blip r:embed="rId5"/>
          <a:stretch>
            <a:fillRect/>
          </a:stretch>
        </p:blipFill>
        <p:spPr>
          <a:xfrm>
            <a:off x="3007686" y="2733563"/>
            <a:ext cx="2585964" cy="239039"/>
          </a:xfrm>
          <a:prstGeom prst="rect">
            <a:avLst/>
          </a:prstGeom>
          <a:effectLst/>
        </p:spPr>
      </p:pic>
      <p:pic>
        <p:nvPicPr>
          <p:cNvPr id="11" name="Picture 10">
            <a:extLst>
              <a:ext uri="{FF2B5EF4-FFF2-40B4-BE49-F238E27FC236}">
                <a16:creationId xmlns:a16="http://schemas.microsoft.com/office/drawing/2014/main" id="{E1802CF6-023B-48FD-B972-4B89F114E5B9}"/>
              </a:ext>
            </a:extLst>
          </p:cNvPr>
          <p:cNvPicPr>
            <a:picLocks noChangeAspect="1"/>
          </p:cNvPicPr>
          <p:nvPr/>
        </p:nvPicPr>
        <p:blipFill>
          <a:blip r:embed="rId6"/>
          <a:stretch>
            <a:fillRect/>
          </a:stretch>
        </p:blipFill>
        <p:spPr>
          <a:xfrm>
            <a:off x="2740224" y="4968493"/>
            <a:ext cx="1408641" cy="446070"/>
          </a:xfrm>
          <a:prstGeom prst="rect">
            <a:avLst/>
          </a:prstGeom>
          <a:effectLst/>
        </p:spPr>
      </p:pic>
      <p:pic>
        <p:nvPicPr>
          <p:cNvPr id="21" name="Picture 20">
            <a:extLst>
              <a:ext uri="{FF2B5EF4-FFF2-40B4-BE49-F238E27FC236}">
                <a16:creationId xmlns:a16="http://schemas.microsoft.com/office/drawing/2014/main" id="{E796D104-4EB5-A9E3-B20A-AD593100405F}"/>
              </a:ext>
            </a:extLst>
          </p:cNvPr>
          <p:cNvPicPr>
            <a:picLocks noChangeAspect="1"/>
          </p:cNvPicPr>
          <p:nvPr/>
        </p:nvPicPr>
        <p:blipFill>
          <a:blip r:embed="rId7"/>
          <a:stretch>
            <a:fillRect/>
          </a:stretch>
        </p:blipFill>
        <p:spPr>
          <a:xfrm>
            <a:off x="2740223" y="5525523"/>
            <a:ext cx="1408641" cy="446070"/>
          </a:xfrm>
          <a:prstGeom prst="rect">
            <a:avLst/>
          </a:prstGeom>
          <a:effectLst/>
        </p:spPr>
      </p:pic>
      <p:pic>
        <p:nvPicPr>
          <p:cNvPr id="24" name="Picture 23">
            <a:extLst>
              <a:ext uri="{FF2B5EF4-FFF2-40B4-BE49-F238E27FC236}">
                <a16:creationId xmlns:a16="http://schemas.microsoft.com/office/drawing/2014/main" id="{44207385-F944-CF25-9D53-20CB40977EF3}"/>
              </a:ext>
            </a:extLst>
          </p:cNvPr>
          <p:cNvPicPr>
            <a:picLocks noChangeAspect="1"/>
          </p:cNvPicPr>
          <p:nvPr/>
        </p:nvPicPr>
        <p:blipFill>
          <a:blip r:embed="rId8"/>
          <a:stretch>
            <a:fillRect/>
          </a:stretch>
        </p:blipFill>
        <p:spPr>
          <a:xfrm>
            <a:off x="2740223" y="6082553"/>
            <a:ext cx="4313963" cy="446069"/>
          </a:xfrm>
          <a:prstGeom prst="rect">
            <a:avLst/>
          </a:prstGeom>
          <a:effectLst/>
        </p:spPr>
      </p:pic>
      <p:pic>
        <p:nvPicPr>
          <p:cNvPr id="28" name="Picture 27">
            <a:extLst>
              <a:ext uri="{FF2B5EF4-FFF2-40B4-BE49-F238E27FC236}">
                <a16:creationId xmlns:a16="http://schemas.microsoft.com/office/drawing/2014/main" id="{C2217250-8153-0E05-F119-D49A393FEF60}"/>
              </a:ext>
            </a:extLst>
          </p:cNvPr>
          <p:cNvPicPr>
            <a:picLocks noChangeAspect="1"/>
          </p:cNvPicPr>
          <p:nvPr/>
        </p:nvPicPr>
        <p:blipFill>
          <a:blip r:embed="rId9"/>
          <a:stretch>
            <a:fillRect/>
          </a:stretch>
        </p:blipFill>
        <p:spPr>
          <a:xfrm>
            <a:off x="7309941" y="6128853"/>
            <a:ext cx="1620505" cy="228850"/>
          </a:xfrm>
          <a:prstGeom prst="rect">
            <a:avLst/>
          </a:prstGeom>
          <a:effectLst/>
        </p:spPr>
      </p:pic>
    </p:spTree>
    <p:extLst>
      <p:ext uri="{BB962C8B-B14F-4D97-AF65-F5344CB8AC3E}">
        <p14:creationId xmlns:p14="http://schemas.microsoft.com/office/powerpoint/2010/main" val="325437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ppt_x"/>
                                          </p:val>
                                        </p:tav>
                                        <p:tav tm="100000">
                                          <p:val>
                                            <p:strVal val="#ppt_x"/>
                                          </p:val>
                                        </p:tav>
                                      </p:tavLst>
                                    </p:anim>
                                    <p:anim calcmode="lin" valueType="num">
                                      <p:cBhvr additive="base">
                                        <p:cTn id="6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7" grpId="0"/>
      <p:bldP spid="15"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F1C992-17F6-F6BF-1628-D94E4C822CDA}"/>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sp>
        <p:nvSpPr>
          <p:cNvPr id="8" name="Rectangle 4">
            <a:extLst>
              <a:ext uri="{FF2B5EF4-FFF2-40B4-BE49-F238E27FC236}">
                <a16:creationId xmlns:a16="http://schemas.microsoft.com/office/drawing/2014/main" id="{5A04824C-1D35-F2E0-B4BB-D2682A52E161}"/>
              </a:ext>
            </a:extLst>
          </p:cNvPr>
          <p:cNvSpPr>
            <a:spLocks noChangeArrowheads="1"/>
          </p:cNvSpPr>
          <p:nvPr/>
        </p:nvSpPr>
        <p:spPr bwMode="auto">
          <a:xfrm>
            <a:off x="231775" y="3731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Example One Sample Bootstrap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Hypothesis Test</a:t>
            </a:r>
          </a:p>
        </p:txBody>
      </p:sp>
      <p:sp>
        <p:nvSpPr>
          <p:cNvPr id="3" name="TextBox 2">
            <a:extLst>
              <a:ext uri="{FF2B5EF4-FFF2-40B4-BE49-F238E27FC236}">
                <a16:creationId xmlns:a16="http://schemas.microsoft.com/office/drawing/2014/main" id="{892B6B4E-16FB-267C-5E4C-EFED051C8D43}"/>
              </a:ext>
            </a:extLst>
          </p:cNvPr>
          <p:cNvSpPr txBox="1"/>
          <p:nvPr/>
        </p:nvSpPr>
        <p:spPr>
          <a:xfrm>
            <a:off x="231775" y="1481556"/>
            <a:ext cx="8156294" cy="1200329"/>
          </a:xfrm>
          <a:prstGeom prst="rect">
            <a:avLst/>
          </a:prstGeom>
          <a:noFill/>
          <a:effectLst/>
        </p:spPr>
        <p:txBody>
          <a:bodyPr wrap="square" rtlCol="0">
            <a:spAutoFit/>
          </a:bodyPr>
          <a:lstStyle/>
          <a:p>
            <a:r>
              <a:rPr lang="en-US" sz="2400" dirty="0">
                <a:latin typeface="Times New Roman" panose="02020603050405020304" pitchFamily="18" charset="0"/>
                <a:cs typeface="Times New Roman" panose="02020603050405020304" pitchFamily="18" charset="0"/>
              </a:rPr>
              <a:t>Consider the log “peak info” of DNA drop-out across eleven loci related to a 2012 study of DNA profiling peak drop-out rates. We can pull them out of the </a:t>
            </a:r>
            <a:r>
              <a:rPr lang="en-US" sz="2400" b="1" dirty="0" err="1">
                <a:latin typeface="Courier New" panose="02070309020205020404" pitchFamily="49" charset="0"/>
                <a:cs typeface="Courier New" panose="02070309020205020404" pitchFamily="49" charset="0"/>
              </a:rPr>
              <a:t>dropout.info</a:t>
            </a:r>
            <a:r>
              <a:rPr lang="en-US" sz="2400" dirty="0">
                <a:latin typeface="Times New Roman" panose="02020603050405020304" pitchFamily="18" charset="0"/>
                <a:cs typeface="Times New Roman" panose="02020603050405020304" pitchFamily="18" charset="0"/>
              </a:rPr>
              <a:t> dataset with:</a:t>
            </a:r>
          </a:p>
        </p:txBody>
      </p:sp>
      <p:sp>
        <p:nvSpPr>
          <p:cNvPr id="4" name="Rectangle 3">
            <a:extLst>
              <a:ext uri="{FF2B5EF4-FFF2-40B4-BE49-F238E27FC236}">
                <a16:creationId xmlns:a16="http://schemas.microsoft.com/office/drawing/2014/main" id="{78B6D375-7B14-B423-AD52-5EDE0FC956A5}"/>
              </a:ext>
            </a:extLst>
          </p:cNvPr>
          <p:cNvSpPr/>
          <p:nvPr/>
        </p:nvSpPr>
        <p:spPr>
          <a:xfrm>
            <a:off x="1021596" y="2734514"/>
            <a:ext cx="7027782" cy="2339102"/>
          </a:xfrm>
          <a:prstGeom prst="rect">
            <a:avLst/>
          </a:prstGeom>
          <a:solidFill>
            <a:srgbClr val="000C78"/>
          </a:solidFill>
          <a:effectLst/>
        </p:spPr>
        <p:txBody>
          <a:bodyPr wrap="square">
            <a:spAutoFit/>
          </a:bodyPr>
          <a:lstStyle/>
          <a:p>
            <a:r>
              <a:rPr lang="en-US" sz="1600" dirty="0">
                <a:solidFill>
                  <a:schemeClr val="accent6"/>
                </a:solidFill>
                <a:latin typeface="Courier"/>
                <a:cs typeface="Courier"/>
              </a:rPr>
              <a:t>library</a:t>
            </a:r>
            <a:r>
              <a:rPr lang="en-US" sz="1600" dirty="0">
                <a:solidFill>
                  <a:schemeClr val="bg1"/>
                </a:solidFill>
                <a:latin typeface="Courier"/>
                <a:cs typeface="Courier"/>
              </a:rPr>
              <a:t>(</a:t>
            </a:r>
            <a:r>
              <a:rPr lang="en-US" sz="1600" dirty="0" err="1">
                <a:solidFill>
                  <a:schemeClr val="bg1"/>
                </a:solidFill>
                <a:latin typeface="Courier"/>
                <a:cs typeface="Courier"/>
              </a:rPr>
              <a:t>frequtils</a:t>
            </a:r>
            <a:r>
              <a:rPr lang="en-US" sz="1600" dirty="0">
                <a:solidFill>
                  <a:schemeClr val="bg1"/>
                </a:solidFill>
                <a:latin typeface="Courier"/>
                <a:cs typeface="Courier"/>
              </a:rPr>
              <a:t>)</a:t>
            </a:r>
          </a:p>
          <a:p>
            <a:r>
              <a:rPr lang="en-US" sz="1600" dirty="0">
                <a:solidFill>
                  <a:schemeClr val="bg1"/>
                </a:solidFill>
                <a:latin typeface="Courier"/>
                <a:cs typeface="Courier"/>
              </a:rPr>
              <a:t>data(</a:t>
            </a:r>
            <a:r>
              <a:rPr lang="en-US" sz="1600" dirty="0" err="1">
                <a:solidFill>
                  <a:schemeClr val="bg1"/>
                </a:solidFill>
                <a:latin typeface="Courier"/>
                <a:cs typeface="Courier"/>
              </a:rPr>
              <a:t>dropout.info</a:t>
            </a:r>
            <a:r>
              <a:rPr lang="en-US" sz="1600" dirty="0">
                <a:solidFill>
                  <a:schemeClr val="bg1"/>
                </a:solidFill>
                <a:latin typeface="Courier"/>
                <a:cs typeface="Courier"/>
              </a:rPr>
              <a:t>)</a:t>
            </a:r>
          </a:p>
          <a:p>
            <a:endParaRPr lang="en-US" sz="1600" dirty="0">
              <a:solidFill>
                <a:schemeClr val="bg1"/>
              </a:solidFill>
              <a:latin typeface="Courier"/>
              <a:cs typeface="Courier"/>
            </a:endParaRPr>
          </a:p>
          <a:p>
            <a:r>
              <a:rPr lang="en-US" sz="1600" dirty="0" err="1">
                <a:solidFill>
                  <a:schemeClr val="bg1"/>
                </a:solidFill>
                <a:latin typeface="Courier"/>
                <a:cs typeface="Courier"/>
              </a:rPr>
              <a:t>all.dat</a:t>
            </a:r>
            <a:r>
              <a:rPr lang="en-US" sz="1600" dirty="0">
                <a:solidFill>
                  <a:schemeClr val="bg1"/>
                </a:solidFill>
                <a:latin typeface="Courier"/>
                <a:cs typeface="Courier"/>
              </a:rPr>
              <a:t> &lt;- </a:t>
            </a:r>
            <a:r>
              <a:rPr lang="en-US" sz="1600" dirty="0" err="1">
                <a:solidFill>
                  <a:schemeClr val="bg1"/>
                </a:solidFill>
                <a:latin typeface="Courier"/>
                <a:cs typeface="Courier"/>
              </a:rPr>
              <a:t>do.call</a:t>
            </a:r>
            <a:r>
              <a:rPr lang="en-US" sz="1600" dirty="0">
                <a:solidFill>
                  <a:schemeClr val="bg1"/>
                </a:solidFill>
                <a:latin typeface="Courier"/>
                <a:cs typeface="Courier"/>
              </a:rPr>
              <a:t>(</a:t>
            </a:r>
            <a:r>
              <a:rPr lang="en-US" sz="1600" dirty="0" err="1">
                <a:solidFill>
                  <a:schemeClr val="bg1"/>
                </a:solidFill>
                <a:latin typeface="Courier"/>
                <a:cs typeface="Courier"/>
              </a:rPr>
              <a:t>rbind</a:t>
            </a:r>
            <a:r>
              <a:rPr lang="en-US" sz="1600" dirty="0">
                <a:solidFill>
                  <a:schemeClr val="bg1"/>
                </a:solidFill>
                <a:latin typeface="Courier"/>
                <a:cs typeface="Courier"/>
              </a:rPr>
              <a:t>, </a:t>
            </a:r>
            <a:r>
              <a:rPr lang="en-US" sz="1600" dirty="0" err="1">
                <a:solidFill>
                  <a:schemeClr val="bg1"/>
                </a:solidFill>
                <a:latin typeface="Courier"/>
                <a:cs typeface="Courier"/>
              </a:rPr>
              <a:t>dropout.info</a:t>
            </a:r>
            <a:r>
              <a:rPr lang="en-US" sz="1600" dirty="0">
                <a:solidFill>
                  <a:schemeClr val="bg1"/>
                </a:solidFill>
                <a:latin typeface="Courier"/>
                <a:cs typeface="Courier"/>
              </a:rPr>
              <a:t>)</a:t>
            </a:r>
          </a:p>
          <a:p>
            <a:r>
              <a:rPr lang="en-US" sz="1600" dirty="0" err="1">
                <a:solidFill>
                  <a:schemeClr val="bg1"/>
                </a:solidFill>
                <a:latin typeface="Courier"/>
                <a:cs typeface="Courier"/>
              </a:rPr>
              <a:t>lhp</a:t>
            </a:r>
            <a:r>
              <a:rPr lang="en-US" sz="1600" dirty="0">
                <a:solidFill>
                  <a:schemeClr val="bg1"/>
                </a:solidFill>
                <a:latin typeface="Courier"/>
                <a:cs typeface="Courier"/>
              </a:rPr>
              <a:t>     &lt;- </a:t>
            </a:r>
            <a:r>
              <a:rPr lang="en-US" sz="1600" dirty="0" err="1">
                <a:solidFill>
                  <a:schemeClr val="bg1"/>
                </a:solidFill>
                <a:latin typeface="Courier"/>
                <a:cs typeface="Courier"/>
              </a:rPr>
              <a:t>all.dat</a:t>
            </a:r>
            <a:r>
              <a:rPr lang="en-US" sz="1600" dirty="0">
                <a:solidFill>
                  <a:schemeClr val="bg1"/>
                </a:solidFill>
                <a:latin typeface="Courier"/>
                <a:cs typeface="Courier"/>
              </a:rPr>
              <a:t>[</a:t>
            </a:r>
            <a:r>
              <a:rPr lang="en-US" sz="1600" dirty="0" err="1">
                <a:solidFill>
                  <a:schemeClr val="bg1"/>
                </a:solidFill>
                <a:latin typeface="Courier"/>
                <a:cs typeface="Courier"/>
              </a:rPr>
              <a:t>all.dat</a:t>
            </a:r>
            <a:r>
              <a:rPr lang="en-US" sz="1600" dirty="0">
                <a:solidFill>
                  <a:schemeClr val="bg1"/>
                </a:solidFill>
                <a:latin typeface="Courier"/>
                <a:cs typeface="Courier"/>
              </a:rPr>
              <a:t>[,3] == 0, 2] </a:t>
            </a:r>
            <a:r>
              <a:rPr lang="en-US" sz="1600" dirty="0">
                <a:solidFill>
                  <a:srgbClr val="FFFF00"/>
                </a:solidFill>
                <a:latin typeface="Courier"/>
                <a:cs typeface="Courier"/>
              </a:rPr>
              <a:t># Peak Present</a:t>
            </a:r>
          </a:p>
          <a:p>
            <a:r>
              <a:rPr lang="en-US" sz="1600" dirty="0" err="1">
                <a:solidFill>
                  <a:schemeClr val="bg1"/>
                </a:solidFill>
                <a:latin typeface="Courier"/>
                <a:cs typeface="Courier"/>
              </a:rPr>
              <a:t>lhd</a:t>
            </a:r>
            <a:r>
              <a:rPr lang="en-US" sz="1600" dirty="0">
                <a:solidFill>
                  <a:schemeClr val="bg1"/>
                </a:solidFill>
                <a:latin typeface="Courier"/>
                <a:cs typeface="Courier"/>
              </a:rPr>
              <a:t>     &lt;- </a:t>
            </a:r>
            <a:r>
              <a:rPr lang="en-US" sz="1600" dirty="0" err="1">
                <a:solidFill>
                  <a:schemeClr val="bg1"/>
                </a:solidFill>
                <a:latin typeface="Courier"/>
                <a:cs typeface="Courier"/>
              </a:rPr>
              <a:t>all.dat</a:t>
            </a:r>
            <a:r>
              <a:rPr lang="en-US" sz="1600" dirty="0">
                <a:solidFill>
                  <a:schemeClr val="bg1"/>
                </a:solidFill>
                <a:latin typeface="Courier"/>
                <a:cs typeface="Courier"/>
              </a:rPr>
              <a:t>[</a:t>
            </a:r>
            <a:r>
              <a:rPr lang="en-US" sz="1600" dirty="0" err="1">
                <a:solidFill>
                  <a:schemeClr val="bg1"/>
                </a:solidFill>
                <a:latin typeface="Courier"/>
                <a:cs typeface="Courier"/>
              </a:rPr>
              <a:t>all.dat</a:t>
            </a:r>
            <a:r>
              <a:rPr lang="en-US" sz="1600" dirty="0">
                <a:solidFill>
                  <a:schemeClr val="bg1"/>
                </a:solidFill>
                <a:latin typeface="Courier"/>
                <a:cs typeface="Courier"/>
              </a:rPr>
              <a:t>[,3] == 1, 2] </a:t>
            </a:r>
            <a:r>
              <a:rPr lang="en-US" sz="1600" dirty="0">
                <a:solidFill>
                  <a:srgbClr val="FFFF00"/>
                </a:solidFill>
                <a:latin typeface="Courier"/>
                <a:cs typeface="Courier"/>
              </a:rPr>
              <a:t># Peak Drop out </a:t>
            </a:r>
          </a:p>
          <a:p>
            <a:endParaRPr lang="en-US" sz="1600" dirty="0">
              <a:solidFill>
                <a:schemeClr val="bg1"/>
              </a:solidFill>
              <a:latin typeface="Courier"/>
              <a:cs typeface="Courier"/>
            </a:endParaRPr>
          </a:p>
          <a:p>
            <a:r>
              <a:rPr lang="en-US" sz="1600" dirty="0">
                <a:solidFill>
                  <a:schemeClr val="bg1"/>
                </a:solidFill>
                <a:latin typeface="Courier"/>
                <a:cs typeface="Courier"/>
              </a:rPr>
              <a:t>hist(</a:t>
            </a:r>
            <a:r>
              <a:rPr lang="en-US" sz="1600" dirty="0" err="1">
                <a:solidFill>
                  <a:schemeClr val="bg1"/>
                </a:solidFill>
                <a:latin typeface="Courier"/>
                <a:cs typeface="Courier"/>
              </a:rPr>
              <a:t>lhp</a:t>
            </a:r>
            <a:r>
              <a:rPr lang="en-US" sz="1600" dirty="0">
                <a:solidFill>
                  <a:schemeClr val="bg1"/>
                </a:solidFill>
                <a:latin typeface="Courier"/>
                <a:cs typeface="Courier"/>
              </a:rPr>
              <a:t>)</a:t>
            </a:r>
          </a:p>
          <a:p>
            <a:r>
              <a:rPr lang="en-US" sz="1600" dirty="0">
                <a:solidFill>
                  <a:schemeClr val="bg1"/>
                </a:solidFill>
                <a:latin typeface="Courier"/>
                <a:cs typeface="Courier"/>
              </a:rPr>
              <a:t>hist(</a:t>
            </a:r>
            <a:r>
              <a:rPr lang="en-US" sz="1600" dirty="0" err="1">
                <a:solidFill>
                  <a:schemeClr val="bg1"/>
                </a:solidFill>
                <a:latin typeface="Courier"/>
                <a:cs typeface="Courier"/>
              </a:rPr>
              <a:t>lhd</a:t>
            </a:r>
            <a:r>
              <a:rPr lang="en-US" sz="1600" dirty="0">
                <a:solidFill>
                  <a:schemeClr val="bg1"/>
                </a:solidFill>
                <a:latin typeface="Courier"/>
                <a:cs typeface="Courier"/>
              </a:rPr>
              <a:t>)</a:t>
            </a:r>
          </a:p>
        </p:txBody>
      </p:sp>
      <p:pic>
        <p:nvPicPr>
          <p:cNvPr id="5" name="Picture 4">
            <a:extLst>
              <a:ext uri="{FF2B5EF4-FFF2-40B4-BE49-F238E27FC236}">
                <a16:creationId xmlns:a16="http://schemas.microsoft.com/office/drawing/2014/main" id="{E6401E55-3E90-A182-2238-56274548CA2A}"/>
              </a:ext>
            </a:extLst>
          </p:cNvPr>
          <p:cNvPicPr>
            <a:picLocks noChangeAspect="1"/>
          </p:cNvPicPr>
          <p:nvPr/>
        </p:nvPicPr>
        <p:blipFill>
          <a:blip r:embed="rId3"/>
          <a:stretch>
            <a:fillRect/>
          </a:stretch>
        </p:blipFill>
        <p:spPr>
          <a:xfrm>
            <a:off x="3617398" y="4605384"/>
            <a:ext cx="1886053" cy="2204977"/>
          </a:xfrm>
          <a:prstGeom prst="rect">
            <a:avLst/>
          </a:prstGeom>
          <a:effectLst/>
        </p:spPr>
      </p:pic>
      <p:sp>
        <p:nvSpPr>
          <p:cNvPr id="6" name="TextBox 5">
            <a:extLst>
              <a:ext uri="{FF2B5EF4-FFF2-40B4-BE49-F238E27FC236}">
                <a16:creationId xmlns:a16="http://schemas.microsoft.com/office/drawing/2014/main" id="{399F9530-E6DA-8321-0307-BDA91F16F84D}"/>
              </a:ext>
            </a:extLst>
          </p:cNvPr>
          <p:cNvSpPr txBox="1"/>
          <p:nvPr/>
        </p:nvSpPr>
        <p:spPr>
          <a:xfrm>
            <a:off x="484188" y="5507817"/>
            <a:ext cx="2621177" cy="400110"/>
          </a:xfrm>
          <a:prstGeom prst="rect">
            <a:avLst/>
          </a:prstGeom>
          <a:solidFill>
            <a:schemeClr val="bg1"/>
          </a:solidFill>
          <a:effectLst/>
        </p:spPr>
        <p:txBody>
          <a:bodyPr wrap="square">
            <a:spAutoFit/>
          </a:bodyPr>
          <a:lstStyle/>
          <a:p>
            <a:r>
              <a:rPr lang="en-US" sz="2000" dirty="0" err="1">
                <a:latin typeface="Times New Roman" panose="02020603050405020304" pitchFamily="18" charset="0"/>
                <a:cs typeface="Times New Roman" panose="02020603050405020304" pitchFamily="18" charset="0"/>
                <a:hlinkClick r:id="rId4"/>
              </a:rPr>
              <a:t>bhyp_test_one_samp.R</a:t>
            </a:r>
            <a:endParaRPr lang="en-US" sz="2000" dirty="0">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C957115-D18A-D81C-860F-F22A670B3DCF}"/>
              </a:ext>
            </a:extLst>
          </p:cNvPr>
          <p:cNvCxnSpPr/>
          <p:nvPr/>
        </p:nvCxnSpPr>
        <p:spPr>
          <a:xfrm>
            <a:off x="2280213" y="4884517"/>
            <a:ext cx="1238491" cy="544010"/>
          </a:xfrm>
          <a:prstGeom prst="straightConnector1">
            <a:avLst/>
          </a:prstGeom>
          <a:ln w="349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8458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0082C-F52D-F893-556C-B4681E0A2827}"/>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4" name="Rectangle 4">
            <a:extLst>
              <a:ext uri="{FF2B5EF4-FFF2-40B4-BE49-F238E27FC236}">
                <a16:creationId xmlns:a16="http://schemas.microsoft.com/office/drawing/2014/main" id="{8388CC15-B4DD-867B-4989-E5C0C693E3B9}"/>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Example One Sample Bootstrap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Hypothesis Test</a:t>
            </a:r>
          </a:p>
        </p:txBody>
      </p:sp>
      <p:sp>
        <p:nvSpPr>
          <p:cNvPr id="5" name="TextBox 4">
            <a:extLst>
              <a:ext uri="{FF2B5EF4-FFF2-40B4-BE49-F238E27FC236}">
                <a16:creationId xmlns:a16="http://schemas.microsoft.com/office/drawing/2014/main" id="{BECA3493-40A6-B7FB-4075-7FCB4F476BB2}"/>
              </a:ext>
            </a:extLst>
          </p:cNvPr>
          <p:cNvSpPr txBox="1"/>
          <p:nvPr/>
        </p:nvSpPr>
        <p:spPr>
          <a:xfrm>
            <a:off x="457340" y="1500275"/>
            <a:ext cx="8156294"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Do a one sample bootstrapped hypothesis test assuming H</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the mean drop out [log(H)] is ≤ 3 or if there is evidence to support H</a:t>
            </a:r>
            <a:r>
              <a:rPr lang="en-US" sz="2400" baseline="-250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mean drop out [log(H)] is &gt; 3.</a:t>
            </a:r>
          </a:p>
        </p:txBody>
      </p:sp>
      <p:sp>
        <p:nvSpPr>
          <p:cNvPr id="6" name="Rectangle 5">
            <a:extLst>
              <a:ext uri="{FF2B5EF4-FFF2-40B4-BE49-F238E27FC236}">
                <a16:creationId xmlns:a16="http://schemas.microsoft.com/office/drawing/2014/main" id="{D0125EA5-9AD8-D1E6-DE7D-3022141D560F}"/>
              </a:ext>
            </a:extLst>
          </p:cNvPr>
          <p:cNvSpPr/>
          <p:nvPr/>
        </p:nvSpPr>
        <p:spPr>
          <a:xfrm>
            <a:off x="304931" y="2921168"/>
            <a:ext cx="8607425" cy="1015663"/>
          </a:xfrm>
          <a:prstGeom prst="rect">
            <a:avLst/>
          </a:prstGeom>
          <a:solidFill>
            <a:srgbClr val="000C78"/>
          </a:solidFill>
        </p:spPr>
        <p:txBody>
          <a:bodyPr wrap="square">
            <a:spAutoFit/>
          </a:bodyPr>
          <a:lstStyle/>
          <a:p>
            <a:r>
              <a:rPr lang="en-US" sz="1200" dirty="0">
                <a:solidFill>
                  <a:schemeClr val="accent6"/>
                </a:solidFill>
                <a:latin typeface="Courier"/>
                <a:cs typeface="Courier"/>
              </a:rPr>
              <a:t>library</a:t>
            </a:r>
            <a:r>
              <a:rPr lang="en-US" sz="1200" dirty="0">
                <a:solidFill>
                  <a:schemeClr val="bg1"/>
                </a:solidFill>
                <a:latin typeface="Courier"/>
                <a:cs typeface="Courier"/>
              </a:rPr>
              <a:t>(</a:t>
            </a:r>
            <a:r>
              <a:rPr lang="en-US" sz="1200" dirty="0" err="1">
                <a:solidFill>
                  <a:schemeClr val="bg1"/>
                </a:solidFill>
                <a:latin typeface="Courier"/>
                <a:cs typeface="Courier"/>
              </a:rPr>
              <a:t>frequtils</a:t>
            </a:r>
            <a:r>
              <a:rPr lang="en-US" sz="1200" dirty="0">
                <a:solidFill>
                  <a:schemeClr val="bg1"/>
                </a:solidFill>
                <a:latin typeface="Courier"/>
                <a:cs typeface="Courier"/>
              </a:rPr>
              <a:t>)</a:t>
            </a:r>
          </a:p>
          <a:p>
            <a:endParaRPr lang="en-US" sz="1200" dirty="0">
              <a:solidFill>
                <a:schemeClr val="bg1"/>
              </a:solidFill>
              <a:latin typeface="Courier"/>
              <a:cs typeface="Courier"/>
            </a:endParaRPr>
          </a:p>
          <a:p>
            <a:r>
              <a:rPr lang="en-US" sz="1200" dirty="0">
                <a:solidFill>
                  <a:srgbClr val="FFFF00"/>
                </a:solidFill>
                <a:latin typeface="Courier"/>
                <a:cs typeface="Courier"/>
              </a:rPr>
              <a:t># One sample bootstrapped hypothesis test: </a:t>
            </a:r>
          </a:p>
          <a:p>
            <a:r>
              <a:rPr lang="en-US" sz="1200" dirty="0" err="1">
                <a:solidFill>
                  <a:schemeClr val="bg1"/>
                </a:solidFill>
                <a:latin typeface="Courier"/>
                <a:cs typeface="Courier"/>
              </a:rPr>
              <a:t>one.sample.bs.hyp.for.mean</a:t>
            </a:r>
            <a:r>
              <a:rPr lang="en-US" sz="1200" dirty="0">
                <a:solidFill>
                  <a:schemeClr val="bg1"/>
                </a:solidFill>
                <a:latin typeface="Courier"/>
                <a:cs typeface="Courier"/>
              </a:rPr>
              <a:t>(</a:t>
            </a:r>
            <a:r>
              <a:rPr lang="en-US" sz="1200" dirty="0" err="1">
                <a:solidFill>
                  <a:schemeClr val="bg1"/>
                </a:solidFill>
                <a:latin typeface="Courier"/>
                <a:cs typeface="Courier"/>
              </a:rPr>
              <a:t>lhd</a:t>
            </a:r>
            <a:r>
              <a:rPr lang="en-US" sz="1200" dirty="0">
                <a:solidFill>
                  <a:schemeClr val="bg1"/>
                </a:solidFill>
                <a:latin typeface="Courier"/>
                <a:cs typeface="Courier"/>
              </a:rPr>
              <a:t>, </a:t>
            </a:r>
            <a:r>
              <a:rPr lang="en-US" sz="1200" dirty="0" err="1">
                <a:solidFill>
                  <a:schemeClr val="bg1"/>
                </a:solidFill>
                <a:latin typeface="Courier"/>
                <a:cs typeface="Courier"/>
              </a:rPr>
              <a:t>mu.null</a:t>
            </a:r>
            <a:r>
              <a:rPr lang="en-US" sz="1200" dirty="0">
                <a:solidFill>
                  <a:schemeClr val="bg1"/>
                </a:solidFill>
                <a:latin typeface="Courier"/>
                <a:cs typeface="Courier"/>
              </a:rPr>
              <a:t> = 3, confidence  = 0.95, alternative = </a:t>
            </a:r>
            <a:r>
              <a:rPr lang="en-US" sz="1200" dirty="0">
                <a:solidFill>
                  <a:srgbClr val="00B050"/>
                </a:solidFill>
                <a:latin typeface="Courier"/>
                <a:cs typeface="Courier"/>
              </a:rPr>
              <a:t>"greater"</a:t>
            </a:r>
            <a:r>
              <a:rPr lang="en-US" sz="1200" dirty="0">
                <a:solidFill>
                  <a:schemeClr val="bg1"/>
                </a:solidFill>
                <a:latin typeface="Courier"/>
                <a:cs typeface="Courier"/>
              </a:rPr>
              <a:t>)</a:t>
            </a:r>
          </a:p>
          <a:p>
            <a:endParaRPr lang="en-US" sz="1200" dirty="0">
              <a:solidFill>
                <a:schemeClr val="bg1"/>
              </a:solidFill>
              <a:latin typeface="Courier"/>
              <a:cs typeface="Courier"/>
            </a:endParaRPr>
          </a:p>
        </p:txBody>
      </p:sp>
      <p:pic>
        <p:nvPicPr>
          <p:cNvPr id="7" name="Picture 6">
            <a:extLst>
              <a:ext uri="{FF2B5EF4-FFF2-40B4-BE49-F238E27FC236}">
                <a16:creationId xmlns:a16="http://schemas.microsoft.com/office/drawing/2014/main" id="{C616136B-E3B7-14E8-9676-26FE865C015F}"/>
              </a:ext>
            </a:extLst>
          </p:cNvPr>
          <p:cNvPicPr>
            <a:picLocks noChangeAspect="1"/>
          </p:cNvPicPr>
          <p:nvPr/>
        </p:nvPicPr>
        <p:blipFill>
          <a:blip r:embed="rId3"/>
          <a:stretch>
            <a:fillRect/>
          </a:stretch>
        </p:blipFill>
        <p:spPr>
          <a:xfrm>
            <a:off x="5374993" y="3967356"/>
            <a:ext cx="2692561" cy="2826484"/>
          </a:xfrm>
          <a:prstGeom prst="rect">
            <a:avLst/>
          </a:prstGeom>
        </p:spPr>
      </p:pic>
      <p:pic>
        <p:nvPicPr>
          <p:cNvPr id="8" name="Picture 7">
            <a:extLst>
              <a:ext uri="{FF2B5EF4-FFF2-40B4-BE49-F238E27FC236}">
                <a16:creationId xmlns:a16="http://schemas.microsoft.com/office/drawing/2014/main" id="{C395E141-5A5A-92F0-72CA-A438502A4136}"/>
              </a:ext>
            </a:extLst>
          </p:cNvPr>
          <p:cNvPicPr>
            <a:picLocks noChangeAspect="1"/>
          </p:cNvPicPr>
          <p:nvPr/>
        </p:nvPicPr>
        <p:blipFill>
          <a:blip r:embed="rId4"/>
          <a:stretch>
            <a:fillRect/>
          </a:stretch>
        </p:blipFill>
        <p:spPr>
          <a:xfrm>
            <a:off x="211223" y="4525703"/>
            <a:ext cx="4892888" cy="1183932"/>
          </a:xfrm>
          <a:prstGeom prst="rect">
            <a:avLst/>
          </a:prstGeom>
        </p:spPr>
      </p:pic>
      <p:sp>
        <p:nvSpPr>
          <p:cNvPr id="10" name="TextBox 9">
            <a:extLst>
              <a:ext uri="{FF2B5EF4-FFF2-40B4-BE49-F238E27FC236}">
                <a16:creationId xmlns:a16="http://schemas.microsoft.com/office/drawing/2014/main" id="{624F7E4F-D218-9C57-0AC5-F26688515869}"/>
              </a:ext>
            </a:extLst>
          </p:cNvPr>
          <p:cNvSpPr txBox="1"/>
          <p:nvPr/>
        </p:nvSpPr>
        <p:spPr>
          <a:xfrm>
            <a:off x="6123752" y="2959805"/>
            <a:ext cx="2621177" cy="400110"/>
          </a:xfrm>
          <a:prstGeom prst="rect">
            <a:avLst/>
          </a:prstGeom>
          <a:solidFill>
            <a:schemeClr val="bg1"/>
          </a:solidFill>
        </p:spPr>
        <p:txBody>
          <a:bodyPr wrap="square">
            <a:spAutoFit/>
          </a:bodyPr>
          <a:lstStyle/>
          <a:p>
            <a:r>
              <a:rPr lang="en-US" sz="2000" dirty="0">
                <a:latin typeface="Times New Roman" panose="02020603050405020304" pitchFamily="18" charset="0"/>
                <a:cs typeface="Times New Roman" panose="02020603050405020304" pitchFamily="18" charset="0"/>
                <a:hlinkClick r:id="rId5"/>
              </a:rPr>
              <a:t>bhyp_test_one_samp.R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9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1164F-19FF-428E-DFCD-5409549E9B2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EE68CA7-7E2C-C971-4469-FA64BACF6632}"/>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A27D8BCC-7093-AE6C-D29B-5A7493A39807}"/>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Two Sample Bootstrap Hypothesis Test</a:t>
            </a:r>
          </a:p>
        </p:txBody>
      </p:sp>
      <p:sp>
        <p:nvSpPr>
          <p:cNvPr id="4" name="Rectangle 3">
            <a:extLst>
              <a:ext uri="{FF2B5EF4-FFF2-40B4-BE49-F238E27FC236}">
                <a16:creationId xmlns:a16="http://schemas.microsoft.com/office/drawing/2014/main" id="{9C6DEAC6-D786-7B73-88D7-5183BCC0841D}"/>
              </a:ext>
            </a:extLst>
          </p:cNvPr>
          <p:cNvSpPr/>
          <p:nvPr/>
        </p:nvSpPr>
        <p:spPr>
          <a:xfrm>
            <a:off x="146036" y="1434071"/>
            <a:ext cx="8286114" cy="1672253"/>
          </a:xfrm>
          <a:prstGeom prst="rect">
            <a:avLst/>
          </a:prstGeom>
        </p:spPr>
        <p:txBody>
          <a:bodyPr wrap="square">
            <a:spAutoFit/>
          </a:bodyPr>
          <a:lstStyle/>
          <a:p>
            <a:pPr marL="43021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400" b="1" dirty="0">
                <a:solidFill>
                  <a:srgbClr val="000000"/>
                </a:solidFill>
                <a:latin typeface="Times New Roman" pitchFamily="18" charset="0"/>
              </a:rPr>
              <a:t>For two paired samples</a:t>
            </a:r>
            <a:r>
              <a:rPr lang="en-US" sz="2400" dirty="0">
                <a:solidFill>
                  <a:srgbClr val="000000"/>
                </a:solidFill>
                <a:latin typeface="Times New Roman" pitchFamily="18" charset="0"/>
              </a:rPr>
              <a:t>, use the same philosophy as a paired t-test</a:t>
            </a:r>
          </a:p>
          <a:p>
            <a:pPr marL="887413" lvl="1"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latin typeface="Times New Roman" panose="02020603050405020304" pitchFamily="18" charset="0"/>
                <a:cs typeface="Times New Roman" panose="02020603050405020304" pitchFamily="18" charset="0"/>
              </a:rPr>
              <a:t>Do a bootstrap hypothesis test on the sample differences with respect to the mean difference = 0 (</a:t>
            </a:r>
            <a:r>
              <a:rPr lang="en-US" sz="2200" i="1" dirty="0">
                <a:latin typeface="Times New Roman" panose="02020603050405020304" pitchFamily="18" charset="0"/>
                <a:cs typeface="Times New Roman" panose="02020603050405020304" pitchFamily="18" charset="0"/>
              </a:rPr>
              <a:t>i.e.</a:t>
            </a:r>
            <a:r>
              <a:rPr lang="en-US" sz="2200" dirty="0">
                <a:latin typeface="Times New Roman" panose="02020603050405020304" pitchFamily="18" charset="0"/>
                <a:cs typeface="Times New Roman" panose="02020603050405020304" pitchFamily="18" charset="0"/>
              </a:rPr>
              <a:t> </a:t>
            </a:r>
            <a:r>
              <a:rPr lang="en-US" sz="2200" dirty="0" err="1">
                <a:latin typeface="Symbol" pitchFamily="2" charset="2"/>
                <a:cs typeface="Times New Roman" panose="02020603050405020304" pitchFamily="18" charset="0"/>
              </a:rPr>
              <a:t>m</a:t>
            </a:r>
            <a:r>
              <a:rPr lang="en-US" sz="2200" baseline="-25000" dirty="0" err="1">
                <a:latin typeface="Times New Roman" panose="02020603050405020304" pitchFamily="18" charset="0"/>
                <a:cs typeface="Times New Roman" panose="02020603050405020304" pitchFamily="18" charset="0"/>
              </a:rPr>
              <a:t>Null</a:t>
            </a:r>
            <a:r>
              <a:rPr lang="en-US" sz="2200" dirty="0">
                <a:latin typeface="Times New Roman" panose="02020603050405020304" pitchFamily="18" charset="0"/>
                <a:cs typeface="Times New Roman" panose="02020603050405020304" pitchFamily="18" charset="0"/>
              </a:rPr>
              <a:t> = 0)</a:t>
            </a:r>
            <a:endParaRPr lang="en-US" sz="2200" dirty="0">
              <a:solidFill>
                <a:srgbClr val="000000"/>
              </a:solidFill>
              <a:latin typeface="Times New Roman" pitchFamily="18" charset="0"/>
            </a:endParaRPr>
          </a:p>
        </p:txBody>
      </p:sp>
      <p:sp>
        <p:nvSpPr>
          <p:cNvPr id="32" name="Rectangle 31">
            <a:extLst>
              <a:ext uri="{FF2B5EF4-FFF2-40B4-BE49-F238E27FC236}">
                <a16:creationId xmlns:a16="http://schemas.microsoft.com/office/drawing/2014/main" id="{67183CA4-C3C7-0573-214C-9C3B26124BF9}"/>
              </a:ext>
            </a:extLst>
          </p:cNvPr>
          <p:cNvSpPr/>
          <p:nvPr/>
        </p:nvSpPr>
        <p:spPr>
          <a:xfrm>
            <a:off x="146036" y="3505938"/>
            <a:ext cx="8286114" cy="1641475"/>
          </a:xfrm>
          <a:prstGeom prst="rect">
            <a:avLst/>
          </a:prstGeom>
        </p:spPr>
        <p:txBody>
          <a:bodyPr wrap="square">
            <a:spAutoFit/>
          </a:bodyPr>
          <a:lstStyle/>
          <a:p>
            <a:pPr marL="43021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400" b="1" dirty="0">
                <a:solidFill>
                  <a:srgbClr val="000000"/>
                </a:solidFill>
                <a:latin typeface="Times New Roman" pitchFamily="18" charset="0"/>
              </a:rPr>
              <a:t>For two independent samples </a:t>
            </a:r>
            <a:r>
              <a:rPr lang="en-US" sz="2400" dirty="0">
                <a:solidFill>
                  <a:srgbClr val="000000"/>
                </a:solidFill>
                <a:latin typeface="Times New Roman" pitchFamily="18" charset="0"/>
              </a:rPr>
              <a:t>the most straightforward bootstrap hypothesis test is to check for the equality between the two sample populations:</a:t>
            </a:r>
          </a:p>
          <a:p>
            <a:pPr marL="887413" lvl="1"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A special case of this is the test for equality between means</a:t>
            </a:r>
          </a:p>
        </p:txBody>
      </p:sp>
    </p:spTree>
    <p:extLst>
      <p:ext uri="{BB962C8B-B14F-4D97-AF65-F5344CB8AC3E}">
        <p14:creationId xmlns:p14="http://schemas.microsoft.com/office/powerpoint/2010/main" val="17207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31775" y="120134"/>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Hypothesis Testing</a:t>
            </a:r>
          </a:p>
        </p:txBody>
      </p:sp>
      <p:pic>
        <p:nvPicPr>
          <p:cNvPr id="9" name="Picture 8"/>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pic>
        <p:nvPicPr>
          <p:cNvPr id="13" name="Picture 12"/>
          <p:cNvPicPr>
            <a:picLocks noChangeAspect="1"/>
          </p:cNvPicPr>
          <p:nvPr/>
        </p:nvPicPr>
        <p:blipFill rotWithShape="1">
          <a:blip r:embed="rId3"/>
          <a:srcRect l="11211" t="12281" r="6668" b="14815"/>
          <a:stretch/>
        </p:blipFill>
        <p:spPr>
          <a:xfrm>
            <a:off x="1742456" y="1393378"/>
            <a:ext cx="5275965" cy="3915100"/>
          </a:xfrm>
          <a:prstGeom prst="rect">
            <a:avLst/>
          </a:prstGeom>
          <a:effectLst/>
        </p:spPr>
      </p:pic>
      <p:cxnSp>
        <p:nvCxnSpPr>
          <p:cNvPr id="14" name="Straight Connector 13"/>
          <p:cNvCxnSpPr/>
          <p:nvPr/>
        </p:nvCxnSpPr>
        <p:spPr>
          <a:xfrm>
            <a:off x="1379412" y="5428788"/>
            <a:ext cx="5868745" cy="53474"/>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3416937" y="1566780"/>
            <a:ext cx="203200" cy="342900"/>
          </a:xfrm>
          <a:prstGeom prst="rect">
            <a:avLst/>
          </a:prstGeom>
          <a:effectLst/>
        </p:spPr>
      </p:pic>
      <p:pic>
        <p:nvPicPr>
          <p:cNvPr id="19" name="Picture 18"/>
          <p:cNvPicPr>
            <a:picLocks noChangeAspect="1"/>
          </p:cNvPicPr>
          <p:nvPr/>
        </p:nvPicPr>
        <p:blipFill>
          <a:blip r:embed="rId5"/>
          <a:stretch>
            <a:fillRect/>
          </a:stretch>
        </p:blipFill>
        <p:spPr>
          <a:xfrm>
            <a:off x="3613480" y="5704581"/>
            <a:ext cx="215900" cy="444500"/>
          </a:xfrm>
          <a:prstGeom prst="rect">
            <a:avLst/>
          </a:prstGeom>
          <a:effectLst/>
        </p:spPr>
      </p:pic>
      <p:sp>
        <p:nvSpPr>
          <p:cNvPr id="7" name="TextBox 6"/>
          <p:cNvSpPr txBox="1"/>
          <p:nvPr/>
        </p:nvSpPr>
        <p:spPr>
          <a:xfrm>
            <a:off x="100345" y="1514855"/>
            <a:ext cx="3284222" cy="461665"/>
          </a:xfrm>
          <a:prstGeom prst="rect">
            <a:avLst/>
          </a:prstGeom>
          <a:noFill/>
          <a:effectLst/>
        </p:spPr>
        <p:txBody>
          <a:bodyPr wrap="none" rtlCol="0">
            <a:spAutoFit/>
          </a:bodyPr>
          <a:lstStyle/>
          <a:p>
            <a:r>
              <a:rPr lang="en-US" sz="2400" dirty="0">
                <a:latin typeface="Times New Roman"/>
                <a:cs typeface="Times New Roman"/>
              </a:rPr>
              <a:t>Sampling distribution for </a:t>
            </a:r>
          </a:p>
        </p:txBody>
      </p:sp>
      <p:sp>
        <p:nvSpPr>
          <p:cNvPr id="8" name="TextBox 7"/>
          <p:cNvSpPr txBox="1"/>
          <p:nvPr/>
        </p:nvSpPr>
        <p:spPr>
          <a:xfrm>
            <a:off x="655037" y="5796363"/>
            <a:ext cx="4699874" cy="400110"/>
          </a:xfrm>
          <a:prstGeom prst="rect">
            <a:avLst/>
          </a:prstGeom>
          <a:noFill/>
          <a:effectLst/>
        </p:spPr>
        <p:txBody>
          <a:bodyPr wrap="none" rtlCol="0">
            <a:spAutoFit/>
          </a:bodyPr>
          <a:lstStyle/>
          <a:p>
            <a:r>
              <a:rPr lang="en-US" sz="2000" dirty="0">
                <a:latin typeface="Times New Roman"/>
                <a:cs typeface="Times New Roman"/>
              </a:rPr>
              <a:t>Get a data set and compute      . It falls here.</a:t>
            </a:r>
          </a:p>
        </p:txBody>
      </p:sp>
      <p:cxnSp>
        <p:nvCxnSpPr>
          <p:cNvPr id="21" name="Straight Arrow Connector 20"/>
          <p:cNvCxnSpPr/>
          <p:nvPr/>
        </p:nvCxnSpPr>
        <p:spPr>
          <a:xfrm flipV="1">
            <a:off x="5013158" y="5482262"/>
            <a:ext cx="0" cy="41321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013158" y="2566735"/>
            <a:ext cx="0" cy="280858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219016" y="2166625"/>
            <a:ext cx="2238113" cy="400110"/>
          </a:xfrm>
          <a:prstGeom prst="rect">
            <a:avLst/>
          </a:prstGeom>
          <a:noFill/>
          <a:effectLst/>
        </p:spPr>
        <p:txBody>
          <a:bodyPr wrap="none" rtlCol="0">
            <a:spAutoFit/>
          </a:bodyPr>
          <a:lstStyle/>
          <a:p>
            <a:r>
              <a:rPr lang="en-US" sz="2000" dirty="0">
                <a:latin typeface="Times New Roman"/>
                <a:cs typeface="Times New Roman"/>
              </a:rPr>
              <a:t>p-value is this area.</a:t>
            </a:r>
          </a:p>
        </p:txBody>
      </p:sp>
      <p:sp>
        <p:nvSpPr>
          <p:cNvPr id="26" name="TextBox 25"/>
          <p:cNvSpPr txBox="1"/>
          <p:nvPr/>
        </p:nvSpPr>
        <p:spPr>
          <a:xfrm>
            <a:off x="399793" y="2016624"/>
            <a:ext cx="3045726" cy="461665"/>
          </a:xfrm>
          <a:prstGeom prst="rect">
            <a:avLst/>
          </a:prstGeom>
          <a:noFill/>
          <a:effectLst/>
        </p:spPr>
        <p:txBody>
          <a:bodyPr wrap="none" rtlCol="0">
            <a:spAutoFit/>
          </a:bodyPr>
          <a:lstStyle/>
          <a:p>
            <a:r>
              <a:rPr lang="en-US" sz="2400" dirty="0">
                <a:latin typeface="Times New Roman"/>
                <a:cs typeface="Times New Roman"/>
              </a:rPr>
              <a:t>The “Null distribution”</a:t>
            </a:r>
          </a:p>
        </p:txBody>
      </p:sp>
      <p:sp>
        <p:nvSpPr>
          <p:cNvPr id="27" name="TextBox 26"/>
          <p:cNvSpPr txBox="1"/>
          <p:nvPr/>
        </p:nvSpPr>
        <p:spPr>
          <a:xfrm>
            <a:off x="6304531" y="3669235"/>
            <a:ext cx="2839469" cy="400110"/>
          </a:xfrm>
          <a:prstGeom prst="rect">
            <a:avLst/>
          </a:prstGeom>
          <a:noFill/>
          <a:effectLst/>
        </p:spPr>
        <p:txBody>
          <a:bodyPr wrap="square" rtlCol="0">
            <a:spAutoFit/>
          </a:bodyPr>
          <a:lstStyle/>
          <a:p>
            <a:r>
              <a:rPr lang="en-US" sz="2000" dirty="0">
                <a:latin typeface="Times New Roman"/>
                <a:cs typeface="Times New Roman"/>
              </a:rPr>
              <a:t>p-value is this area.</a:t>
            </a:r>
          </a:p>
        </p:txBody>
      </p:sp>
      <p:pic>
        <p:nvPicPr>
          <p:cNvPr id="28" name="Picture 27"/>
          <p:cNvPicPr>
            <a:picLocks noChangeAspect="1"/>
          </p:cNvPicPr>
          <p:nvPr/>
        </p:nvPicPr>
        <p:blipFill>
          <a:blip r:embed="rId5"/>
          <a:stretch>
            <a:fillRect/>
          </a:stretch>
        </p:blipFill>
        <p:spPr>
          <a:xfrm>
            <a:off x="7321666" y="2627938"/>
            <a:ext cx="128016" cy="263562"/>
          </a:xfrm>
          <a:prstGeom prst="rect">
            <a:avLst/>
          </a:prstGeom>
          <a:effectLst/>
        </p:spPr>
      </p:pic>
      <p:pic>
        <p:nvPicPr>
          <p:cNvPr id="29" name="Picture 28"/>
          <p:cNvPicPr>
            <a:picLocks noChangeAspect="1"/>
          </p:cNvPicPr>
          <p:nvPr/>
        </p:nvPicPr>
        <p:blipFill>
          <a:blip r:embed="rId5"/>
          <a:stretch>
            <a:fillRect/>
          </a:stretch>
        </p:blipFill>
        <p:spPr>
          <a:xfrm>
            <a:off x="8333606" y="4137829"/>
            <a:ext cx="128872" cy="265325"/>
          </a:xfrm>
          <a:prstGeom prst="rect">
            <a:avLst/>
          </a:prstGeom>
          <a:effectLst/>
        </p:spPr>
      </p:pic>
      <p:sp>
        <p:nvSpPr>
          <p:cNvPr id="31" name="TextBox 30"/>
          <p:cNvSpPr txBox="1"/>
          <p:nvPr/>
        </p:nvSpPr>
        <p:spPr>
          <a:xfrm>
            <a:off x="1850174" y="5798818"/>
            <a:ext cx="4699874" cy="400110"/>
          </a:xfrm>
          <a:prstGeom prst="rect">
            <a:avLst/>
          </a:prstGeom>
          <a:noFill/>
          <a:effectLst/>
        </p:spPr>
        <p:txBody>
          <a:bodyPr wrap="none" rtlCol="0">
            <a:spAutoFit/>
          </a:bodyPr>
          <a:lstStyle/>
          <a:p>
            <a:r>
              <a:rPr lang="en-US" sz="2000" dirty="0">
                <a:latin typeface="Times New Roman"/>
                <a:cs typeface="Times New Roman"/>
              </a:rPr>
              <a:t>Get a data set and compute      . It falls here.</a:t>
            </a:r>
          </a:p>
        </p:txBody>
      </p:sp>
      <p:cxnSp>
        <p:nvCxnSpPr>
          <p:cNvPr id="32" name="Straight Arrow Connector 31"/>
          <p:cNvCxnSpPr/>
          <p:nvPr/>
        </p:nvCxnSpPr>
        <p:spPr>
          <a:xfrm flipV="1">
            <a:off x="6208295" y="5496293"/>
            <a:ext cx="0" cy="41321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208295" y="4992674"/>
            <a:ext cx="0" cy="43611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p:cNvCxnSpPr>
          <p:nvPr/>
        </p:nvCxnSpPr>
        <p:spPr>
          <a:xfrm flipH="1">
            <a:off x="5219017" y="2566735"/>
            <a:ext cx="429429" cy="164431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cxnSpLocks/>
          </p:cNvCxnSpPr>
          <p:nvPr/>
        </p:nvCxnSpPr>
        <p:spPr>
          <a:xfrm flipH="1">
            <a:off x="6392780" y="4069345"/>
            <a:ext cx="291524" cy="127972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BC035F33-E10B-BF41-B6EF-EFA8CF4622AB}"/>
              </a:ext>
            </a:extLst>
          </p:cNvPr>
          <p:cNvSpPr/>
          <p:nvPr/>
        </p:nvSpPr>
        <p:spPr>
          <a:xfrm>
            <a:off x="278711" y="2706439"/>
            <a:ext cx="2383466" cy="646331"/>
          </a:xfrm>
          <a:prstGeom prst="rect">
            <a:avLst/>
          </a:prstGeom>
          <a:effectLst/>
        </p:spPr>
        <p:txBody>
          <a:bodyPr wrap="square">
            <a:spAutoFit/>
          </a:bodyPr>
          <a:lstStyle/>
          <a:p>
            <a:r>
              <a:rPr lang="en-US" b="1" dirty="0">
                <a:latin typeface="Times New Roman"/>
                <a:cs typeface="Times New Roman"/>
              </a:rPr>
              <a:t>If p-value is &gt; </a:t>
            </a:r>
            <a:r>
              <a:rPr lang="en-US" b="1" dirty="0">
                <a:latin typeface="Symbol" pitchFamily="2" charset="2"/>
                <a:cs typeface="Times New Roman"/>
              </a:rPr>
              <a:t>a</a:t>
            </a:r>
            <a:r>
              <a:rPr lang="en-US" dirty="0">
                <a:latin typeface="Times New Roman"/>
                <a:cs typeface="Times New Roman"/>
              </a:rPr>
              <a:t>, it’s “big”: </a:t>
            </a:r>
            <a:r>
              <a:rPr lang="en-US" b="1" dirty="0">
                <a:latin typeface="Times New Roman"/>
                <a:cs typeface="Times New Roman"/>
              </a:rPr>
              <a:t>Don’t reject H</a:t>
            </a:r>
            <a:r>
              <a:rPr lang="en-US" b="1" baseline="-25000" dirty="0">
                <a:latin typeface="Times New Roman"/>
                <a:cs typeface="Times New Roman"/>
              </a:rPr>
              <a:t>0</a:t>
            </a:r>
          </a:p>
        </p:txBody>
      </p:sp>
      <p:sp>
        <p:nvSpPr>
          <p:cNvPr id="34" name="Rectangle 33">
            <a:extLst>
              <a:ext uri="{FF2B5EF4-FFF2-40B4-BE49-F238E27FC236}">
                <a16:creationId xmlns:a16="http://schemas.microsoft.com/office/drawing/2014/main" id="{AB3A7D16-5018-E14D-A773-D87FC628371E}"/>
              </a:ext>
            </a:extLst>
          </p:cNvPr>
          <p:cNvSpPr/>
          <p:nvPr/>
        </p:nvSpPr>
        <p:spPr>
          <a:xfrm>
            <a:off x="278711" y="3729372"/>
            <a:ext cx="2383466" cy="923330"/>
          </a:xfrm>
          <a:prstGeom prst="rect">
            <a:avLst/>
          </a:prstGeom>
          <a:effectLst/>
        </p:spPr>
        <p:txBody>
          <a:bodyPr wrap="square">
            <a:spAutoFit/>
          </a:bodyPr>
          <a:lstStyle/>
          <a:p>
            <a:r>
              <a:rPr lang="en-US" b="1" dirty="0">
                <a:latin typeface="Times New Roman"/>
                <a:cs typeface="Times New Roman"/>
              </a:rPr>
              <a:t>If p-value is &lt; </a:t>
            </a:r>
            <a:r>
              <a:rPr lang="en-US" b="1" dirty="0">
                <a:latin typeface="Symbol" pitchFamily="2" charset="2"/>
                <a:cs typeface="Times New Roman"/>
              </a:rPr>
              <a:t>a</a:t>
            </a:r>
            <a:r>
              <a:rPr lang="en-US" dirty="0">
                <a:latin typeface="Times New Roman"/>
                <a:cs typeface="Times New Roman"/>
              </a:rPr>
              <a:t>, it’s “small”: </a:t>
            </a:r>
            <a:r>
              <a:rPr lang="en-US" b="1" dirty="0">
                <a:latin typeface="Times New Roman"/>
                <a:cs typeface="Times New Roman"/>
              </a:rPr>
              <a:t>Reject H</a:t>
            </a:r>
            <a:r>
              <a:rPr lang="en-US" b="1" baseline="-25000" dirty="0">
                <a:latin typeface="Times New Roman"/>
                <a:cs typeface="Times New Roman"/>
              </a:rPr>
              <a:t>0</a:t>
            </a:r>
            <a:r>
              <a:rPr lang="en-US" b="1" dirty="0">
                <a:latin typeface="Times New Roman"/>
                <a:cs typeface="Times New Roman"/>
              </a:rPr>
              <a:t> in favor of H</a:t>
            </a:r>
            <a:r>
              <a:rPr lang="en-US" b="1" baseline="-25000" dirty="0">
                <a:latin typeface="Times New Roman"/>
                <a:cs typeface="Times New Roman"/>
              </a:rPr>
              <a:t>a</a:t>
            </a:r>
          </a:p>
        </p:txBody>
      </p:sp>
      <p:sp>
        <p:nvSpPr>
          <p:cNvPr id="3" name="Rectangle 2">
            <a:extLst>
              <a:ext uri="{FF2B5EF4-FFF2-40B4-BE49-F238E27FC236}">
                <a16:creationId xmlns:a16="http://schemas.microsoft.com/office/drawing/2014/main" id="{C88BF9C0-7958-5241-8BF7-E50D2956ADB6}"/>
              </a:ext>
            </a:extLst>
          </p:cNvPr>
          <p:cNvSpPr/>
          <p:nvPr/>
        </p:nvSpPr>
        <p:spPr>
          <a:xfrm>
            <a:off x="5989669" y="2602600"/>
            <a:ext cx="2057504" cy="923330"/>
          </a:xfrm>
          <a:prstGeom prst="rect">
            <a:avLst/>
          </a:prstGeom>
          <a:effectLst/>
        </p:spPr>
        <p:txBody>
          <a:bodyPr wrap="square">
            <a:spAutoFit/>
          </a:bodyPr>
          <a:lstStyle/>
          <a:p>
            <a:r>
              <a:rPr lang="en-US" dirty="0">
                <a:latin typeface="Times New Roman"/>
                <a:cs typeface="Times New Roman"/>
              </a:rPr>
              <a:t>It’s “big”, so     is “likely” if the Null is true</a:t>
            </a:r>
          </a:p>
        </p:txBody>
      </p:sp>
      <p:sp>
        <p:nvSpPr>
          <p:cNvPr id="36" name="TextBox 35">
            <a:extLst>
              <a:ext uri="{FF2B5EF4-FFF2-40B4-BE49-F238E27FC236}">
                <a16:creationId xmlns:a16="http://schemas.microsoft.com/office/drawing/2014/main" id="{F346643E-8F95-614C-831D-606C3891B403}"/>
              </a:ext>
            </a:extLst>
          </p:cNvPr>
          <p:cNvSpPr txBox="1"/>
          <p:nvPr/>
        </p:nvSpPr>
        <p:spPr>
          <a:xfrm>
            <a:off x="6803689" y="4131258"/>
            <a:ext cx="2190310" cy="923330"/>
          </a:xfrm>
          <a:prstGeom prst="rect">
            <a:avLst/>
          </a:prstGeom>
          <a:noFill/>
          <a:effectLst/>
        </p:spPr>
        <p:txBody>
          <a:bodyPr wrap="square" rtlCol="0">
            <a:spAutoFit/>
          </a:bodyPr>
          <a:lstStyle/>
          <a:p>
            <a:r>
              <a:rPr lang="en-US" dirty="0">
                <a:latin typeface="Times New Roman"/>
                <a:cs typeface="Times New Roman"/>
              </a:rPr>
              <a:t>It’s “small”, so     is “unlikely” if the Null is true. </a:t>
            </a:r>
          </a:p>
        </p:txBody>
      </p:sp>
      <p:pic>
        <p:nvPicPr>
          <p:cNvPr id="38" name="Picture 37">
            <a:extLst>
              <a:ext uri="{FF2B5EF4-FFF2-40B4-BE49-F238E27FC236}">
                <a16:creationId xmlns:a16="http://schemas.microsoft.com/office/drawing/2014/main" id="{E5210427-ED7E-DE49-8DE3-F4E1585129A5}"/>
              </a:ext>
            </a:extLst>
          </p:cNvPr>
          <p:cNvPicPr>
            <a:picLocks noChangeAspect="1"/>
          </p:cNvPicPr>
          <p:nvPr/>
        </p:nvPicPr>
        <p:blipFill>
          <a:blip r:embed="rId5"/>
          <a:stretch>
            <a:fillRect/>
          </a:stretch>
        </p:blipFill>
        <p:spPr>
          <a:xfrm>
            <a:off x="4785467" y="5695461"/>
            <a:ext cx="215900" cy="444500"/>
          </a:xfrm>
          <a:prstGeom prst="rect">
            <a:avLst/>
          </a:prstGeom>
          <a:effectLst/>
        </p:spPr>
      </p:pic>
    </p:spTree>
    <p:extLst>
      <p:ext uri="{BB962C8B-B14F-4D97-AF65-F5344CB8AC3E}">
        <p14:creationId xmlns:p14="http://schemas.microsoft.com/office/powerpoint/2010/main" val="10960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1"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1"/>
                                        </p:tgtEl>
                                        <p:attrNameLst>
                                          <p:attrName>ppt_x</p:attrName>
                                        </p:attrNameLst>
                                      </p:cBhvr>
                                      <p:tavLst>
                                        <p:tav tm="0">
                                          <p:val>
                                            <p:strVal val="ppt_x"/>
                                          </p:val>
                                        </p:tav>
                                        <p:tav tm="100000">
                                          <p:val>
                                            <p:strVal val="ppt_x"/>
                                          </p:val>
                                        </p:tav>
                                      </p:tavLst>
                                    </p:anim>
                                    <p:anim calcmode="lin" valueType="num">
                                      <p:cBhvr additive="base">
                                        <p:cTn id="55" dur="500"/>
                                        <p:tgtEl>
                                          <p:spTgt spid="21"/>
                                        </p:tgtEl>
                                        <p:attrNameLst>
                                          <p:attrName>ppt_y</p:attrName>
                                        </p:attrNameLst>
                                      </p:cBhvr>
                                      <p:tavLst>
                                        <p:tav tm="0">
                                          <p:val>
                                            <p:strVal val="ppt_y"/>
                                          </p:val>
                                        </p:tav>
                                        <p:tav tm="100000">
                                          <p:val>
                                            <p:strVal val="1+ppt_h/2"/>
                                          </p:val>
                                        </p:tav>
                                      </p:tavLst>
                                    </p:anim>
                                    <p:set>
                                      <p:cBhvr>
                                        <p:cTn id="56" dur="1" fill="hold">
                                          <p:stCondLst>
                                            <p:cond delay="499"/>
                                          </p:stCondLst>
                                        </p:cTn>
                                        <p:tgtEl>
                                          <p:spTgt spid="21"/>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25"/>
                                        </p:tgtEl>
                                        <p:attrNameLst>
                                          <p:attrName>ppt_x</p:attrName>
                                        </p:attrNameLst>
                                      </p:cBhvr>
                                      <p:tavLst>
                                        <p:tav tm="0">
                                          <p:val>
                                            <p:strVal val="ppt_x"/>
                                          </p:val>
                                        </p:tav>
                                        <p:tav tm="100000">
                                          <p:val>
                                            <p:strVal val="ppt_x"/>
                                          </p:val>
                                        </p:tav>
                                      </p:tavLst>
                                    </p:anim>
                                    <p:anim calcmode="lin" valueType="num">
                                      <p:cBhvr additive="base">
                                        <p:cTn id="63" dur="500"/>
                                        <p:tgtEl>
                                          <p:spTgt spid="25"/>
                                        </p:tgtEl>
                                        <p:attrNameLst>
                                          <p:attrName>ppt_y</p:attrName>
                                        </p:attrNameLst>
                                      </p:cBhvr>
                                      <p:tavLst>
                                        <p:tav tm="0">
                                          <p:val>
                                            <p:strVal val="ppt_y"/>
                                          </p:val>
                                        </p:tav>
                                        <p:tav tm="100000">
                                          <p:val>
                                            <p:strVal val="1+ppt_h/2"/>
                                          </p:val>
                                        </p:tav>
                                      </p:tavLst>
                                    </p:anim>
                                    <p:set>
                                      <p:cBhvr>
                                        <p:cTn id="64" dur="1" fill="hold">
                                          <p:stCondLst>
                                            <p:cond delay="499"/>
                                          </p:stCondLst>
                                        </p:cTn>
                                        <p:tgtEl>
                                          <p:spTgt spid="25"/>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35"/>
                                        </p:tgtEl>
                                        <p:attrNameLst>
                                          <p:attrName>ppt_x</p:attrName>
                                        </p:attrNameLst>
                                      </p:cBhvr>
                                      <p:tavLst>
                                        <p:tav tm="0">
                                          <p:val>
                                            <p:strVal val="ppt_x"/>
                                          </p:val>
                                        </p:tav>
                                        <p:tav tm="100000">
                                          <p:val>
                                            <p:strVal val="ppt_x"/>
                                          </p:val>
                                        </p:tav>
                                      </p:tavLst>
                                    </p:anim>
                                    <p:anim calcmode="lin" valueType="num">
                                      <p:cBhvr additive="base">
                                        <p:cTn id="67" dur="500"/>
                                        <p:tgtEl>
                                          <p:spTgt spid="35"/>
                                        </p:tgtEl>
                                        <p:attrNameLst>
                                          <p:attrName>ppt_y</p:attrName>
                                        </p:attrNameLst>
                                      </p:cBhvr>
                                      <p:tavLst>
                                        <p:tav tm="0">
                                          <p:val>
                                            <p:strVal val="ppt_y"/>
                                          </p:val>
                                        </p:tav>
                                        <p:tav tm="100000">
                                          <p:val>
                                            <p:strVal val="1+ppt_h/2"/>
                                          </p:val>
                                        </p:tav>
                                      </p:tavLst>
                                    </p:anim>
                                    <p:set>
                                      <p:cBhvr>
                                        <p:cTn id="68" dur="1" fill="hold">
                                          <p:stCondLst>
                                            <p:cond delay="499"/>
                                          </p:stCondLst>
                                        </p:cTn>
                                        <p:tgtEl>
                                          <p:spTgt spid="35"/>
                                        </p:tgtEl>
                                        <p:attrNameLst>
                                          <p:attrName>style.visibility</p:attrName>
                                        </p:attrNameLst>
                                      </p:cBhvr>
                                      <p:to>
                                        <p:strVal val="hidden"/>
                                      </p:to>
                                    </p:set>
                                  </p:childTnLst>
                                </p:cTn>
                              </p:par>
                              <p:par>
                                <p:cTn id="69" presetID="2" presetClass="exit" presetSubtype="4" fill="hold" grpId="0" nodeType="withEffect">
                                  <p:stCondLst>
                                    <p:cond delay="0"/>
                                  </p:stCondLst>
                                  <p:childTnLst>
                                    <p:anim calcmode="lin" valueType="num">
                                      <p:cBhvr additive="base">
                                        <p:cTn id="70" dur="500"/>
                                        <p:tgtEl>
                                          <p:spTgt spid="3"/>
                                        </p:tgtEl>
                                        <p:attrNameLst>
                                          <p:attrName>ppt_x</p:attrName>
                                        </p:attrNameLst>
                                      </p:cBhvr>
                                      <p:tavLst>
                                        <p:tav tm="0">
                                          <p:val>
                                            <p:strVal val="ppt_x"/>
                                          </p:val>
                                        </p:tav>
                                        <p:tav tm="100000">
                                          <p:val>
                                            <p:strVal val="ppt_x"/>
                                          </p:val>
                                        </p:tav>
                                      </p:tavLst>
                                    </p:anim>
                                    <p:anim calcmode="lin" valueType="num">
                                      <p:cBhvr additive="base">
                                        <p:cTn id="71" dur="500"/>
                                        <p:tgtEl>
                                          <p:spTgt spid="3"/>
                                        </p:tgtEl>
                                        <p:attrNameLst>
                                          <p:attrName>ppt_y</p:attrName>
                                        </p:attrNameLst>
                                      </p:cBhvr>
                                      <p:tavLst>
                                        <p:tav tm="0">
                                          <p:val>
                                            <p:strVal val="ppt_y"/>
                                          </p:val>
                                        </p:tav>
                                        <p:tav tm="100000">
                                          <p:val>
                                            <p:strVal val="1+ppt_h/2"/>
                                          </p:val>
                                        </p:tav>
                                      </p:tavLst>
                                    </p:anim>
                                    <p:set>
                                      <p:cBhvr>
                                        <p:cTn id="72" dur="1" fill="hold">
                                          <p:stCondLst>
                                            <p:cond delay="499"/>
                                          </p:stCondLst>
                                        </p:cTn>
                                        <p:tgtEl>
                                          <p:spTgt spid="3"/>
                                        </p:tgtEl>
                                        <p:attrNameLst>
                                          <p:attrName>style.visibility</p:attrName>
                                        </p:attrNameLst>
                                      </p:cBhvr>
                                      <p:to>
                                        <p:strVal val="hidden"/>
                                      </p:to>
                                    </p:set>
                                  </p:childTnLst>
                                </p:cTn>
                              </p:par>
                              <p:par>
                                <p:cTn id="73" presetID="2" presetClass="exit" presetSubtype="4" fill="hold" nodeType="withEffect">
                                  <p:stCondLst>
                                    <p:cond delay="0"/>
                                  </p:stCondLst>
                                  <p:childTnLst>
                                    <p:anim calcmode="lin" valueType="num">
                                      <p:cBhvr additive="base">
                                        <p:cTn id="74" dur="500"/>
                                        <p:tgtEl>
                                          <p:spTgt spid="28"/>
                                        </p:tgtEl>
                                        <p:attrNameLst>
                                          <p:attrName>ppt_x</p:attrName>
                                        </p:attrNameLst>
                                      </p:cBhvr>
                                      <p:tavLst>
                                        <p:tav tm="0">
                                          <p:val>
                                            <p:strVal val="ppt_x"/>
                                          </p:val>
                                        </p:tav>
                                        <p:tav tm="100000">
                                          <p:val>
                                            <p:strVal val="ppt_x"/>
                                          </p:val>
                                        </p:tav>
                                      </p:tavLst>
                                    </p:anim>
                                    <p:anim calcmode="lin" valueType="num">
                                      <p:cBhvr additive="base">
                                        <p:cTn id="75" dur="500"/>
                                        <p:tgtEl>
                                          <p:spTgt spid="28"/>
                                        </p:tgtEl>
                                        <p:attrNameLst>
                                          <p:attrName>ppt_y</p:attrName>
                                        </p:attrNameLst>
                                      </p:cBhvr>
                                      <p:tavLst>
                                        <p:tav tm="0">
                                          <p:val>
                                            <p:strVal val="ppt_y"/>
                                          </p:val>
                                        </p:tav>
                                        <p:tav tm="100000">
                                          <p:val>
                                            <p:strVal val="1+ppt_h/2"/>
                                          </p:val>
                                        </p:tav>
                                      </p:tavLst>
                                    </p:anim>
                                    <p:set>
                                      <p:cBhvr>
                                        <p:cTn id="76" dur="1" fill="hold">
                                          <p:stCondLst>
                                            <p:cond delay="499"/>
                                          </p:stCondLst>
                                        </p:cTn>
                                        <p:tgtEl>
                                          <p:spTgt spid="28"/>
                                        </p:tgtEl>
                                        <p:attrNameLst>
                                          <p:attrName>style.visibility</p:attrName>
                                        </p:attrNameLst>
                                      </p:cBhvr>
                                      <p:to>
                                        <p:strVal val="hidden"/>
                                      </p:to>
                                    </p:set>
                                  </p:childTnLst>
                                </p:cTn>
                              </p:par>
                              <p:par>
                                <p:cTn id="77" presetID="2" presetClass="exit" presetSubtype="4" fill="hold" nodeType="withEffect">
                                  <p:stCondLst>
                                    <p:cond delay="0"/>
                                  </p:stCondLst>
                                  <p:childTnLst>
                                    <p:anim calcmode="lin" valueType="num">
                                      <p:cBhvr additive="base">
                                        <p:cTn id="78" dur="500"/>
                                        <p:tgtEl>
                                          <p:spTgt spid="19"/>
                                        </p:tgtEl>
                                        <p:attrNameLst>
                                          <p:attrName>ppt_x</p:attrName>
                                        </p:attrNameLst>
                                      </p:cBhvr>
                                      <p:tavLst>
                                        <p:tav tm="0">
                                          <p:val>
                                            <p:strVal val="ppt_x"/>
                                          </p:val>
                                        </p:tav>
                                        <p:tav tm="100000">
                                          <p:val>
                                            <p:strVal val="ppt_x"/>
                                          </p:val>
                                        </p:tav>
                                      </p:tavLst>
                                    </p:anim>
                                    <p:anim calcmode="lin" valueType="num">
                                      <p:cBhvr additive="base">
                                        <p:cTn id="79" dur="500"/>
                                        <p:tgtEl>
                                          <p:spTgt spid="19"/>
                                        </p:tgtEl>
                                        <p:attrNameLst>
                                          <p:attrName>ppt_y</p:attrName>
                                        </p:attrNameLst>
                                      </p:cBhvr>
                                      <p:tavLst>
                                        <p:tav tm="0">
                                          <p:val>
                                            <p:strVal val="ppt_y"/>
                                          </p:val>
                                        </p:tav>
                                        <p:tav tm="100000">
                                          <p:val>
                                            <p:strVal val="1+ppt_h/2"/>
                                          </p:val>
                                        </p:tav>
                                      </p:tavLst>
                                    </p:anim>
                                    <p:set>
                                      <p:cBhvr>
                                        <p:cTn id="80" dur="1" fill="hold">
                                          <p:stCondLst>
                                            <p:cond delay="499"/>
                                          </p:stCondLst>
                                        </p:cTn>
                                        <p:tgtEl>
                                          <p:spTgt spid="19"/>
                                        </p:tgtEl>
                                        <p:attrNameLst>
                                          <p:attrName>style.visibility</p:attrName>
                                        </p:attrNameLst>
                                      </p:cBhvr>
                                      <p:to>
                                        <p:strVal val="hidden"/>
                                      </p:to>
                                    </p:set>
                                  </p:childTnLst>
                                </p:cTn>
                              </p:par>
                              <p:par>
                                <p:cTn id="81" presetID="2" presetClass="exit" presetSubtype="4" fill="hold" grpId="1" nodeType="withEffect">
                                  <p:stCondLst>
                                    <p:cond delay="0"/>
                                  </p:stCondLst>
                                  <p:childTnLst>
                                    <p:anim calcmode="lin" valueType="num">
                                      <p:cBhvr additive="base">
                                        <p:cTn id="82" dur="500"/>
                                        <p:tgtEl>
                                          <p:spTgt spid="8"/>
                                        </p:tgtEl>
                                        <p:attrNameLst>
                                          <p:attrName>ppt_x</p:attrName>
                                        </p:attrNameLst>
                                      </p:cBhvr>
                                      <p:tavLst>
                                        <p:tav tm="0">
                                          <p:val>
                                            <p:strVal val="ppt_x"/>
                                          </p:val>
                                        </p:tav>
                                        <p:tav tm="100000">
                                          <p:val>
                                            <p:strVal val="ppt_x"/>
                                          </p:val>
                                        </p:tav>
                                      </p:tavLst>
                                    </p:anim>
                                    <p:anim calcmode="lin" valueType="num">
                                      <p:cBhvr additive="base">
                                        <p:cTn id="83" dur="500"/>
                                        <p:tgtEl>
                                          <p:spTgt spid="8"/>
                                        </p:tgtEl>
                                        <p:attrNameLst>
                                          <p:attrName>ppt_y</p:attrName>
                                        </p:attrNameLst>
                                      </p:cBhvr>
                                      <p:tavLst>
                                        <p:tav tm="0">
                                          <p:val>
                                            <p:strVal val="ppt_y"/>
                                          </p:val>
                                        </p:tav>
                                        <p:tav tm="100000">
                                          <p:val>
                                            <p:strVal val="1+ppt_h/2"/>
                                          </p:val>
                                        </p:tav>
                                      </p:tavLst>
                                    </p:anim>
                                    <p:set>
                                      <p:cBhvr>
                                        <p:cTn id="84" dur="1" fill="hold">
                                          <p:stCondLst>
                                            <p:cond delay="499"/>
                                          </p:stCondLst>
                                        </p:cTn>
                                        <p:tgtEl>
                                          <p:spTgt spid="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ppt_x"/>
                                          </p:val>
                                        </p:tav>
                                        <p:tav tm="100000">
                                          <p:val>
                                            <p:strVal val="#ppt_x"/>
                                          </p:val>
                                        </p:tav>
                                      </p:tavLst>
                                    </p:anim>
                                    <p:anim calcmode="lin" valueType="num">
                                      <p:cBhvr additive="base">
                                        <p:cTn id="94" dur="500" fill="hold"/>
                                        <p:tgtEl>
                                          <p:spTgt spid="38"/>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additive="base">
                                        <p:cTn id="103" dur="500" fill="hold"/>
                                        <p:tgtEl>
                                          <p:spTgt spid="33"/>
                                        </p:tgtEl>
                                        <p:attrNameLst>
                                          <p:attrName>ppt_x</p:attrName>
                                        </p:attrNameLst>
                                      </p:cBhvr>
                                      <p:tavLst>
                                        <p:tav tm="0">
                                          <p:val>
                                            <p:strVal val="#ppt_x"/>
                                          </p:val>
                                        </p:tav>
                                        <p:tav tm="100000">
                                          <p:val>
                                            <p:strVal val="#ppt_x"/>
                                          </p:val>
                                        </p:tav>
                                      </p:tavLst>
                                    </p:anim>
                                    <p:anim calcmode="lin" valueType="num">
                                      <p:cBhvr additive="base">
                                        <p:cTn id="104" dur="500" fill="hold"/>
                                        <p:tgtEl>
                                          <p:spTgt spid="33"/>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additive="base">
                                        <p:cTn id="117" dur="500" fill="hold"/>
                                        <p:tgtEl>
                                          <p:spTgt spid="29"/>
                                        </p:tgtEl>
                                        <p:attrNameLst>
                                          <p:attrName>ppt_x</p:attrName>
                                        </p:attrNameLst>
                                      </p:cBhvr>
                                      <p:tavLst>
                                        <p:tav tm="0">
                                          <p:val>
                                            <p:strVal val="#ppt_x"/>
                                          </p:val>
                                        </p:tav>
                                        <p:tav tm="100000">
                                          <p:val>
                                            <p:strVal val="#ppt_x"/>
                                          </p:val>
                                        </p:tav>
                                      </p:tavLst>
                                    </p:anim>
                                    <p:anim calcmode="lin" valueType="num">
                                      <p:cBhvr additive="base">
                                        <p:cTn id="118" dur="500" fill="hold"/>
                                        <p:tgtEl>
                                          <p:spTgt spid="29"/>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anim calcmode="lin" valueType="num">
                                      <p:cBhvr additive="base">
                                        <p:cTn id="121" dur="500" fill="hold"/>
                                        <p:tgtEl>
                                          <p:spTgt spid="36"/>
                                        </p:tgtEl>
                                        <p:attrNameLst>
                                          <p:attrName>ppt_x</p:attrName>
                                        </p:attrNameLst>
                                      </p:cBhvr>
                                      <p:tavLst>
                                        <p:tav tm="0">
                                          <p:val>
                                            <p:strVal val="#ppt_x"/>
                                          </p:val>
                                        </p:tav>
                                        <p:tav tm="100000">
                                          <p:val>
                                            <p:strVal val="#ppt_x"/>
                                          </p:val>
                                        </p:tav>
                                      </p:tavLst>
                                    </p:anim>
                                    <p:anim calcmode="lin" valueType="num">
                                      <p:cBhvr additive="base">
                                        <p:cTn id="12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5" grpId="0"/>
      <p:bldP spid="25" grpId="1"/>
      <p:bldP spid="27" grpId="0"/>
      <p:bldP spid="31" grpId="0"/>
      <p:bldP spid="24" grpId="0"/>
      <p:bldP spid="34" grpId="0"/>
      <p:bldP spid="3" grpId="0"/>
      <p:bldP spid="3" grpId="1"/>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7EA80-3F38-E978-B01F-169E34BC1C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8ACD2E-F325-D3C6-DEED-C8B7A70A605E}"/>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3" name="Rectangle 4">
            <a:extLst>
              <a:ext uri="{FF2B5EF4-FFF2-40B4-BE49-F238E27FC236}">
                <a16:creationId xmlns:a16="http://schemas.microsoft.com/office/drawing/2014/main" id="{B15C7E72-7B27-4482-5E97-2BE3526EA1D6}"/>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Two Sample Bootstrap Hypothesis Test</a:t>
            </a:r>
          </a:p>
        </p:txBody>
      </p:sp>
      <p:sp>
        <p:nvSpPr>
          <p:cNvPr id="4" name="Rectangle 3">
            <a:extLst>
              <a:ext uri="{FF2B5EF4-FFF2-40B4-BE49-F238E27FC236}">
                <a16:creationId xmlns:a16="http://schemas.microsoft.com/office/drawing/2014/main" id="{CC7E1B24-1D08-9E56-5C4F-69B98A3DE475}"/>
              </a:ext>
            </a:extLst>
          </p:cNvPr>
          <p:cNvSpPr/>
          <p:nvPr/>
        </p:nvSpPr>
        <p:spPr>
          <a:xfrm>
            <a:off x="146036" y="1434071"/>
            <a:ext cx="8286114" cy="830997"/>
          </a:xfrm>
          <a:prstGeom prst="rect">
            <a:avLst/>
          </a:prstGeom>
        </p:spPr>
        <p:txBody>
          <a:bodyPr wrap="square">
            <a:spAutoFit/>
          </a:bodyPr>
          <a:lstStyle/>
          <a:p>
            <a:pPr marL="43021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400" dirty="0">
                <a:solidFill>
                  <a:srgbClr val="000000"/>
                </a:solidFill>
                <a:latin typeface="Times New Roman" pitchFamily="18" charset="0"/>
              </a:rPr>
              <a:t>To check for the equality between the two independent sample populations:</a:t>
            </a:r>
          </a:p>
        </p:txBody>
      </p:sp>
      <p:sp>
        <p:nvSpPr>
          <p:cNvPr id="8" name="TextBox 7">
            <a:extLst>
              <a:ext uri="{FF2B5EF4-FFF2-40B4-BE49-F238E27FC236}">
                <a16:creationId xmlns:a16="http://schemas.microsoft.com/office/drawing/2014/main" id="{FE2B4AB2-8AEF-3E2B-C94A-350EF4EAD37A}"/>
              </a:ext>
            </a:extLst>
          </p:cNvPr>
          <p:cNvSpPr txBox="1"/>
          <p:nvPr/>
        </p:nvSpPr>
        <p:spPr>
          <a:xfrm>
            <a:off x="711850" y="4668164"/>
            <a:ext cx="7072131" cy="430887"/>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Bootstrap out of </a:t>
            </a:r>
            <a:r>
              <a:rPr lang="en-US" sz="2200" b="1" dirty="0" err="1">
                <a:latin typeface="Times New Roman" panose="02020603050405020304" pitchFamily="18" charset="0"/>
                <a:cs typeface="Times New Roman" panose="02020603050405020304" pitchFamily="18" charset="0"/>
              </a:rPr>
              <a:t>x</a:t>
            </a:r>
            <a:r>
              <a:rPr lang="en-US" sz="2200" baseline="-25000" dirty="0" err="1">
                <a:latin typeface="Times New Roman" panose="02020603050405020304" pitchFamily="18" charset="0"/>
                <a:cs typeface="Times New Roman" panose="02020603050405020304" pitchFamily="18" charset="0"/>
              </a:rPr>
              <a:t>Null</a:t>
            </a:r>
            <a:r>
              <a:rPr lang="en-US" sz="2200" dirty="0">
                <a:latin typeface="Times New Roman" panose="02020603050405020304" pitchFamily="18" charset="0"/>
                <a:cs typeface="Times New Roman" panose="02020603050405020304" pitchFamily="18" charset="0"/>
              </a:rPr>
              <a:t> and </a:t>
            </a:r>
            <a:r>
              <a:rPr lang="en-US" sz="2200" b="1" dirty="0" err="1">
                <a:latin typeface="Times New Roman" panose="02020603050405020304" pitchFamily="18" charset="0"/>
                <a:cs typeface="Times New Roman" panose="02020603050405020304" pitchFamily="18" charset="0"/>
              </a:rPr>
              <a:t>y</a:t>
            </a:r>
            <a:r>
              <a:rPr lang="en-US" sz="2200" baseline="-25000" dirty="0" err="1">
                <a:latin typeface="Times New Roman" panose="02020603050405020304" pitchFamily="18" charset="0"/>
                <a:cs typeface="Times New Roman" panose="02020603050405020304" pitchFamily="18" charset="0"/>
              </a:rPr>
              <a:t>Null</a:t>
            </a:r>
            <a:r>
              <a:rPr lang="en-US" sz="2200" dirty="0">
                <a:latin typeface="Times New Roman" panose="02020603050405020304" pitchFamily="18" charset="0"/>
                <a:cs typeface="Times New Roman" panose="02020603050405020304" pitchFamily="18" charset="0"/>
              </a:rPr>
              <a:t> to obtain </a:t>
            </a:r>
          </a:p>
        </p:txBody>
      </p:sp>
      <p:pic>
        <p:nvPicPr>
          <p:cNvPr id="6" name="Picture 5">
            <a:extLst>
              <a:ext uri="{FF2B5EF4-FFF2-40B4-BE49-F238E27FC236}">
                <a16:creationId xmlns:a16="http://schemas.microsoft.com/office/drawing/2014/main" id="{5A4B7F92-DD7D-3C81-FC49-D6D76A50530D}"/>
              </a:ext>
            </a:extLst>
          </p:cNvPr>
          <p:cNvPicPr>
            <a:picLocks noChangeAspect="1"/>
          </p:cNvPicPr>
          <p:nvPr/>
        </p:nvPicPr>
        <p:blipFill>
          <a:blip r:embed="rId3"/>
          <a:stretch>
            <a:fillRect/>
          </a:stretch>
        </p:blipFill>
        <p:spPr>
          <a:xfrm>
            <a:off x="7049307" y="2748699"/>
            <a:ext cx="525499" cy="255022"/>
          </a:xfrm>
          <a:prstGeom prst="rect">
            <a:avLst/>
          </a:prstGeom>
        </p:spPr>
      </p:pic>
      <p:pic>
        <p:nvPicPr>
          <p:cNvPr id="7" name="Picture 6">
            <a:extLst>
              <a:ext uri="{FF2B5EF4-FFF2-40B4-BE49-F238E27FC236}">
                <a16:creationId xmlns:a16="http://schemas.microsoft.com/office/drawing/2014/main" id="{AF74006D-79BD-244E-252E-CCE8D7512919}"/>
              </a:ext>
            </a:extLst>
          </p:cNvPr>
          <p:cNvPicPr>
            <a:picLocks noChangeAspect="1"/>
          </p:cNvPicPr>
          <p:nvPr/>
        </p:nvPicPr>
        <p:blipFill>
          <a:blip r:embed="rId3"/>
          <a:stretch>
            <a:fillRect/>
          </a:stretch>
        </p:blipFill>
        <p:spPr>
          <a:xfrm>
            <a:off x="4593978" y="3184751"/>
            <a:ext cx="525499" cy="255022"/>
          </a:xfrm>
          <a:prstGeom prst="rect">
            <a:avLst/>
          </a:prstGeom>
        </p:spPr>
      </p:pic>
      <p:pic>
        <p:nvPicPr>
          <p:cNvPr id="11" name="Picture 10">
            <a:extLst>
              <a:ext uri="{FF2B5EF4-FFF2-40B4-BE49-F238E27FC236}">
                <a16:creationId xmlns:a16="http://schemas.microsoft.com/office/drawing/2014/main" id="{6E38729F-3E4A-4E2C-359C-D14F951404D2}"/>
              </a:ext>
            </a:extLst>
          </p:cNvPr>
          <p:cNvPicPr>
            <a:picLocks noChangeAspect="1"/>
          </p:cNvPicPr>
          <p:nvPr/>
        </p:nvPicPr>
        <p:blipFill>
          <a:blip r:embed="rId4"/>
          <a:stretch>
            <a:fillRect/>
          </a:stretch>
        </p:blipFill>
        <p:spPr>
          <a:xfrm>
            <a:off x="1642774" y="3649694"/>
            <a:ext cx="2756892" cy="258458"/>
          </a:xfrm>
          <a:prstGeom prst="rect">
            <a:avLst/>
          </a:prstGeom>
        </p:spPr>
      </p:pic>
      <p:pic>
        <p:nvPicPr>
          <p:cNvPr id="12" name="Picture 11">
            <a:extLst>
              <a:ext uri="{FF2B5EF4-FFF2-40B4-BE49-F238E27FC236}">
                <a16:creationId xmlns:a16="http://schemas.microsoft.com/office/drawing/2014/main" id="{F42C64FA-D057-DF94-452D-F61F0C7A4CCF}"/>
              </a:ext>
            </a:extLst>
          </p:cNvPr>
          <p:cNvPicPr>
            <a:picLocks noChangeAspect="1"/>
          </p:cNvPicPr>
          <p:nvPr/>
        </p:nvPicPr>
        <p:blipFill>
          <a:blip r:embed="rId5"/>
          <a:stretch>
            <a:fillRect/>
          </a:stretch>
        </p:blipFill>
        <p:spPr>
          <a:xfrm>
            <a:off x="4856728" y="3665835"/>
            <a:ext cx="2741228" cy="258458"/>
          </a:xfrm>
          <a:prstGeom prst="rect">
            <a:avLst/>
          </a:prstGeom>
        </p:spPr>
      </p:pic>
      <p:sp>
        <p:nvSpPr>
          <p:cNvPr id="13" name="TextBox 12">
            <a:extLst>
              <a:ext uri="{FF2B5EF4-FFF2-40B4-BE49-F238E27FC236}">
                <a16:creationId xmlns:a16="http://schemas.microsoft.com/office/drawing/2014/main" id="{987AD875-7E94-FB7B-6255-62986A27B114}"/>
              </a:ext>
            </a:extLst>
          </p:cNvPr>
          <p:cNvSpPr txBox="1"/>
          <p:nvPr/>
        </p:nvSpPr>
        <p:spPr>
          <a:xfrm>
            <a:off x="1541355" y="4091960"/>
            <a:ext cx="6766596"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These comprise our Null sample which we’ll bootstrap out of.</a:t>
            </a:r>
          </a:p>
        </p:txBody>
      </p:sp>
      <p:pic>
        <p:nvPicPr>
          <p:cNvPr id="15" name="Picture 14">
            <a:extLst>
              <a:ext uri="{FF2B5EF4-FFF2-40B4-BE49-F238E27FC236}">
                <a16:creationId xmlns:a16="http://schemas.microsoft.com/office/drawing/2014/main" id="{2A0A68B5-640F-C5BD-CB5C-4D14B43D415B}"/>
              </a:ext>
            </a:extLst>
          </p:cNvPr>
          <p:cNvPicPr>
            <a:picLocks noChangeAspect="1"/>
          </p:cNvPicPr>
          <p:nvPr/>
        </p:nvPicPr>
        <p:blipFill>
          <a:blip r:embed="rId6"/>
          <a:stretch>
            <a:fillRect/>
          </a:stretch>
        </p:blipFill>
        <p:spPr>
          <a:xfrm>
            <a:off x="5650455" y="4794230"/>
            <a:ext cx="1525849" cy="242303"/>
          </a:xfrm>
          <a:prstGeom prst="rect">
            <a:avLst/>
          </a:prstGeom>
        </p:spPr>
      </p:pic>
      <p:pic>
        <p:nvPicPr>
          <p:cNvPr id="16" name="Picture 15">
            <a:extLst>
              <a:ext uri="{FF2B5EF4-FFF2-40B4-BE49-F238E27FC236}">
                <a16:creationId xmlns:a16="http://schemas.microsoft.com/office/drawing/2014/main" id="{FF217B31-6D9D-CDC3-5D27-4FC09FA2DDA6}"/>
              </a:ext>
            </a:extLst>
          </p:cNvPr>
          <p:cNvPicPr>
            <a:picLocks noChangeAspect="1"/>
          </p:cNvPicPr>
          <p:nvPr/>
        </p:nvPicPr>
        <p:blipFill>
          <a:blip r:embed="rId7"/>
          <a:stretch>
            <a:fillRect/>
          </a:stretch>
        </p:blipFill>
        <p:spPr>
          <a:xfrm>
            <a:off x="4158394" y="5324326"/>
            <a:ext cx="529273" cy="257484"/>
          </a:xfrm>
          <a:prstGeom prst="rect">
            <a:avLst/>
          </a:prstGeom>
        </p:spPr>
      </p:pic>
      <p:sp>
        <p:nvSpPr>
          <p:cNvPr id="17" name="TextBox 16">
            <a:extLst>
              <a:ext uri="{FF2B5EF4-FFF2-40B4-BE49-F238E27FC236}">
                <a16:creationId xmlns:a16="http://schemas.microsoft.com/office/drawing/2014/main" id="{541532FF-8175-8F6F-59FD-1EC963391FD3}"/>
              </a:ext>
            </a:extLst>
          </p:cNvPr>
          <p:cNvSpPr txBox="1"/>
          <p:nvPr/>
        </p:nvSpPr>
        <p:spPr>
          <a:xfrm>
            <a:off x="711850" y="5223753"/>
            <a:ext cx="7072131" cy="430887"/>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For each bootstrap sample          and         compute:</a:t>
            </a:r>
          </a:p>
        </p:txBody>
      </p:sp>
      <p:pic>
        <p:nvPicPr>
          <p:cNvPr id="18" name="Picture 17">
            <a:extLst>
              <a:ext uri="{FF2B5EF4-FFF2-40B4-BE49-F238E27FC236}">
                <a16:creationId xmlns:a16="http://schemas.microsoft.com/office/drawing/2014/main" id="{F2E3C161-4E43-2903-6C26-47B81DE055EC}"/>
              </a:ext>
            </a:extLst>
          </p:cNvPr>
          <p:cNvPicPr>
            <a:picLocks noChangeAspect="1"/>
          </p:cNvPicPr>
          <p:nvPr/>
        </p:nvPicPr>
        <p:blipFill>
          <a:blip r:embed="rId8"/>
          <a:stretch>
            <a:fillRect/>
          </a:stretch>
        </p:blipFill>
        <p:spPr>
          <a:xfrm>
            <a:off x="5269562" y="5340736"/>
            <a:ext cx="499950" cy="243219"/>
          </a:xfrm>
          <a:prstGeom prst="rect">
            <a:avLst/>
          </a:prstGeom>
        </p:spPr>
      </p:pic>
      <p:sp>
        <p:nvSpPr>
          <p:cNvPr id="31" name="Rectangle 30">
            <a:extLst>
              <a:ext uri="{FF2B5EF4-FFF2-40B4-BE49-F238E27FC236}">
                <a16:creationId xmlns:a16="http://schemas.microsoft.com/office/drawing/2014/main" id="{EDA12B03-5947-0C1E-25D8-0A397D3C8A66}"/>
              </a:ext>
            </a:extLst>
          </p:cNvPr>
          <p:cNvSpPr/>
          <p:nvPr/>
        </p:nvSpPr>
        <p:spPr>
          <a:xfrm>
            <a:off x="711850" y="2317216"/>
            <a:ext cx="7637945" cy="1210588"/>
          </a:xfrm>
          <a:prstGeom prst="rect">
            <a:avLst/>
          </a:prstGeom>
        </p:spPr>
        <p:txBody>
          <a:bodyPr wrap="square">
            <a:spAutoFit/>
          </a:bodyPr>
          <a:lstStyle/>
          <a:p>
            <a:pPr marL="43021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Given independent samples </a:t>
            </a:r>
            <a:r>
              <a:rPr lang="en-US" sz="2200" b="1" dirty="0">
                <a:solidFill>
                  <a:srgbClr val="000000"/>
                </a:solidFill>
                <a:latin typeface="Times New Roman" pitchFamily="18" charset="0"/>
              </a:rPr>
              <a:t>x</a:t>
            </a:r>
            <a:r>
              <a:rPr lang="en-US" sz="2200" dirty="0">
                <a:solidFill>
                  <a:srgbClr val="000000"/>
                </a:solidFill>
                <a:latin typeface="Times New Roman" pitchFamily="18" charset="0"/>
              </a:rPr>
              <a:t> and </a:t>
            </a:r>
            <a:r>
              <a:rPr lang="en-US" sz="2200" b="1" dirty="0">
                <a:solidFill>
                  <a:srgbClr val="000000"/>
                </a:solidFill>
                <a:latin typeface="Times New Roman" pitchFamily="18" charset="0"/>
              </a:rPr>
              <a:t>y</a:t>
            </a:r>
            <a:r>
              <a:rPr lang="en-US" sz="2200" dirty="0">
                <a:solidFill>
                  <a:srgbClr val="000000"/>
                </a:solidFill>
                <a:latin typeface="Times New Roman" pitchFamily="18" charset="0"/>
              </a:rPr>
              <a:t>, (of lengths </a:t>
            </a:r>
            <a:r>
              <a:rPr lang="en-US" sz="2200" i="1" dirty="0">
                <a:solidFill>
                  <a:srgbClr val="000000"/>
                </a:solidFill>
                <a:latin typeface="Times New Roman" pitchFamily="18" charset="0"/>
              </a:rPr>
              <a:t>n</a:t>
            </a:r>
            <a:r>
              <a:rPr lang="en-US" sz="2200" dirty="0">
                <a:solidFill>
                  <a:srgbClr val="000000"/>
                </a:solidFill>
                <a:latin typeface="Times New Roman" pitchFamily="18" charset="0"/>
              </a:rPr>
              <a:t> and </a:t>
            </a:r>
            <a:r>
              <a:rPr lang="en-US" sz="2200" i="1" dirty="0">
                <a:solidFill>
                  <a:srgbClr val="000000"/>
                </a:solidFill>
                <a:latin typeface="Times New Roman" pitchFamily="18" charset="0"/>
              </a:rPr>
              <a:t>m</a:t>
            </a:r>
            <a:r>
              <a:rPr lang="en-US" sz="2200" dirty="0">
                <a:solidFill>
                  <a:srgbClr val="000000"/>
                </a:solidFill>
                <a:latin typeface="Times New Roman" pitchFamily="18" charset="0"/>
              </a:rPr>
              <a:t>) compute the sample mean of the combined sample: </a:t>
            </a:r>
          </a:p>
          <a:p>
            <a:pPr marL="430213" indent="-323850">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US" sz="2200" dirty="0">
                <a:solidFill>
                  <a:srgbClr val="000000"/>
                </a:solidFill>
                <a:latin typeface="Times New Roman" pitchFamily="18" charset="0"/>
              </a:rPr>
              <a:t> Shift the sample means to be         :</a:t>
            </a:r>
            <a:endParaRPr lang="en-US" sz="22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9F9651A-A2B4-FEDE-2453-D0BDB8AF3599}"/>
              </a:ext>
            </a:extLst>
          </p:cNvPr>
          <p:cNvPicPr>
            <a:picLocks noChangeAspect="1"/>
          </p:cNvPicPr>
          <p:nvPr/>
        </p:nvPicPr>
        <p:blipFill>
          <a:blip r:embed="rId9"/>
          <a:stretch>
            <a:fillRect/>
          </a:stretch>
        </p:blipFill>
        <p:spPr>
          <a:xfrm>
            <a:off x="2783390" y="5881039"/>
            <a:ext cx="2582624" cy="274320"/>
          </a:xfrm>
          <a:prstGeom prst="rect">
            <a:avLst/>
          </a:prstGeom>
        </p:spPr>
      </p:pic>
      <p:sp>
        <p:nvSpPr>
          <p:cNvPr id="9" name="TextBox 8">
            <a:extLst>
              <a:ext uri="{FF2B5EF4-FFF2-40B4-BE49-F238E27FC236}">
                <a16:creationId xmlns:a16="http://schemas.microsoft.com/office/drawing/2014/main" id="{361E8AD3-CD62-2E8F-F8A7-7AB4607560F8}"/>
              </a:ext>
            </a:extLst>
          </p:cNvPr>
          <p:cNvSpPr txBox="1"/>
          <p:nvPr/>
        </p:nvSpPr>
        <p:spPr>
          <a:xfrm>
            <a:off x="694473" y="6344861"/>
            <a:ext cx="7430956" cy="430887"/>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Examine where                       falls with respect to</a:t>
            </a:r>
          </a:p>
        </p:txBody>
      </p:sp>
      <p:pic>
        <p:nvPicPr>
          <p:cNvPr id="14" name="Picture 13">
            <a:extLst>
              <a:ext uri="{FF2B5EF4-FFF2-40B4-BE49-F238E27FC236}">
                <a16:creationId xmlns:a16="http://schemas.microsoft.com/office/drawing/2014/main" id="{AA24E3EB-F2BE-0BBF-6AF8-3D0ED8EA05D4}"/>
              </a:ext>
            </a:extLst>
          </p:cNvPr>
          <p:cNvPicPr>
            <a:picLocks noChangeAspect="1"/>
          </p:cNvPicPr>
          <p:nvPr/>
        </p:nvPicPr>
        <p:blipFill>
          <a:blip r:embed="rId10"/>
          <a:stretch>
            <a:fillRect/>
          </a:stretch>
        </p:blipFill>
        <p:spPr>
          <a:xfrm>
            <a:off x="6746230" y="6467338"/>
            <a:ext cx="782276" cy="247387"/>
          </a:xfrm>
          <a:prstGeom prst="rect">
            <a:avLst/>
          </a:prstGeom>
        </p:spPr>
      </p:pic>
      <p:pic>
        <p:nvPicPr>
          <p:cNvPr id="19" name="Picture 18">
            <a:extLst>
              <a:ext uri="{FF2B5EF4-FFF2-40B4-BE49-F238E27FC236}">
                <a16:creationId xmlns:a16="http://schemas.microsoft.com/office/drawing/2014/main" id="{B9F0CBC2-1C27-3B11-3FAA-CBA74EE45422}"/>
              </a:ext>
            </a:extLst>
          </p:cNvPr>
          <p:cNvPicPr>
            <a:picLocks noChangeAspect="1"/>
          </p:cNvPicPr>
          <p:nvPr/>
        </p:nvPicPr>
        <p:blipFill>
          <a:blip r:embed="rId11"/>
          <a:stretch>
            <a:fillRect/>
          </a:stretch>
        </p:blipFill>
        <p:spPr>
          <a:xfrm>
            <a:off x="2949939" y="6423678"/>
            <a:ext cx="1468217" cy="296401"/>
          </a:xfrm>
          <a:prstGeom prst="rect">
            <a:avLst/>
          </a:prstGeom>
        </p:spPr>
      </p:pic>
    </p:spTree>
    <p:extLst>
      <p:ext uri="{BB962C8B-B14F-4D97-AF65-F5344CB8AC3E}">
        <p14:creationId xmlns:p14="http://schemas.microsoft.com/office/powerpoint/2010/main" val="79877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P spid="31"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ADCF-EFAD-BD51-90E6-32ECAC2ED96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0FA8D5D-B6D3-755A-3078-3B14844F61DD}"/>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8" name="Rectangle 4">
            <a:extLst>
              <a:ext uri="{FF2B5EF4-FFF2-40B4-BE49-F238E27FC236}">
                <a16:creationId xmlns:a16="http://schemas.microsoft.com/office/drawing/2014/main" id="{A1F2DBF4-283E-316A-FF45-D5113134E58C}"/>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Example Two Independent Sample Bootstrap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Hypothesis Test</a:t>
            </a:r>
          </a:p>
        </p:txBody>
      </p:sp>
      <p:sp>
        <p:nvSpPr>
          <p:cNvPr id="3" name="TextBox 2">
            <a:extLst>
              <a:ext uri="{FF2B5EF4-FFF2-40B4-BE49-F238E27FC236}">
                <a16:creationId xmlns:a16="http://schemas.microsoft.com/office/drawing/2014/main" id="{748227BB-957F-9F5F-CB35-0406CA6E11AC}"/>
              </a:ext>
            </a:extLst>
          </p:cNvPr>
          <p:cNvSpPr txBox="1"/>
          <p:nvPr/>
        </p:nvSpPr>
        <p:spPr>
          <a:xfrm>
            <a:off x="231775" y="1956122"/>
            <a:ext cx="8156294"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Consider the financial transactions fraud scores data with </a:t>
            </a:r>
            <a:r>
              <a:rPr lang="en-US" sz="2400" b="1" dirty="0">
                <a:latin typeface="Courier New" panose="02070309020205020404" pitchFamily="49" charset="0"/>
                <a:cs typeface="Courier New" panose="02070309020205020404" pitchFamily="49" charset="0"/>
              </a:rPr>
              <a:t>data("transactions")</a:t>
            </a:r>
            <a:r>
              <a:rPr lang="en-US" sz="2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FDD1D0D-F13F-F8AE-5F0B-0F8E90E8762E}"/>
              </a:ext>
            </a:extLst>
          </p:cNvPr>
          <p:cNvSpPr txBox="1"/>
          <p:nvPr/>
        </p:nvSpPr>
        <p:spPr>
          <a:xfrm>
            <a:off x="231775" y="3242966"/>
            <a:ext cx="8156294"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Visualize the data</a:t>
            </a:r>
          </a:p>
          <a:p>
            <a:r>
              <a:rPr lang="en-US" sz="2400" dirty="0">
                <a:latin typeface="Times New Roman" panose="02020603050405020304" pitchFamily="18" charset="0"/>
                <a:cs typeface="Times New Roman" panose="02020603050405020304" pitchFamily="18" charset="0"/>
              </a:rPr>
              <a:t>b. Perform a two sample bootstrap hypothesis test to assess the (Null) hypothesis of equivalence between the not fraud and fraud population of scores</a:t>
            </a:r>
          </a:p>
        </p:txBody>
      </p:sp>
    </p:spTree>
    <p:extLst>
      <p:ext uri="{BB962C8B-B14F-4D97-AF65-F5344CB8AC3E}">
        <p14:creationId xmlns:p14="http://schemas.microsoft.com/office/powerpoint/2010/main" val="2194475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2CF24E-4D44-C1C3-E63B-1CD374BBB887}"/>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4" name="Rectangle 4">
            <a:extLst>
              <a:ext uri="{FF2B5EF4-FFF2-40B4-BE49-F238E27FC236}">
                <a16:creationId xmlns:a16="http://schemas.microsoft.com/office/drawing/2014/main" id="{A095A20B-679D-5A3D-8F8D-6302A670D62C}"/>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Example Two Independent Sample Bootstrap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Hypothesis Test</a:t>
            </a:r>
          </a:p>
        </p:txBody>
      </p:sp>
      <p:sp>
        <p:nvSpPr>
          <p:cNvPr id="5" name="Rectangle 4">
            <a:extLst>
              <a:ext uri="{FF2B5EF4-FFF2-40B4-BE49-F238E27FC236}">
                <a16:creationId xmlns:a16="http://schemas.microsoft.com/office/drawing/2014/main" id="{9D95BE26-52EB-EF1E-4218-B31972E176D0}"/>
              </a:ext>
            </a:extLst>
          </p:cNvPr>
          <p:cNvSpPr/>
          <p:nvPr/>
        </p:nvSpPr>
        <p:spPr>
          <a:xfrm>
            <a:off x="287417" y="1669644"/>
            <a:ext cx="8607424" cy="3539430"/>
          </a:xfrm>
          <a:prstGeom prst="rect">
            <a:avLst/>
          </a:prstGeom>
          <a:solidFill>
            <a:srgbClr val="000C78"/>
          </a:solidFill>
        </p:spPr>
        <p:txBody>
          <a:bodyPr wrap="square">
            <a:spAutoFit/>
          </a:bodyPr>
          <a:lstStyle/>
          <a:p>
            <a:r>
              <a:rPr lang="en-US" sz="1400" dirty="0">
                <a:solidFill>
                  <a:schemeClr val="accent6"/>
                </a:solidFill>
                <a:latin typeface="Courier"/>
                <a:cs typeface="Courier"/>
              </a:rPr>
              <a:t>library</a:t>
            </a:r>
            <a:r>
              <a:rPr lang="en-US" sz="1400" dirty="0">
                <a:solidFill>
                  <a:schemeClr val="bg1"/>
                </a:solidFill>
                <a:latin typeface="Courier"/>
                <a:cs typeface="Courier"/>
              </a:rPr>
              <a:t>(</a:t>
            </a:r>
            <a:r>
              <a:rPr lang="en-US" sz="1400" dirty="0" err="1">
                <a:solidFill>
                  <a:schemeClr val="bg1"/>
                </a:solidFill>
                <a:latin typeface="Courier"/>
                <a:cs typeface="Courier"/>
              </a:rPr>
              <a:t>frequtils</a:t>
            </a:r>
            <a:r>
              <a:rPr lang="en-US" sz="1400" dirty="0">
                <a:solidFill>
                  <a:schemeClr val="bg1"/>
                </a:solidFill>
                <a:latin typeface="Courier"/>
                <a:cs typeface="Courier"/>
              </a:rPr>
              <a:t>)</a:t>
            </a:r>
          </a:p>
          <a:p>
            <a:endParaRPr lang="en-US" sz="1400" dirty="0">
              <a:solidFill>
                <a:schemeClr val="bg1"/>
              </a:solidFill>
              <a:latin typeface="Courier"/>
              <a:cs typeface="Courier"/>
            </a:endParaRPr>
          </a:p>
          <a:p>
            <a:r>
              <a:rPr lang="en-US" sz="1400" dirty="0">
                <a:solidFill>
                  <a:schemeClr val="bg1"/>
                </a:solidFill>
                <a:latin typeface="Courier"/>
                <a:cs typeface="Courier"/>
              </a:rPr>
              <a:t>data(</a:t>
            </a:r>
            <a:r>
              <a:rPr lang="en-US" sz="1400" dirty="0">
                <a:solidFill>
                  <a:srgbClr val="00B050"/>
                </a:solidFill>
                <a:latin typeface="Courier"/>
                <a:cs typeface="Courier"/>
              </a:rPr>
              <a:t>"transactions"</a:t>
            </a:r>
            <a:r>
              <a:rPr lang="en-US" sz="1400" dirty="0">
                <a:solidFill>
                  <a:schemeClr val="bg1"/>
                </a:solidFill>
                <a:latin typeface="Courier"/>
                <a:cs typeface="Courier"/>
              </a:rPr>
              <a:t>)</a:t>
            </a:r>
          </a:p>
          <a:p>
            <a:endParaRPr lang="en-US" sz="1400" dirty="0">
              <a:solidFill>
                <a:schemeClr val="bg1"/>
              </a:solidFill>
              <a:latin typeface="Courier"/>
              <a:cs typeface="Courier"/>
            </a:endParaRPr>
          </a:p>
          <a:p>
            <a:r>
              <a:rPr lang="en-US" sz="1400" dirty="0">
                <a:solidFill>
                  <a:schemeClr val="bg1"/>
                </a:solidFill>
                <a:latin typeface="Courier"/>
                <a:cs typeface="Courier"/>
              </a:rPr>
              <a:t>boxplot(</a:t>
            </a:r>
            <a:r>
              <a:rPr lang="en-US" sz="1400" dirty="0" err="1">
                <a:solidFill>
                  <a:schemeClr val="bg1"/>
                </a:solidFill>
                <a:latin typeface="Courier"/>
                <a:cs typeface="Courier"/>
              </a:rPr>
              <a:t>suspicion.score~transaction.type</a:t>
            </a:r>
            <a:r>
              <a:rPr lang="en-US" sz="1400" dirty="0">
                <a:solidFill>
                  <a:schemeClr val="bg1"/>
                </a:solidFill>
                <a:latin typeface="Courier"/>
                <a:cs typeface="Courier"/>
              </a:rPr>
              <a:t>, data = transactions)</a:t>
            </a:r>
          </a:p>
          <a:p>
            <a:endParaRPr lang="en-US" sz="1400" dirty="0">
              <a:solidFill>
                <a:schemeClr val="bg1"/>
              </a:solidFill>
              <a:latin typeface="Courier"/>
              <a:cs typeface="Courier"/>
            </a:endParaRPr>
          </a:p>
          <a:p>
            <a:r>
              <a:rPr lang="en-US" sz="1400" dirty="0" err="1">
                <a:solidFill>
                  <a:schemeClr val="bg1"/>
                </a:solidFill>
                <a:latin typeface="Courier"/>
                <a:cs typeface="Courier"/>
              </a:rPr>
              <a:t>nfs</a:t>
            </a:r>
            <a:r>
              <a:rPr lang="en-US" sz="1400" dirty="0">
                <a:solidFill>
                  <a:schemeClr val="bg1"/>
                </a:solidFill>
                <a:latin typeface="Courier"/>
                <a:cs typeface="Courier"/>
              </a:rPr>
              <a:t> &lt;- transactions[</a:t>
            </a:r>
            <a:r>
              <a:rPr lang="en-US" sz="1400" dirty="0" err="1">
                <a:solidFill>
                  <a:schemeClr val="bg1"/>
                </a:solidFill>
                <a:latin typeface="Courier"/>
                <a:cs typeface="Courier"/>
              </a:rPr>
              <a:t>transactions$transaction.type</a:t>
            </a:r>
            <a:r>
              <a:rPr lang="en-US" sz="1400" dirty="0">
                <a:solidFill>
                  <a:schemeClr val="bg1"/>
                </a:solidFill>
                <a:latin typeface="Courier"/>
                <a:cs typeface="Courier"/>
              </a:rPr>
              <a:t> == </a:t>
            </a:r>
            <a:r>
              <a:rPr lang="en-US" sz="1400" dirty="0">
                <a:solidFill>
                  <a:srgbClr val="00B050"/>
                </a:solidFill>
                <a:latin typeface="Courier"/>
                <a:cs typeface="Courier"/>
              </a:rPr>
              <a:t>"</a:t>
            </a:r>
            <a:r>
              <a:rPr lang="en-US" sz="1400" dirty="0" err="1">
                <a:solidFill>
                  <a:srgbClr val="00B050"/>
                </a:solidFill>
                <a:latin typeface="Courier"/>
                <a:cs typeface="Courier"/>
              </a:rPr>
              <a:t>not.fraud</a:t>
            </a:r>
            <a:r>
              <a:rPr lang="en-US" sz="1400" dirty="0">
                <a:solidFill>
                  <a:srgbClr val="00B050"/>
                </a:solidFill>
                <a:latin typeface="Courier"/>
                <a:cs typeface="Courier"/>
              </a:rPr>
              <a:t>"</a:t>
            </a:r>
            <a:r>
              <a:rPr lang="en-US" sz="1400" dirty="0">
                <a:solidFill>
                  <a:schemeClr val="bg1"/>
                </a:solidFill>
                <a:latin typeface="Courier"/>
                <a:cs typeface="Courier"/>
              </a:rPr>
              <a:t>, 1]</a:t>
            </a:r>
          </a:p>
          <a:p>
            <a:r>
              <a:rPr lang="en-US" sz="1400" dirty="0">
                <a:solidFill>
                  <a:schemeClr val="bg1"/>
                </a:solidFill>
                <a:latin typeface="Courier"/>
                <a:cs typeface="Courier"/>
              </a:rPr>
              <a:t>fs  &lt;- transactions[</a:t>
            </a:r>
            <a:r>
              <a:rPr lang="en-US" sz="1400" dirty="0" err="1">
                <a:solidFill>
                  <a:schemeClr val="bg1"/>
                </a:solidFill>
                <a:latin typeface="Courier"/>
                <a:cs typeface="Courier"/>
              </a:rPr>
              <a:t>transactions$transaction.type</a:t>
            </a:r>
            <a:r>
              <a:rPr lang="en-US" sz="1400" dirty="0">
                <a:solidFill>
                  <a:schemeClr val="bg1"/>
                </a:solidFill>
                <a:latin typeface="Courier"/>
                <a:cs typeface="Courier"/>
              </a:rPr>
              <a:t> == </a:t>
            </a:r>
            <a:r>
              <a:rPr lang="en-US" sz="1400" dirty="0">
                <a:solidFill>
                  <a:srgbClr val="00B050"/>
                </a:solidFill>
                <a:latin typeface="Courier"/>
                <a:cs typeface="Courier"/>
              </a:rPr>
              <a:t>"fraud"</a:t>
            </a:r>
            <a:r>
              <a:rPr lang="en-US" sz="1400" dirty="0">
                <a:solidFill>
                  <a:schemeClr val="bg1"/>
                </a:solidFill>
                <a:latin typeface="Courier"/>
                <a:cs typeface="Courier"/>
              </a:rPr>
              <a:t>, 1]</a:t>
            </a:r>
          </a:p>
          <a:p>
            <a:endParaRPr lang="en-US" sz="1400" dirty="0">
              <a:solidFill>
                <a:schemeClr val="bg1"/>
              </a:solidFill>
              <a:latin typeface="Courier"/>
              <a:cs typeface="Courier"/>
            </a:endParaRPr>
          </a:p>
          <a:p>
            <a:r>
              <a:rPr lang="en-US" sz="1400" dirty="0">
                <a:solidFill>
                  <a:schemeClr val="bg1"/>
                </a:solidFill>
                <a:latin typeface="Courier"/>
                <a:cs typeface="Courier"/>
              </a:rPr>
              <a:t>hist(fs)</a:t>
            </a:r>
          </a:p>
          <a:p>
            <a:r>
              <a:rPr lang="en-US" sz="1400" dirty="0">
                <a:solidFill>
                  <a:schemeClr val="bg1"/>
                </a:solidFill>
                <a:latin typeface="Courier"/>
                <a:cs typeface="Courier"/>
              </a:rPr>
              <a:t>hist(</a:t>
            </a:r>
            <a:r>
              <a:rPr lang="en-US" sz="1400" dirty="0" err="1">
                <a:solidFill>
                  <a:schemeClr val="bg1"/>
                </a:solidFill>
                <a:latin typeface="Courier"/>
                <a:cs typeface="Courier"/>
              </a:rPr>
              <a:t>nfs</a:t>
            </a:r>
            <a:r>
              <a:rPr lang="en-US" sz="1400" dirty="0">
                <a:solidFill>
                  <a:schemeClr val="bg1"/>
                </a:solidFill>
                <a:latin typeface="Courier"/>
                <a:cs typeface="Courier"/>
              </a:rPr>
              <a:t>)</a:t>
            </a:r>
          </a:p>
          <a:p>
            <a:r>
              <a:rPr lang="en-US" sz="1400" dirty="0">
                <a:solidFill>
                  <a:schemeClr val="bg1"/>
                </a:solidFill>
                <a:latin typeface="Courier"/>
                <a:cs typeface="Courier"/>
              </a:rPr>
              <a:t>boxplot(fs, </a:t>
            </a:r>
            <a:r>
              <a:rPr lang="en-US" sz="1400" dirty="0" err="1">
                <a:solidFill>
                  <a:schemeClr val="bg1"/>
                </a:solidFill>
                <a:latin typeface="Courier"/>
                <a:cs typeface="Courier"/>
              </a:rPr>
              <a:t>nfs</a:t>
            </a:r>
            <a:r>
              <a:rPr lang="en-US" sz="1400" dirty="0">
                <a:solidFill>
                  <a:schemeClr val="bg1"/>
                </a:solidFill>
                <a:latin typeface="Courier"/>
                <a:cs typeface="Courier"/>
              </a:rPr>
              <a:t>)</a:t>
            </a:r>
          </a:p>
          <a:p>
            <a:endParaRPr lang="en-US" sz="1400" dirty="0">
              <a:solidFill>
                <a:schemeClr val="bg1"/>
              </a:solidFill>
              <a:latin typeface="Courier"/>
              <a:cs typeface="Courier"/>
            </a:endParaRPr>
          </a:p>
          <a:p>
            <a:r>
              <a:rPr lang="en-US" sz="1400" dirty="0" err="1">
                <a:solidFill>
                  <a:schemeClr val="bg1"/>
                </a:solidFill>
                <a:latin typeface="Courier"/>
                <a:cs typeface="Courier"/>
              </a:rPr>
              <a:t>two.sample.bs.hyp.for.pop.compare</a:t>
            </a:r>
            <a:r>
              <a:rPr lang="en-US" sz="1400" dirty="0">
                <a:solidFill>
                  <a:schemeClr val="bg1"/>
                </a:solidFill>
                <a:latin typeface="Courier"/>
                <a:cs typeface="Courier"/>
              </a:rPr>
              <a:t>(</a:t>
            </a:r>
            <a:r>
              <a:rPr lang="en-US" sz="1400" dirty="0" err="1">
                <a:solidFill>
                  <a:schemeClr val="bg1"/>
                </a:solidFill>
                <a:latin typeface="Courier"/>
                <a:cs typeface="Courier"/>
              </a:rPr>
              <a:t>A.samp</a:t>
            </a:r>
            <a:r>
              <a:rPr lang="en-US" sz="1400" dirty="0">
                <a:solidFill>
                  <a:schemeClr val="bg1"/>
                </a:solidFill>
                <a:latin typeface="Courier"/>
                <a:cs typeface="Courier"/>
              </a:rPr>
              <a:t> = fs, </a:t>
            </a:r>
            <a:r>
              <a:rPr lang="en-US" sz="1400" dirty="0" err="1">
                <a:solidFill>
                  <a:schemeClr val="bg1"/>
                </a:solidFill>
                <a:latin typeface="Courier"/>
                <a:cs typeface="Courier"/>
              </a:rPr>
              <a:t>B.samp</a:t>
            </a:r>
            <a:r>
              <a:rPr lang="en-US" sz="1400" dirty="0">
                <a:solidFill>
                  <a:schemeClr val="bg1"/>
                </a:solidFill>
                <a:latin typeface="Courier"/>
                <a:cs typeface="Courier"/>
              </a:rPr>
              <a:t> = </a:t>
            </a:r>
            <a:r>
              <a:rPr lang="en-US" sz="1400" dirty="0" err="1">
                <a:solidFill>
                  <a:schemeClr val="bg1"/>
                </a:solidFill>
                <a:latin typeface="Courier"/>
                <a:cs typeface="Courier"/>
              </a:rPr>
              <a:t>nfs</a:t>
            </a:r>
            <a:r>
              <a:rPr lang="en-US" sz="1400" dirty="0">
                <a:solidFill>
                  <a:schemeClr val="bg1"/>
                </a:solidFill>
                <a:latin typeface="Courier"/>
                <a:cs typeface="Courier"/>
              </a:rPr>
              <a:t>, </a:t>
            </a:r>
          </a:p>
          <a:p>
            <a:r>
              <a:rPr lang="en-US" sz="1400" dirty="0">
                <a:solidFill>
                  <a:schemeClr val="bg1"/>
                </a:solidFill>
                <a:latin typeface="Courier"/>
                <a:cs typeface="Courier"/>
              </a:rPr>
              <a:t>                                  confidence = 0.95, alternative =</a:t>
            </a:r>
            <a:r>
              <a:rPr lang="en-US" sz="1400" dirty="0">
                <a:solidFill>
                  <a:srgbClr val="00B050"/>
                </a:solidFill>
                <a:latin typeface="Courier"/>
                <a:cs typeface="Courier"/>
              </a:rPr>
              <a:t>"</a:t>
            </a:r>
            <a:r>
              <a:rPr lang="en-US" sz="1400" dirty="0" err="1">
                <a:solidFill>
                  <a:srgbClr val="00B050"/>
                </a:solidFill>
                <a:latin typeface="Courier"/>
                <a:cs typeface="Courier"/>
              </a:rPr>
              <a:t>two.sided</a:t>
            </a:r>
            <a:r>
              <a:rPr lang="en-US" sz="1400" dirty="0">
                <a:solidFill>
                  <a:srgbClr val="00B050"/>
                </a:solidFill>
                <a:latin typeface="Courier"/>
                <a:cs typeface="Courier"/>
              </a:rPr>
              <a:t>"</a:t>
            </a:r>
            <a:r>
              <a:rPr lang="en-US" sz="1400" dirty="0">
                <a:solidFill>
                  <a:schemeClr val="bg1"/>
                </a:solidFill>
                <a:latin typeface="Courier"/>
                <a:cs typeface="Courier"/>
              </a:rPr>
              <a:t>)</a:t>
            </a:r>
          </a:p>
          <a:p>
            <a:endParaRPr lang="en-US" sz="1400" dirty="0">
              <a:solidFill>
                <a:schemeClr val="bg1"/>
              </a:solidFill>
              <a:latin typeface="Courier"/>
              <a:cs typeface="Courier"/>
            </a:endParaRPr>
          </a:p>
        </p:txBody>
      </p:sp>
      <p:sp>
        <p:nvSpPr>
          <p:cNvPr id="2" name="TextBox 1">
            <a:extLst>
              <a:ext uri="{FF2B5EF4-FFF2-40B4-BE49-F238E27FC236}">
                <a16:creationId xmlns:a16="http://schemas.microsoft.com/office/drawing/2014/main" id="{8351BB50-BE8B-09DB-2946-965105DD319A}"/>
              </a:ext>
            </a:extLst>
          </p:cNvPr>
          <p:cNvSpPr txBox="1"/>
          <p:nvPr/>
        </p:nvSpPr>
        <p:spPr>
          <a:xfrm>
            <a:off x="5429675" y="1837339"/>
            <a:ext cx="2621177" cy="400110"/>
          </a:xfrm>
          <a:prstGeom prst="rect">
            <a:avLst/>
          </a:prstGeom>
          <a:solidFill>
            <a:schemeClr val="bg1"/>
          </a:solidFill>
        </p:spPr>
        <p:txBody>
          <a:bodyPr wrap="square">
            <a:spAutoFit/>
          </a:bodyPr>
          <a:lstStyle/>
          <a:p>
            <a:r>
              <a:rPr lang="en-US" sz="2000" dirty="0">
                <a:latin typeface="Times New Roman" panose="02020603050405020304" pitchFamily="18" charset="0"/>
                <a:cs typeface="Times New Roman" panose="02020603050405020304" pitchFamily="18" charset="0"/>
                <a:hlinkClick r:id="rId3"/>
              </a:rPr>
              <a:t>bhyp_test_two_samp.R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08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951A-F66F-43A0-9636-01ECFA8A97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70CE00-1C1A-01F6-A1E6-A7E750666CDF}"/>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4" name="Rectangle 4">
            <a:extLst>
              <a:ext uri="{FF2B5EF4-FFF2-40B4-BE49-F238E27FC236}">
                <a16:creationId xmlns:a16="http://schemas.microsoft.com/office/drawing/2014/main" id="{C995FB46-93D3-3CCE-9607-4D2133C47FCA}"/>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Example Two Independent Sample Bootstrap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Hypothesis Test</a:t>
            </a:r>
          </a:p>
        </p:txBody>
      </p:sp>
      <p:pic>
        <p:nvPicPr>
          <p:cNvPr id="2" name="Picture 1">
            <a:extLst>
              <a:ext uri="{FF2B5EF4-FFF2-40B4-BE49-F238E27FC236}">
                <a16:creationId xmlns:a16="http://schemas.microsoft.com/office/drawing/2014/main" id="{362AF96B-802B-6842-69B5-D4C3CAE5BF8E}"/>
              </a:ext>
            </a:extLst>
          </p:cNvPr>
          <p:cNvPicPr>
            <a:picLocks noChangeAspect="1"/>
          </p:cNvPicPr>
          <p:nvPr/>
        </p:nvPicPr>
        <p:blipFill>
          <a:blip r:embed="rId3"/>
          <a:stretch>
            <a:fillRect/>
          </a:stretch>
        </p:blipFill>
        <p:spPr>
          <a:xfrm>
            <a:off x="442732" y="2111020"/>
            <a:ext cx="4464934" cy="3649421"/>
          </a:xfrm>
          <a:prstGeom prst="rect">
            <a:avLst/>
          </a:prstGeom>
        </p:spPr>
      </p:pic>
      <p:pic>
        <p:nvPicPr>
          <p:cNvPr id="7" name="Picture 6">
            <a:extLst>
              <a:ext uri="{FF2B5EF4-FFF2-40B4-BE49-F238E27FC236}">
                <a16:creationId xmlns:a16="http://schemas.microsoft.com/office/drawing/2014/main" id="{1BB619A9-7836-BB25-276C-9C96DFFA772F}"/>
              </a:ext>
            </a:extLst>
          </p:cNvPr>
          <p:cNvPicPr>
            <a:picLocks noChangeAspect="1"/>
          </p:cNvPicPr>
          <p:nvPr/>
        </p:nvPicPr>
        <p:blipFill>
          <a:blip r:embed="rId4"/>
          <a:stretch>
            <a:fillRect/>
          </a:stretch>
        </p:blipFill>
        <p:spPr>
          <a:xfrm>
            <a:off x="5914663" y="4201949"/>
            <a:ext cx="2315098" cy="2612753"/>
          </a:xfrm>
          <a:prstGeom prst="rect">
            <a:avLst/>
          </a:prstGeom>
        </p:spPr>
      </p:pic>
      <p:pic>
        <p:nvPicPr>
          <p:cNvPr id="8" name="Picture 7">
            <a:extLst>
              <a:ext uri="{FF2B5EF4-FFF2-40B4-BE49-F238E27FC236}">
                <a16:creationId xmlns:a16="http://schemas.microsoft.com/office/drawing/2014/main" id="{AFBD86A2-6AF2-17F4-C25C-DEE30855C14B}"/>
              </a:ext>
            </a:extLst>
          </p:cNvPr>
          <p:cNvPicPr>
            <a:picLocks noChangeAspect="1"/>
          </p:cNvPicPr>
          <p:nvPr/>
        </p:nvPicPr>
        <p:blipFill>
          <a:blip r:embed="rId5"/>
          <a:stretch>
            <a:fillRect/>
          </a:stretch>
        </p:blipFill>
        <p:spPr>
          <a:xfrm>
            <a:off x="5752617" y="1427146"/>
            <a:ext cx="2315097" cy="2612753"/>
          </a:xfrm>
          <a:prstGeom prst="rect">
            <a:avLst/>
          </a:prstGeom>
        </p:spPr>
      </p:pic>
    </p:spTree>
    <p:extLst>
      <p:ext uri="{BB962C8B-B14F-4D97-AF65-F5344CB8AC3E}">
        <p14:creationId xmlns:p14="http://schemas.microsoft.com/office/powerpoint/2010/main" val="1261623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F94F-9341-2F22-A038-ACC873490B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EA2445-8DAF-C1EE-E497-F160EDC4F335}"/>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p:spPr>
      </p:pic>
      <p:sp>
        <p:nvSpPr>
          <p:cNvPr id="4" name="Rectangle 4">
            <a:extLst>
              <a:ext uri="{FF2B5EF4-FFF2-40B4-BE49-F238E27FC236}">
                <a16:creationId xmlns:a16="http://schemas.microsoft.com/office/drawing/2014/main" id="{B8732C38-9D9C-2892-CE10-A990A92C3FFA}"/>
              </a:ext>
            </a:extLst>
          </p:cNvPr>
          <p:cNvSpPr>
            <a:spLocks noChangeArrowheads="1"/>
          </p:cNvSpPr>
          <p:nvPr/>
        </p:nvSpPr>
        <p:spPr bwMode="auto">
          <a:xfrm>
            <a:off x="231775" y="373150"/>
            <a:ext cx="8607425" cy="1127125"/>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Example Two Independent Sample Bootstrap </a:t>
            </a:r>
          </a:p>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Hypothesis Test</a:t>
            </a:r>
          </a:p>
        </p:txBody>
      </p:sp>
      <p:pic>
        <p:nvPicPr>
          <p:cNvPr id="5" name="Picture 4">
            <a:extLst>
              <a:ext uri="{FF2B5EF4-FFF2-40B4-BE49-F238E27FC236}">
                <a16:creationId xmlns:a16="http://schemas.microsoft.com/office/drawing/2014/main" id="{D9E7935A-70B4-5BA9-4989-084D11E04FFA}"/>
              </a:ext>
            </a:extLst>
          </p:cNvPr>
          <p:cNvPicPr>
            <a:picLocks noChangeAspect="1"/>
          </p:cNvPicPr>
          <p:nvPr/>
        </p:nvPicPr>
        <p:blipFill>
          <a:blip r:embed="rId3"/>
          <a:stretch>
            <a:fillRect/>
          </a:stretch>
        </p:blipFill>
        <p:spPr>
          <a:xfrm>
            <a:off x="4849793" y="1787799"/>
            <a:ext cx="4267200" cy="4378036"/>
          </a:xfrm>
          <a:prstGeom prst="rect">
            <a:avLst/>
          </a:prstGeom>
        </p:spPr>
      </p:pic>
      <p:pic>
        <p:nvPicPr>
          <p:cNvPr id="6" name="Picture 5">
            <a:extLst>
              <a:ext uri="{FF2B5EF4-FFF2-40B4-BE49-F238E27FC236}">
                <a16:creationId xmlns:a16="http://schemas.microsoft.com/office/drawing/2014/main" id="{0CAAC4E7-13A4-E32F-7C06-91F468F0D125}"/>
              </a:ext>
            </a:extLst>
          </p:cNvPr>
          <p:cNvPicPr>
            <a:picLocks noChangeAspect="1"/>
          </p:cNvPicPr>
          <p:nvPr/>
        </p:nvPicPr>
        <p:blipFill>
          <a:blip r:embed="rId4"/>
          <a:stretch>
            <a:fillRect/>
          </a:stretch>
        </p:blipFill>
        <p:spPr>
          <a:xfrm>
            <a:off x="57875" y="3034737"/>
            <a:ext cx="4817367" cy="1352067"/>
          </a:xfrm>
          <a:prstGeom prst="rect">
            <a:avLst/>
          </a:prstGeom>
        </p:spPr>
      </p:pic>
    </p:spTree>
    <p:extLst>
      <p:ext uri="{BB962C8B-B14F-4D97-AF65-F5344CB8AC3E}">
        <p14:creationId xmlns:p14="http://schemas.microsoft.com/office/powerpoint/2010/main" val="318173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31775" y="308917"/>
            <a:ext cx="8607425" cy="761999"/>
          </a:xfrm>
          <a:prstGeom prst="rect">
            <a:avLst/>
          </a:prstGeom>
          <a:noFill/>
          <a:ln w="9525">
            <a:noFill/>
            <a:round/>
            <a:headEnd/>
            <a:tailEnd/>
          </a:ln>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000000"/>
                </a:solidFill>
                <a:latin typeface="Times New Roman" pitchFamily="18" charset="0"/>
              </a:rPr>
              <a:t>Hypothesis Testing</a:t>
            </a:r>
          </a:p>
        </p:txBody>
      </p:sp>
      <p:sp>
        <p:nvSpPr>
          <p:cNvPr id="5" name="Rectangle 5"/>
          <p:cNvSpPr>
            <a:spLocks noChangeArrowheads="1"/>
          </p:cNvSpPr>
          <p:nvPr/>
        </p:nvSpPr>
        <p:spPr bwMode="auto">
          <a:xfrm>
            <a:off x="228600" y="1212406"/>
            <a:ext cx="8686800" cy="5578475"/>
          </a:xfrm>
          <a:prstGeom prst="rect">
            <a:avLst/>
          </a:prstGeom>
          <a:noFill/>
          <a:ln w="9525">
            <a:noFill/>
            <a:round/>
            <a:headEnd/>
            <a:tailEnd/>
          </a:ln>
        </p:spPr>
        <p:txBody>
          <a:bodyPr lIns="0" tIns="0" rIns="0" bIns="0"/>
          <a:lstStyle/>
          <a:p>
            <a:pPr marL="430213"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3200" dirty="0">
                <a:solidFill>
                  <a:srgbClr val="000000"/>
                </a:solidFill>
                <a:latin typeface="Times New Roman" pitchFamily="18" charset="0"/>
              </a:rPr>
              <a:t>Hypothesis testing can go wrong:</a:t>
            </a:r>
          </a:p>
          <a:p>
            <a:pPr marL="430213"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endParaRPr lang="en-GB" sz="3200" dirty="0">
              <a:solidFill>
                <a:srgbClr val="000000"/>
              </a:solidFill>
              <a:latin typeface="Times New Roman" pitchFamily="18" charset="0"/>
            </a:endParaRPr>
          </a:p>
          <a:p>
            <a:pPr marL="430213"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endParaRPr lang="en-GB" sz="3200" dirty="0">
              <a:solidFill>
                <a:srgbClr val="000000"/>
              </a:solidFill>
              <a:latin typeface="Times New Roman" pitchFamily="18" charset="0"/>
            </a:endParaRPr>
          </a:p>
          <a:p>
            <a:pPr marL="430213" indent="-323850">
              <a:lnSpc>
                <a:spcPct val="100000"/>
              </a:lnSpc>
              <a:spcBef>
                <a:spcPts val="800"/>
              </a:spcBef>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endParaRPr lang="en-GB" sz="3200" dirty="0">
              <a:solidFill>
                <a:srgbClr val="000000"/>
              </a:solidFill>
              <a:latin typeface="Times New Roman" pitchFamily="18" charset="0"/>
            </a:endParaRPr>
          </a:p>
          <a:p>
            <a:pPr marL="430213" indent="-323850">
              <a:lnSpc>
                <a:spcPct val="100000"/>
              </a:lnSpc>
              <a:spcBef>
                <a:spcPts val="800"/>
              </a:spcBef>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endParaRPr lang="en-GB" sz="3200" dirty="0">
              <a:solidFill>
                <a:srgbClr val="000000"/>
              </a:solidFill>
              <a:latin typeface="Times New Roman" pitchFamily="18" charset="0"/>
            </a:endParaRPr>
          </a:p>
          <a:p>
            <a:pPr marL="430213" indent="-323850">
              <a:lnSpc>
                <a:spcPct val="100000"/>
              </a:lnSpc>
              <a:spcBef>
                <a:spcPts val="800"/>
              </a:spcBef>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endParaRPr lang="en-GB" sz="2400" dirty="0">
              <a:solidFill>
                <a:srgbClr val="000000"/>
              </a:solidFill>
              <a:latin typeface="Times New Roman" pitchFamily="18" charset="0"/>
            </a:endParaRPr>
          </a:p>
          <a:p>
            <a:pPr marL="887413" lvl="1" indent="-323850">
              <a:lnSpc>
                <a:spcPct val="100000"/>
              </a:lnSpc>
              <a:spcBef>
                <a:spcPts val="800"/>
              </a:spcBef>
              <a:buFont typeface="Times New Roman" pitchFamily="18" charset="0"/>
              <a:buChar char="•"/>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r>
              <a:rPr lang="en-GB" sz="2800" dirty="0">
                <a:solidFill>
                  <a:srgbClr val="000000"/>
                </a:solidFill>
                <a:latin typeface="Times New Roman" pitchFamily="18" charset="0"/>
              </a:rPr>
              <a:t>1-</a:t>
            </a:r>
            <a:r>
              <a:rPr lang="en-US" sz="2800" baseline="0" dirty="0">
                <a:latin typeface="Times New Roman" pitchFamily="18" charset="0"/>
                <a:cs typeface="Times New Roman" pitchFamily="18" charset="0"/>
              </a:rPr>
              <a:t>β</a:t>
            </a:r>
            <a:r>
              <a:rPr lang="en-GB" sz="2800" dirty="0">
                <a:solidFill>
                  <a:srgbClr val="000000"/>
                </a:solidFill>
                <a:latin typeface="Symbol" pitchFamily="18" charset="2"/>
              </a:rPr>
              <a:t> </a:t>
            </a:r>
            <a:r>
              <a:rPr lang="en-GB" sz="2800" dirty="0">
                <a:solidFill>
                  <a:srgbClr val="000000"/>
                </a:solidFill>
                <a:latin typeface="Times New Roman" pitchFamily="18" charset="0"/>
              </a:rPr>
              <a:t>is called test’s </a:t>
            </a:r>
            <a:r>
              <a:rPr lang="en-GB" sz="2800" b="1" dirty="0">
                <a:solidFill>
                  <a:srgbClr val="000000"/>
                </a:solidFill>
                <a:latin typeface="Times New Roman" pitchFamily="18" charset="0"/>
              </a:rPr>
              <a:t>power</a:t>
            </a:r>
          </a:p>
          <a:p>
            <a:pPr marL="430213" indent="-323850">
              <a:lnSpc>
                <a:spcPct val="100000"/>
              </a:lnSpc>
              <a:spcBef>
                <a:spcPts val="800"/>
              </a:spcBef>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pPr>
            <a:endParaRPr lang="en-GB" sz="2800" u="sng" dirty="0">
              <a:solidFill>
                <a:srgbClr val="000000"/>
              </a:solidFill>
              <a:latin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140283545"/>
              </p:ext>
            </p:extLst>
          </p:nvPr>
        </p:nvGraphicFramePr>
        <p:xfrm>
          <a:off x="1219200" y="2144609"/>
          <a:ext cx="6742431" cy="2103120"/>
        </p:xfrm>
        <a:graphic>
          <a:graphicData uri="http://schemas.openxmlformats.org/drawingml/2006/table">
            <a:tbl>
              <a:tblPr firstRow="1" bandRow="1">
                <a:tableStyleId>{2D5ABB26-0587-4C30-8999-92F81FD0307C}</a:tableStyleId>
              </a:tblPr>
              <a:tblGrid>
                <a:gridCol w="2182495">
                  <a:extLst>
                    <a:ext uri="{9D8B030D-6E8A-4147-A177-3AD203B41FA5}">
                      <a16:colId xmlns:a16="http://schemas.microsoft.com/office/drawing/2014/main" val="20000"/>
                    </a:ext>
                  </a:extLst>
                </a:gridCol>
                <a:gridCol w="2229168">
                  <a:extLst>
                    <a:ext uri="{9D8B030D-6E8A-4147-A177-3AD203B41FA5}">
                      <a16:colId xmlns:a16="http://schemas.microsoft.com/office/drawing/2014/main" val="20001"/>
                    </a:ext>
                  </a:extLst>
                </a:gridCol>
                <a:gridCol w="2330768">
                  <a:extLst>
                    <a:ext uri="{9D8B030D-6E8A-4147-A177-3AD203B41FA5}">
                      <a16:colId xmlns:a16="http://schemas.microsoft.com/office/drawing/2014/main" val="20002"/>
                    </a:ext>
                  </a:extLst>
                </a:gridCol>
              </a:tblGrid>
              <a:tr h="370840">
                <a:tc>
                  <a:txBody>
                    <a:bodyPr/>
                    <a:lstStyle/>
                    <a:p>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a:latin typeface="Times New Roman" pitchFamily="18" charset="0"/>
                          <a:cs typeface="Times New Roman" pitchFamily="18" charset="0"/>
                        </a:rPr>
                        <a:t>H</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 is really 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a:latin typeface="Times New Roman" pitchFamily="18" charset="0"/>
                          <a:cs typeface="Times New Roman" pitchFamily="18" charset="0"/>
                        </a:rPr>
                        <a:t>H</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 is</a:t>
                      </a:r>
                      <a:r>
                        <a:rPr lang="en-US" sz="2400" baseline="0" dirty="0">
                          <a:latin typeface="Times New Roman" pitchFamily="18" charset="0"/>
                          <a:cs typeface="Times New Roman" pitchFamily="18" charset="0"/>
                        </a:rPr>
                        <a:t> really false</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400" dirty="0">
                          <a:latin typeface="Times New Roman" pitchFamily="18" charset="0"/>
                          <a:cs typeface="Times New Roman" pitchFamily="18" charset="0"/>
                        </a:rPr>
                        <a:t>Test rejects H</a:t>
                      </a:r>
                      <a:r>
                        <a:rPr lang="en-US" sz="2400" baseline="-25000" dirty="0">
                          <a:latin typeface="Times New Roman" pitchFamily="18" charset="0"/>
                          <a:cs typeface="Times New Roman" pitchFamily="18" charset="0"/>
                        </a:rPr>
                        <a:t>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2400" dirty="0">
                          <a:latin typeface="Times New Roman" pitchFamily="18" charset="0"/>
                          <a:cs typeface="Times New Roman" pitchFamily="18" charset="0"/>
                        </a:rPr>
                        <a:t>Type I error. Probability is </a:t>
                      </a:r>
                      <a:r>
                        <a:rPr lang="en-US" sz="2400" dirty="0">
                          <a:solidFill>
                            <a:schemeClr val="tx1"/>
                          </a:solidFill>
                          <a:latin typeface="Times New Roman" pitchFamily="18" charset="0"/>
                          <a:cs typeface="Times New Roman" pitchFamily="18" charset="0"/>
                        </a:rPr>
                        <a:t>α</a:t>
                      </a:r>
                      <a:r>
                        <a:rPr lang="en-US" sz="2400" dirty="0">
                          <a:latin typeface="Times New Roman" pitchFamily="18" charset="0"/>
                          <a:cs typeface="Times New Roman" pitchFamily="18" charset="0"/>
                        </a:rPr>
                        <a:t> </a:t>
                      </a:r>
                      <a:endParaRPr lang="en-US" sz="2400" dirty="0">
                        <a:latin typeface="Symbol" pitchFamily="18" charset="2"/>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2400" dirty="0">
                          <a:latin typeface="Times New Roman" pitchFamily="18" charset="0"/>
                          <a:cs typeface="Times New Roman" pitchFamily="18" charset="0"/>
                        </a:rPr>
                        <a:t>OK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400" dirty="0">
                          <a:latin typeface="Times New Roman" pitchFamily="18" charset="0"/>
                          <a:cs typeface="Times New Roman" pitchFamily="18" charset="0"/>
                        </a:rPr>
                        <a:t>Test accepts</a:t>
                      </a:r>
                      <a:r>
                        <a:rPr lang="en-US" sz="2400" baseline="0" dirty="0">
                          <a:latin typeface="Times New Roman" pitchFamily="18" charset="0"/>
                          <a:cs typeface="Times New Roman" pitchFamily="18" charset="0"/>
                        </a:rPr>
                        <a:t> H</a:t>
                      </a:r>
                      <a:r>
                        <a:rPr lang="en-US" sz="2400" baseline="-25000" dirty="0">
                          <a:latin typeface="Times New Roman" pitchFamily="18" charset="0"/>
                          <a:cs typeface="Times New Roman" pitchFamily="18" charset="0"/>
                        </a:rPr>
                        <a:t>0</a:t>
                      </a:r>
                    </a:p>
                  </a:txBody>
                  <a:tcPr>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r>
                        <a:rPr lang="en-US" sz="2400" dirty="0">
                          <a:latin typeface="Times New Roman" pitchFamily="18" charset="0"/>
                          <a:cs typeface="Times New Roman" pitchFamily="18" charset="0"/>
                        </a:rPr>
                        <a:t>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a:r>
                        <a:rPr lang="en-US" sz="2400" dirty="0">
                          <a:latin typeface="Times New Roman" pitchFamily="18" charset="0"/>
                          <a:cs typeface="Times New Roman" pitchFamily="18" charset="0"/>
                        </a:rPr>
                        <a:t>Type II error. Probability is</a:t>
                      </a:r>
                      <a:r>
                        <a:rPr lang="en-US" sz="2400" baseline="0" dirty="0">
                          <a:latin typeface="Times New Roman" pitchFamily="18" charset="0"/>
                          <a:cs typeface="Times New Roman" pitchFamily="18" charset="0"/>
                        </a:rPr>
                        <a:t> β</a:t>
                      </a:r>
                      <a:endParaRPr lang="en-US" sz="2400" dirty="0">
                        <a:latin typeface="Symbol" pitchFamily="18" charset="2"/>
                        <a:cs typeface="Times New Roman" pitchFamily="18" charset="0"/>
                      </a:endParaRPr>
                    </a:p>
                  </a:txBody>
                  <a:tcPr>
                    <a:lnL w="12700"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pic>
        <p:nvPicPr>
          <p:cNvPr id="10" name="Picture 9"/>
          <p:cNvPicPr>
            <a:picLocks noChangeAspect="1" noChangeArrowheads="1"/>
          </p:cNvPicPr>
          <p:nvPr/>
        </p:nvPicPr>
        <p:blipFill>
          <a:blip r:embed="rId2" cstate="print"/>
          <a:srcRect/>
          <a:stretch>
            <a:fillRect/>
          </a:stretch>
        </p:blipFill>
        <p:spPr bwMode="auto">
          <a:xfrm>
            <a:off x="484188" y="101665"/>
            <a:ext cx="8202612" cy="239712"/>
          </a:xfrm>
          <a:prstGeom prst="rect">
            <a:avLst/>
          </a:prstGeom>
          <a:noFill/>
          <a:ln w="9525">
            <a:noFill/>
            <a:round/>
            <a:headEnd/>
            <a:tailEnd/>
          </a:ln>
        </p:spPr>
      </p:pic>
    </p:spTree>
    <p:extLst>
      <p:ext uri="{BB962C8B-B14F-4D97-AF65-F5344CB8AC3E}">
        <p14:creationId xmlns:p14="http://schemas.microsoft.com/office/powerpoint/2010/main" val="1317973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DE3B6-29D2-7E7E-24D4-023F2ECE28CE}"/>
              </a:ext>
            </a:extLst>
          </p:cNvPr>
          <p:cNvPicPr>
            <a:picLocks noChangeAspect="1"/>
          </p:cNvPicPr>
          <p:nvPr/>
        </p:nvPicPr>
        <p:blipFill rotWithShape="1">
          <a:blip r:embed="rId3"/>
          <a:srcRect b="3700"/>
          <a:stretch/>
        </p:blipFill>
        <p:spPr>
          <a:xfrm>
            <a:off x="685800" y="1547016"/>
            <a:ext cx="7772400" cy="4471820"/>
          </a:xfrm>
          <a:prstGeom prst="rect">
            <a:avLst/>
          </a:prstGeom>
          <a:effectLst/>
        </p:spPr>
      </p:pic>
      <p:sp>
        <p:nvSpPr>
          <p:cNvPr id="11" name="Rectangle 4">
            <a:extLst>
              <a:ext uri="{FF2B5EF4-FFF2-40B4-BE49-F238E27FC236}">
                <a16:creationId xmlns:a16="http://schemas.microsoft.com/office/drawing/2014/main" id="{956E0B3F-7FE7-3703-83ED-85395663E5B6}"/>
              </a:ext>
            </a:extLst>
          </p:cNvPr>
          <p:cNvSpPr>
            <a:spLocks noChangeArrowheads="1"/>
          </p:cNvSpPr>
          <p:nvPr/>
        </p:nvSpPr>
        <p:spPr bwMode="auto">
          <a:xfrm>
            <a:off x="231775" y="2805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One Sample Hypothesis Testing for the Mean</a:t>
            </a:r>
          </a:p>
        </p:txBody>
      </p:sp>
      <p:pic>
        <p:nvPicPr>
          <p:cNvPr id="12" name="Picture 11">
            <a:extLst>
              <a:ext uri="{FF2B5EF4-FFF2-40B4-BE49-F238E27FC236}">
                <a16:creationId xmlns:a16="http://schemas.microsoft.com/office/drawing/2014/main" id="{D8CE497C-30A8-91D7-793D-DD68B6A5B5BC}"/>
              </a:ext>
            </a:extLst>
          </p:cNvPr>
          <p:cNvPicPr>
            <a:picLocks noChangeAspect="1" noChangeArrowheads="1"/>
          </p:cNvPicPr>
          <p:nvPr/>
        </p:nvPicPr>
        <p:blipFill>
          <a:blip r:embed="rId4" cstate="print"/>
          <a:srcRect/>
          <a:stretch>
            <a:fillRect/>
          </a:stretch>
        </p:blipFill>
        <p:spPr bwMode="auto">
          <a:xfrm>
            <a:off x="484188" y="196056"/>
            <a:ext cx="8202612" cy="239712"/>
          </a:xfrm>
          <a:prstGeom prst="rect">
            <a:avLst/>
          </a:prstGeom>
          <a:noFill/>
          <a:ln w="9525">
            <a:noFill/>
            <a:round/>
            <a:headEnd/>
            <a:tailEnd/>
          </a:ln>
          <a:effectLst/>
        </p:spPr>
      </p:pic>
      <p:sp>
        <p:nvSpPr>
          <p:cNvPr id="13" name="TextBox 12">
            <a:extLst>
              <a:ext uri="{FF2B5EF4-FFF2-40B4-BE49-F238E27FC236}">
                <a16:creationId xmlns:a16="http://schemas.microsoft.com/office/drawing/2014/main" id="{E954E0EA-679D-D2EF-E01F-61629AFDD098}"/>
              </a:ext>
            </a:extLst>
          </p:cNvPr>
          <p:cNvSpPr txBox="1"/>
          <p:nvPr/>
        </p:nvSpPr>
        <p:spPr>
          <a:xfrm>
            <a:off x="100345" y="1514855"/>
            <a:ext cx="2834430" cy="400110"/>
          </a:xfrm>
          <a:prstGeom prst="rect">
            <a:avLst/>
          </a:prstGeom>
          <a:noFill/>
          <a:effectLst/>
        </p:spPr>
        <p:txBody>
          <a:bodyPr wrap="none" rtlCol="0">
            <a:spAutoFit/>
          </a:bodyPr>
          <a:lstStyle/>
          <a:p>
            <a:r>
              <a:rPr lang="en-US" sz="2000" dirty="0">
                <a:latin typeface="Times New Roman"/>
                <a:cs typeface="Times New Roman"/>
              </a:rPr>
              <a:t>Sampling distribution for </a:t>
            </a:r>
          </a:p>
        </p:txBody>
      </p:sp>
      <p:sp>
        <p:nvSpPr>
          <p:cNvPr id="14" name="TextBox 13">
            <a:extLst>
              <a:ext uri="{FF2B5EF4-FFF2-40B4-BE49-F238E27FC236}">
                <a16:creationId xmlns:a16="http://schemas.microsoft.com/office/drawing/2014/main" id="{3594743E-AE2F-6C9F-413C-9FDEC6027ECA}"/>
              </a:ext>
            </a:extLst>
          </p:cNvPr>
          <p:cNvSpPr txBox="1"/>
          <p:nvPr/>
        </p:nvSpPr>
        <p:spPr>
          <a:xfrm>
            <a:off x="399794" y="2016624"/>
            <a:ext cx="3222760" cy="1015663"/>
          </a:xfrm>
          <a:prstGeom prst="rect">
            <a:avLst/>
          </a:prstGeom>
          <a:noFill/>
          <a:effectLst/>
        </p:spPr>
        <p:txBody>
          <a:bodyPr wrap="square" rtlCol="0">
            <a:spAutoFit/>
          </a:bodyPr>
          <a:lstStyle/>
          <a:p>
            <a:r>
              <a:rPr lang="en-US" sz="2000" dirty="0">
                <a:latin typeface="Times New Roman"/>
                <a:cs typeface="Times New Roman"/>
              </a:rPr>
              <a:t>The “Null distribution” for a one sample hypothesis test: Assume </a:t>
            </a:r>
            <a:r>
              <a:rPr lang="en-US" sz="2000" i="1" dirty="0">
                <a:latin typeface="Symbol" pitchFamily="2" charset="2"/>
                <a:cs typeface="Times New Roman"/>
              </a:rPr>
              <a:t>m</a:t>
            </a:r>
            <a:r>
              <a:rPr lang="en-US" sz="2000" dirty="0">
                <a:latin typeface="Times New Roman"/>
                <a:cs typeface="Times New Roman"/>
              </a:rPr>
              <a:t> = a fixed #</a:t>
            </a:r>
          </a:p>
        </p:txBody>
      </p:sp>
      <p:pic>
        <p:nvPicPr>
          <p:cNvPr id="15" name="Picture 14">
            <a:extLst>
              <a:ext uri="{FF2B5EF4-FFF2-40B4-BE49-F238E27FC236}">
                <a16:creationId xmlns:a16="http://schemas.microsoft.com/office/drawing/2014/main" id="{7F2E6BEE-D760-40F5-4D53-620072E5EF61}"/>
              </a:ext>
            </a:extLst>
          </p:cNvPr>
          <p:cNvPicPr>
            <a:picLocks noChangeAspect="1"/>
          </p:cNvPicPr>
          <p:nvPr/>
        </p:nvPicPr>
        <p:blipFill>
          <a:blip r:embed="rId5"/>
          <a:stretch>
            <a:fillRect/>
          </a:stretch>
        </p:blipFill>
        <p:spPr>
          <a:xfrm>
            <a:off x="2813358" y="1564276"/>
            <a:ext cx="195736" cy="322965"/>
          </a:xfrm>
          <a:prstGeom prst="rect">
            <a:avLst/>
          </a:prstGeom>
          <a:effectLst/>
        </p:spPr>
      </p:pic>
      <p:pic>
        <p:nvPicPr>
          <p:cNvPr id="17" name="Picture 16">
            <a:extLst>
              <a:ext uri="{FF2B5EF4-FFF2-40B4-BE49-F238E27FC236}">
                <a16:creationId xmlns:a16="http://schemas.microsoft.com/office/drawing/2014/main" id="{D2B16B72-F651-C67F-296C-BE6612FEC647}"/>
              </a:ext>
            </a:extLst>
          </p:cNvPr>
          <p:cNvPicPr>
            <a:picLocks noChangeAspect="1"/>
          </p:cNvPicPr>
          <p:nvPr/>
        </p:nvPicPr>
        <p:blipFill>
          <a:blip r:embed="rId6"/>
          <a:stretch>
            <a:fillRect/>
          </a:stretch>
        </p:blipFill>
        <p:spPr>
          <a:xfrm>
            <a:off x="6829065" y="6325566"/>
            <a:ext cx="852265" cy="360959"/>
          </a:xfrm>
          <a:prstGeom prst="rect">
            <a:avLst/>
          </a:prstGeom>
          <a:effectLst/>
        </p:spPr>
      </p:pic>
      <p:pic>
        <p:nvPicPr>
          <p:cNvPr id="18" name="Picture 17">
            <a:extLst>
              <a:ext uri="{FF2B5EF4-FFF2-40B4-BE49-F238E27FC236}">
                <a16:creationId xmlns:a16="http://schemas.microsoft.com/office/drawing/2014/main" id="{1E0F35DC-6B47-39EB-ADB6-5DE40BFF6E3A}"/>
              </a:ext>
            </a:extLst>
          </p:cNvPr>
          <p:cNvPicPr>
            <a:picLocks noChangeAspect="1"/>
          </p:cNvPicPr>
          <p:nvPr/>
        </p:nvPicPr>
        <p:blipFill rotWithShape="1">
          <a:blip r:embed="rId3"/>
          <a:srcRect t="96300"/>
          <a:stretch/>
        </p:blipFill>
        <p:spPr>
          <a:xfrm>
            <a:off x="685800" y="6018836"/>
            <a:ext cx="7772400" cy="171826"/>
          </a:xfrm>
          <a:prstGeom prst="rect">
            <a:avLst/>
          </a:prstGeom>
          <a:effectLst/>
        </p:spPr>
      </p:pic>
      <p:cxnSp>
        <p:nvCxnSpPr>
          <p:cNvPr id="19" name="Straight Connector 18">
            <a:extLst>
              <a:ext uri="{FF2B5EF4-FFF2-40B4-BE49-F238E27FC236}">
                <a16:creationId xmlns:a16="http://schemas.microsoft.com/office/drawing/2014/main" id="{0E2F4858-05F5-4D85-3088-52610D48F87C}"/>
              </a:ext>
            </a:extLst>
          </p:cNvPr>
          <p:cNvCxnSpPr/>
          <p:nvPr/>
        </p:nvCxnSpPr>
        <p:spPr>
          <a:xfrm>
            <a:off x="4572000" y="1616464"/>
            <a:ext cx="0" cy="4754880"/>
          </a:xfrm>
          <a:prstGeom prst="line">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0" name="Right Brace 19">
            <a:extLst>
              <a:ext uri="{FF2B5EF4-FFF2-40B4-BE49-F238E27FC236}">
                <a16:creationId xmlns:a16="http://schemas.microsoft.com/office/drawing/2014/main" id="{6850317A-8995-3338-6DD8-CAFFBE822CBA}"/>
              </a:ext>
            </a:extLst>
          </p:cNvPr>
          <p:cNvSpPr/>
          <p:nvPr/>
        </p:nvSpPr>
        <p:spPr>
          <a:xfrm rot="16200000">
            <a:off x="3872939" y="5489052"/>
            <a:ext cx="324225" cy="1078992"/>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1" name="Right Brace 20">
            <a:extLst>
              <a:ext uri="{FF2B5EF4-FFF2-40B4-BE49-F238E27FC236}">
                <a16:creationId xmlns:a16="http://schemas.microsoft.com/office/drawing/2014/main" id="{8AA32A68-6D6B-043E-B54A-ACA7DFF3EACC}"/>
              </a:ext>
            </a:extLst>
          </p:cNvPr>
          <p:cNvSpPr/>
          <p:nvPr/>
        </p:nvSpPr>
        <p:spPr>
          <a:xfrm rot="16200000">
            <a:off x="2798425" y="5490981"/>
            <a:ext cx="324225" cy="1078992"/>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Right Brace 21">
            <a:extLst>
              <a:ext uri="{FF2B5EF4-FFF2-40B4-BE49-F238E27FC236}">
                <a16:creationId xmlns:a16="http://schemas.microsoft.com/office/drawing/2014/main" id="{158F510C-02D0-B9FC-CAF5-77791B1BEE1E}"/>
              </a:ext>
            </a:extLst>
          </p:cNvPr>
          <p:cNvSpPr/>
          <p:nvPr/>
        </p:nvSpPr>
        <p:spPr>
          <a:xfrm rot="16200000">
            <a:off x="1712336" y="5492910"/>
            <a:ext cx="324225" cy="1078992"/>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Right Brace 22">
            <a:extLst>
              <a:ext uri="{FF2B5EF4-FFF2-40B4-BE49-F238E27FC236}">
                <a16:creationId xmlns:a16="http://schemas.microsoft.com/office/drawing/2014/main" id="{5A7C22E2-C958-9996-B94E-18ED926CDB4E}"/>
              </a:ext>
            </a:extLst>
          </p:cNvPr>
          <p:cNvSpPr/>
          <p:nvPr/>
        </p:nvSpPr>
        <p:spPr>
          <a:xfrm rot="16200000">
            <a:off x="7104205" y="5479406"/>
            <a:ext cx="324225" cy="1078992"/>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4" name="Right Brace 23">
            <a:extLst>
              <a:ext uri="{FF2B5EF4-FFF2-40B4-BE49-F238E27FC236}">
                <a16:creationId xmlns:a16="http://schemas.microsoft.com/office/drawing/2014/main" id="{2F2204CB-EF99-80D0-7E44-D00136933C35}"/>
              </a:ext>
            </a:extLst>
          </p:cNvPr>
          <p:cNvSpPr/>
          <p:nvPr/>
        </p:nvSpPr>
        <p:spPr>
          <a:xfrm rot="16200000">
            <a:off x="6029691" y="5481335"/>
            <a:ext cx="324225" cy="1078992"/>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 name="Right Brace 24">
            <a:extLst>
              <a:ext uri="{FF2B5EF4-FFF2-40B4-BE49-F238E27FC236}">
                <a16:creationId xmlns:a16="http://schemas.microsoft.com/office/drawing/2014/main" id="{38A07D54-EFFE-9424-4758-674ADB2BD789}"/>
              </a:ext>
            </a:extLst>
          </p:cNvPr>
          <p:cNvSpPr/>
          <p:nvPr/>
        </p:nvSpPr>
        <p:spPr>
          <a:xfrm rot="16200000">
            <a:off x="4943602" y="5483264"/>
            <a:ext cx="324225" cy="1078992"/>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 name="Multiply 25">
            <a:extLst>
              <a:ext uri="{FF2B5EF4-FFF2-40B4-BE49-F238E27FC236}">
                <a16:creationId xmlns:a16="http://schemas.microsoft.com/office/drawing/2014/main" id="{D29330B1-FEC9-8AFB-566B-B619E366A08D}"/>
              </a:ext>
            </a:extLst>
          </p:cNvPr>
          <p:cNvSpPr/>
          <p:nvPr/>
        </p:nvSpPr>
        <p:spPr>
          <a:xfrm>
            <a:off x="6701003" y="5931160"/>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AF5801A-9A3B-5075-3F87-7E4320508936}"/>
              </a:ext>
            </a:extLst>
          </p:cNvPr>
          <p:cNvPicPr>
            <a:picLocks noChangeAspect="1"/>
          </p:cNvPicPr>
          <p:nvPr/>
        </p:nvPicPr>
        <p:blipFill>
          <a:blip r:embed="rId7"/>
          <a:stretch>
            <a:fillRect/>
          </a:stretch>
        </p:blipFill>
        <p:spPr>
          <a:xfrm>
            <a:off x="5040973" y="5468554"/>
            <a:ext cx="890362" cy="381584"/>
          </a:xfrm>
          <a:prstGeom prst="rect">
            <a:avLst/>
          </a:prstGeom>
          <a:effectLst/>
        </p:spPr>
      </p:pic>
      <p:pic>
        <p:nvPicPr>
          <p:cNvPr id="31" name="Picture 30">
            <a:extLst>
              <a:ext uri="{FF2B5EF4-FFF2-40B4-BE49-F238E27FC236}">
                <a16:creationId xmlns:a16="http://schemas.microsoft.com/office/drawing/2014/main" id="{FF3F7038-0D70-AFB2-87B0-776A23F7432A}"/>
              </a:ext>
            </a:extLst>
          </p:cNvPr>
          <p:cNvPicPr>
            <a:picLocks noChangeAspect="1"/>
          </p:cNvPicPr>
          <p:nvPr/>
        </p:nvPicPr>
        <p:blipFill>
          <a:blip r:embed="rId8"/>
          <a:stretch>
            <a:fillRect/>
          </a:stretch>
        </p:blipFill>
        <p:spPr>
          <a:xfrm>
            <a:off x="4459748" y="6319983"/>
            <a:ext cx="1005158" cy="341961"/>
          </a:xfrm>
          <a:prstGeom prst="rect">
            <a:avLst/>
          </a:prstGeom>
          <a:effectLst/>
        </p:spPr>
      </p:pic>
      <p:sp>
        <p:nvSpPr>
          <p:cNvPr id="32" name="TextBox 31">
            <a:extLst>
              <a:ext uri="{FF2B5EF4-FFF2-40B4-BE49-F238E27FC236}">
                <a16:creationId xmlns:a16="http://schemas.microsoft.com/office/drawing/2014/main" id="{C6869DA2-0D20-C180-C0FD-CE0D162E674F}"/>
              </a:ext>
            </a:extLst>
          </p:cNvPr>
          <p:cNvSpPr txBox="1"/>
          <p:nvPr/>
        </p:nvSpPr>
        <p:spPr>
          <a:xfrm>
            <a:off x="5062333" y="1725758"/>
            <a:ext cx="4116833" cy="430887"/>
          </a:xfrm>
          <a:prstGeom prst="rect">
            <a:avLst/>
          </a:prstGeom>
          <a:noFill/>
          <a:effectLst/>
        </p:spPr>
        <p:txBody>
          <a:bodyPr wrap="none" rtlCol="0">
            <a:spAutoFit/>
          </a:bodyPr>
          <a:lstStyle/>
          <a:p>
            <a:r>
              <a:rPr lang="en-US" sz="2200" dirty="0">
                <a:latin typeface="Times New Roman" panose="02020603050405020304" pitchFamily="18" charset="0"/>
                <a:cs typeface="Times New Roman" panose="02020603050405020304" pitchFamily="18" charset="0"/>
              </a:rPr>
              <a:t>Compare sample mean to a fixed #</a:t>
            </a:r>
          </a:p>
        </p:txBody>
      </p:sp>
    </p:spTree>
    <p:extLst>
      <p:ext uri="{BB962C8B-B14F-4D97-AF65-F5344CB8AC3E}">
        <p14:creationId xmlns:p14="http://schemas.microsoft.com/office/powerpoint/2010/main" val="151754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23"/>
                                        </p:tgtEl>
                                        <p:attrNameLst>
                                          <p:attrName>ppt_x</p:attrName>
                                        </p:attrNameLst>
                                      </p:cBhvr>
                                      <p:tavLst>
                                        <p:tav tm="0">
                                          <p:val>
                                            <p:strVal val="ppt_x"/>
                                          </p:val>
                                        </p:tav>
                                        <p:tav tm="100000">
                                          <p:val>
                                            <p:strVal val="ppt_x"/>
                                          </p:val>
                                        </p:tav>
                                      </p:tavLst>
                                    </p:anim>
                                    <p:anim calcmode="lin" valueType="num">
                                      <p:cBhvr additive="base">
                                        <p:cTn id="81" dur="500"/>
                                        <p:tgtEl>
                                          <p:spTgt spid="23"/>
                                        </p:tgtEl>
                                        <p:attrNameLst>
                                          <p:attrName>ppt_y</p:attrName>
                                        </p:attrNameLst>
                                      </p:cBhvr>
                                      <p:tavLst>
                                        <p:tav tm="0">
                                          <p:val>
                                            <p:strVal val="ppt_y"/>
                                          </p:val>
                                        </p:tav>
                                        <p:tav tm="100000">
                                          <p:val>
                                            <p:strVal val="1+ppt_h/2"/>
                                          </p:val>
                                        </p:tav>
                                      </p:tavLst>
                                    </p:anim>
                                    <p:set>
                                      <p:cBhvr>
                                        <p:cTn id="82" dur="1" fill="hold">
                                          <p:stCondLst>
                                            <p:cond delay="499"/>
                                          </p:stCondLst>
                                        </p:cTn>
                                        <p:tgtEl>
                                          <p:spTgt spid="23"/>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24"/>
                                        </p:tgtEl>
                                        <p:attrNameLst>
                                          <p:attrName>ppt_x</p:attrName>
                                        </p:attrNameLst>
                                      </p:cBhvr>
                                      <p:tavLst>
                                        <p:tav tm="0">
                                          <p:val>
                                            <p:strVal val="ppt_x"/>
                                          </p:val>
                                        </p:tav>
                                        <p:tav tm="100000">
                                          <p:val>
                                            <p:strVal val="ppt_x"/>
                                          </p:val>
                                        </p:tav>
                                      </p:tavLst>
                                    </p:anim>
                                    <p:anim calcmode="lin" valueType="num">
                                      <p:cBhvr additive="base">
                                        <p:cTn id="85" dur="500"/>
                                        <p:tgtEl>
                                          <p:spTgt spid="24"/>
                                        </p:tgtEl>
                                        <p:attrNameLst>
                                          <p:attrName>ppt_y</p:attrName>
                                        </p:attrNameLst>
                                      </p:cBhvr>
                                      <p:tavLst>
                                        <p:tav tm="0">
                                          <p:val>
                                            <p:strVal val="ppt_y"/>
                                          </p:val>
                                        </p:tav>
                                        <p:tav tm="100000">
                                          <p:val>
                                            <p:strVal val="1+ppt_h/2"/>
                                          </p:val>
                                        </p:tav>
                                      </p:tavLst>
                                    </p:anim>
                                    <p:set>
                                      <p:cBhvr>
                                        <p:cTn id="86" dur="1" fill="hold">
                                          <p:stCondLst>
                                            <p:cond delay="499"/>
                                          </p:stCondLst>
                                        </p:cTn>
                                        <p:tgtEl>
                                          <p:spTgt spid="24"/>
                                        </p:tgtEl>
                                        <p:attrNameLst>
                                          <p:attrName>style.visibility</p:attrName>
                                        </p:attrNameLst>
                                      </p:cBhvr>
                                      <p:to>
                                        <p:strVal val="hidden"/>
                                      </p:to>
                                    </p:set>
                                  </p:childTnLst>
                                </p:cTn>
                              </p:par>
                              <p:par>
                                <p:cTn id="87" presetID="2" presetClass="exit" presetSubtype="4" fill="hold" grpId="1" nodeType="withEffect">
                                  <p:stCondLst>
                                    <p:cond delay="0"/>
                                  </p:stCondLst>
                                  <p:childTnLst>
                                    <p:anim calcmode="lin" valueType="num">
                                      <p:cBhvr additive="base">
                                        <p:cTn id="88" dur="500"/>
                                        <p:tgtEl>
                                          <p:spTgt spid="20"/>
                                        </p:tgtEl>
                                        <p:attrNameLst>
                                          <p:attrName>ppt_x</p:attrName>
                                        </p:attrNameLst>
                                      </p:cBhvr>
                                      <p:tavLst>
                                        <p:tav tm="0">
                                          <p:val>
                                            <p:strVal val="ppt_x"/>
                                          </p:val>
                                        </p:tav>
                                        <p:tav tm="100000">
                                          <p:val>
                                            <p:strVal val="ppt_x"/>
                                          </p:val>
                                        </p:tav>
                                      </p:tavLst>
                                    </p:anim>
                                    <p:anim calcmode="lin" valueType="num">
                                      <p:cBhvr additive="base">
                                        <p:cTn id="89" dur="500"/>
                                        <p:tgtEl>
                                          <p:spTgt spid="20"/>
                                        </p:tgtEl>
                                        <p:attrNameLst>
                                          <p:attrName>ppt_y</p:attrName>
                                        </p:attrNameLst>
                                      </p:cBhvr>
                                      <p:tavLst>
                                        <p:tav tm="0">
                                          <p:val>
                                            <p:strVal val="ppt_y"/>
                                          </p:val>
                                        </p:tav>
                                        <p:tav tm="100000">
                                          <p:val>
                                            <p:strVal val="1+ppt_h/2"/>
                                          </p:val>
                                        </p:tav>
                                      </p:tavLst>
                                    </p:anim>
                                    <p:set>
                                      <p:cBhvr>
                                        <p:cTn id="90" dur="1" fill="hold">
                                          <p:stCondLst>
                                            <p:cond delay="499"/>
                                          </p:stCondLst>
                                        </p:cTn>
                                        <p:tgtEl>
                                          <p:spTgt spid="20"/>
                                        </p:tgtEl>
                                        <p:attrNameLst>
                                          <p:attrName>style.visibility</p:attrName>
                                        </p:attrNameLst>
                                      </p:cBhvr>
                                      <p:to>
                                        <p:strVal val="hidden"/>
                                      </p:to>
                                    </p:set>
                                  </p:childTnLst>
                                </p:cTn>
                              </p:par>
                              <p:par>
                                <p:cTn id="91" presetID="2" presetClass="exit" presetSubtype="4" fill="hold" grpId="1" nodeType="withEffect">
                                  <p:stCondLst>
                                    <p:cond delay="0"/>
                                  </p:stCondLst>
                                  <p:childTnLst>
                                    <p:anim calcmode="lin" valueType="num">
                                      <p:cBhvr additive="base">
                                        <p:cTn id="92" dur="500"/>
                                        <p:tgtEl>
                                          <p:spTgt spid="21"/>
                                        </p:tgtEl>
                                        <p:attrNameLst>
                                          <p:attrName>ppt_x</p:attrName>
                                        </p:attrNameLst>
                                      </p:cBhvr>
                                      <p:tavLst>
                                        <p:tav tm="0">
                                          <p:val>
                                            <p:strVal val="ppt_x"/>
                                          </p:val>
                                        </p:tav>
                                        <p:tav tm="100000">
                                          <p:val>
                                            <p:strVal val="ppt_x"/>
                                          </p:val>
                                        </p:tav>
                                      </p:tavLst>
                                    </p:anim>
                                    <p:anim calcmode="lin" valueType="num">
                                      <p:cBhvr additive="base">
                                        <p:cTn id="93" dur="500"/>
                                        <p:tgtEl>
                                          <p:spTgt spid="21"/>
                                        </p:tgtEl>
                                        <p:attrNameLst>
                                          <p:attrName>ppt_y</p:attrName>
                                        </p:attrNameLst>
                                      </p:cBhvr>
                                      <p:tavLst>
                                        <p:tav tm="0">
                                          <p:val>
                                            <p:strVal val="ppt_y"/>
                                          </p:val>
                                        </p:tav>
                                        <p:tav tm="100000">
                                          <p:val>
                                            <p:strVal val="1+ppt_h/2"/>
                                          </p:val>
                                        </p:tav>
                                      </p:tavLst>
                                    </p:anim>
                                    <p:set>
                                      <p:cBhvr>
                                        <p:cTn id="94" dur="1" fill="hold">
                                          <p:stCondLst>
                                            <p:cond delay="499"/>
                                          </p:stCondLst>
                                        </p:cTn>
                                        <p:tgtEl>
                                          <p:spTgt spid="21"/>
                                        </p:tgtEl>
                                        <p:attrNameLst>
                                          <p:attrName>style.visibility</p:attrName>
                                        </p:attrNameLst>
                                      </p:cBhvr>
                                      <p:to>
                                        <p:strVal val="hidden"/>
                                      </p:to>
                                    </p:set>
                                  </p:childTnLst>
                                </p:cTn>
                              </p:par>
                              <p:par>
                                <p:cTn id="95" presetID="2" presetClass="exit" presetSubtype="4" fill="hold" grpId="1" nodeType="withEffect">
                                  <p:stCondLst>
                                    <p:cond delay="0"/>
                                  </p:stCondLst>
                                  <p:childTnLst>
                                    <p:anim calcmode="lin" valueType="num">
                                      <p:cBhvr additive="base">
                                        <p:cTn id="96" dur="500"/>
                                        <p:tgtEl>
                                          <p:spTgt spid="22"/>
                                        </p:tgtEl>
                                        <p:attrNameLst>
                                          <p:attrName>ppt_x</p:attrName>
                                        </p:attrNameLst>
                                      </p:cBhvr>
                                      <p:tavLst>
                                        <p:tav tm="0">
                                          <p:val>
                                            <p:strVal val="ppt_x"/>
                                          </p:val>
                                        </p:tav>
                                        <p:tav tm="100000">
                                          <p:val>
                                            <p:strVal val="ppt_x"/>
                                          </p:val>
                                        </p:tav>
                                      </p:tavLst>
                                    </p:anim>
                                    <p:anim calcmode="lin" valueType="num">
                                      <p:cBhvr additive="base">
                                        <p:cTn id="97" dur="500"/>
                                        <p:tgtEl>
                                          <p:spTgt spid="22"/>
                                        </p:tgtEl>
                                        <p:attrNameLst>
                                          <p:attrName>ppt_y</p:attrName>
                                        </p:attrNameLst>
                                      </p:cBhvr>
                                      <p:tavLst>
                                        <p:tav tm="0">
                                          <p:val>
                                            <p:strVal val="ppt_y"/>
                                          </p:val>
                                        </p:tav>
                                        <p:tav tm="100000">
                                          <p:val>
                                            <p:strVal val="1+ppt_h/2"/>
                                          </p:val>
                                        </p:tav>
                                      </p:tavLst>
                                    </p:anim>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A6D4A572-F24D-B9E9-5490-5495EE65ACF1}"/>
              </a:ext>
            </a:extLst>
          </p:cNvPr>
          <p:cNvSpPr>
            <a:spLocks noChangeArrowheads="1"/>
          </p:cNvSpPr>
          <p:nvPr/>
        </p:nvSpPr>
        <p:spPr bwMode="auto">
          <a:xfrm>
            <a:off x="231775" y="280550"/>
            <a:ext cx="8607425" cy="1127125"/>
          </a:xfrm>
          <a:prstGeom prst="rect">
            <a:avLst/>
          </a:prstGeom>
          <a:noFill/>
          <a:ln w="9525">
            <a:noFill/>
            <a:round/>
            <a:headEnd/>
            <a:tailEnd/>
          </a:ln>
          <a:effectLst/>
        </p:spPr>
        <p:txBody>
          <a:bodyPr lIns="0" tIns="0" rIns="0" bIns="0" anchor="ctr"/>
          <a:lstStyle/>
          <a:p>
            <a:pPr algn="ct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Times New Roman" pitchFamily="18" charset="0"/>
              </a:rPr>
              <a:t>One Sample Hypothesis Testing for the Mean</a:t>
            </a:r>
          </a:p>
        </p:txBody>
      </p:sp>
      <p:pic>
        <p:nvPicPr>
          <p:cNvPr id="4" name="Picture 3">
            <a:extLst>
              <a:ext uri="{FF2B5EF4-FFF2-40B4-BE49-F238E27FC236}">
                <a16:creationId xmlns:a16="http://schemas.microsoft.com/office/drawing/2014/main" id="{FFF2530B-C1B2-CD87-5BC0-FB47FA528CF2}"/>
              </a:ext>
            </a:extLst>
          </p:cNvPr>
          <p:cNvPicPr>
            <a:picLocks noChangeAspect="1" noChangeArrowheads="1"/>
          </p:cNvPicPr>
          <p:nvPr/>
        </p:nvPicPr>
        <p:blipFill>
          <a:blip r:embed="rId2" cstate="print"/>
          <a:srcRect/>
          <a:stretch>
            <a:fillRect/>
          </a:stretch>
        </p:blipFill>
        <p:spPr bwMode="auto">
          <a:xfrm>
            <a:off x="484188" y="196056"/>
            <a:ext cx="8202612" cy="239712"/>
          </a:xfrm>
          <a:prstGeom prst="rect">
            <a:avLst/>
          </a:prstGeom>
          <a:noFill/>
          <a:ln w="9525">
            <a:noFill/>
            <a:round/>
            <a:headEnd/>
            <a:tailEnd/>
          </a:ln>
          <a:effectLst/>
        </p:spPr>
      </p:pic>
      <p:pic>
        <p:nvPicPr>
          <p:cNvPr id="5" name="Picture 4">
            <a:extLst>
              <a:ext uri="{FF2B5EF4-FFF2-40B4-BE49-F238E27FC236}">
                <a16:creationId xmlns:a16="http://schemas.microsoft.com/office/drawing/2014/main" id="{DCBB52FF-5DD6-5BD1-2321-82BA41C72F3B}"/>
              </a:ext>
            </a:extLst>
          </p:cNvPr>
          <p:cNvPicPr>
            <a:picLocks noChangeAspect="1"/>
          </p:cNvPicPr>
          <p:nvPr/>
        </p:nvPicPr>
        <p:blipFill rotWithShape="1">
          <a:blip r:embed="rId3"/>
          <a:srcRect t="-1162" b="-13"/>
          <a:stretch/>
        </p:blipFill>
        <p:spPr>
          <a:xfrm>
            <a:off x="685800" y="1492169"/>
            <a:ext cx="7772400" cy="4698493"/>
          </a:xfrm>
          <a:prstGeom prst="rect">
            <a:avLst/>
          </a:prstGeom>
          <a:effectLst/>
        </p:spPr>
      </p:pic>
      <p:pic>
        <p:nvPicPr>
          <p:cNvPr id="6" name="Picture 5">
            <a:extLst>
              <a:ext uri="{FF2B5EF4-FFF2-40B4-BE49-F238E27FC236}">
                <a16:creationId xmlns:a16="http://schemas.microsoft.com/office/drawing/2014/main" id="{D094AC6C-86A6-6056-31B6-BB228D1D0B97}"/>
              </a:ext>
            </a:extLst>
          </p:cNvPr>
          <p:cNvPicPr>
            <a:picLocks noChangeAspect="1"/>
          </p:cNvPicPr>
          <p:nvPr/>
        </p:nvPicPr>
        <p:blipFill>
          <a:blip r:embed="rId4"/>
          <a:stretch>
            <a:fillRect/>
          </a:stretch>
        </p:blipFill>
        <p:spPr>
          <a:xfrm>
            <a:off x="6829065" y="6325566"/>
            <a:ext cx="852265" cy="360959"/>
          </a:xfrm>
          <a:prstGeom prst="rect">
            <a:avLst/>
          </a:prstGeom>
          <a:effectLst/>
        </p:spPr>
      </p:pic>
      <p:cxnSp>
        <p:nvCxnSpPr>
          <p:cNvPr id="7" name="Straight Connector 6">
            <a:extLst>
              <a:ext uri="{FF2B5EF4-FFF2-40B4-BE49-F238E27FC236}">
                <a16:creationId xmlns:a16="http://schemas.microsoft.com/office/drawing/2014/main" id="{36501F2A-F643-B1B9-DDFA-BFE78B7D2ADB}"/>
              </a:ext>
            </a:extLst>
          </p:cNvPr>
          <p:cNvCxnSpPr>
            <a:cxnSpLocks/>
          </p:cNvCxnSpPr>
          <p:nvPr/>
        </p:nvCxnSpPr>
        <p:spPr>
          <a:xfrm>
            <a:off x="4572000" y="6030410"/>
            <a:ext cx="0" cy="340934"/>
          </a:xfrm>
          <a:prstGeom prst="line">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8" name="Multiply 7">
            <a:extLst>
              <a:ext uri="{FF2B5EF4-FFF2-40B4-BE49-F238E27FC236}">
                <a16:creationId xmlns:a16="http://schemas.microsoft.com/office/drawing/2014/main" id="{67332EB4-603A-60D7-CDF5-075A27B6BB5B}"/>
              </a:ext>
            </a:extLst>
          </p:cNvPr>
          <p:cNvSpPr/>
          <p:nvPr/>
        </p:nvSpPr>
        <p:spPr>
          <a:xfrm>
            <a:off x="6701003" y="5931160"/>
            <a:ext cx="403665" cy="413472"/>
          </a:xfrm>
          <a:prstGeom prst="mathMultiply">
            <a:avLst>
              <a:gd name="adj1" fmla="val 521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F81CFA8-898C-E0D0-D92F-310BF90D7842}"/>
              </a:ext>
            </a:extLst>
          </p:cNvPr>
          <p:cNvPicPr>
            <a:picLocks noChangeAspect="1"/>
          </p:cNvPicPr>
          <p:nvPr/>
        </p:nvPicPr>
        <p:blipFill>
          <a:blip r:embed="rId5"/>
          <a:stretch>
            <a:fillRect/>
          </a:stretch>
        </p:blipFill>
        <p:spPr>
          <a:xfrm>
            <a:off x="4459748" y="6319983"/>
            <a:ext cx="1005158" cy="341961"/>
          </a:xfrm>
          <a:prstGeom prst="rect">
            <a:avLst/>
          </a:prstGeom>
          <a:effectLst/>
        </p:spPr>
      </p:pic>
      <p:cxnSp>
        <p:nvCxnSpPr>
          <p:cNvPr id="12" name="Straight Connector 11">
            <a:extLst>
              <a:ext uri="{FF2B5EF4-FFF2-40B4-BE49-F238E27FC236}">
                <a16:creationId xmlns:a16="http://schemas.microsoft.com/office/drawing/2014/main" id="{A37A595F-E183-CA49-FBD8-6E1FD3955C08}"/>
              </a:ext>
            </a:extLst>
          </p:cNvPr>
          <p:cNvCxnSpPr>
            <a:cxnSpLocks/>
          </p:cNvCxnSpPr>
          <p:nvPr/>
        </p:nvCxnSpPr>
        <p:spPr>
          <a:xfrm>
            <a:off x="6735728" y="5359078"/>
            <a:ext cx="0" cy="831584"/>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45A744C-AEED-BD34-F804-8D0C6DE7ACD6}"/>
              </a:ext>
            </a:extLst>
          </p:cNvPr>
          <p:cNvCxnSpPr>
            <a:cxnSpLocks/>
          </p:cNvCxnSpPr>
          <p:nvPr/>
        </p:nvCxnSpPr>
        <p:spPr>
          <a:xfrm>
            <a:off x="2408728" y="5361005"/>
            <a:ext cx="0" cy="831584"/>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C497CF97-EB4F-8AA4-6037-AC423E9FC966}"/>
              </a:ext>
            </a:extLst>
          </p:cNvPr>
          <p:cNvPicPr>
            <a:picLocks noChangeAspect="1"/>
          </p:cNvPicPr>
          <p:nvPr/>
        </p:nvPicPr>
        <p:blipFill>
          <a:blip r:embed="rId6"/>
          <a:stretch>
            <a:fillRect/>
          </a:stretch>
        </p:blipFill>
        <p:spPr>
          <a:xfrm>
            <a:off x="4044649" y="3290598"/>
            <a:ext cx="1081689" cy="347209"/>
          </a:xfrm>
          <a:prstGeom prst="rect">
            <a:avLst/>
          </a:prstGeom>
          <a:effectLst/>
        </p:spPr>
      </p:pic>
      <p:cxnSp>
        <p:nvCxnSpPr>
          <p:cNvPr id="16" name="Straight Connector 15">
            <a:extLst>
              <a:ext uri="{FF2B5EF4-FFF2-40B4-BE49-F238E27FC236}">
                <a16:creationId xmlns:a16="http://schemas.microsoft.com/office/drawing/2014/main" id="{11467DFA-1D2C-56DC-C083-FB08F5F00ED7}"/>
              </a:ext>
            </a:extLst>
          </p:cNvPr>
          <p:cNvCxnSpPr>
            <a:cxnSpLocks/>
          </p:cNvCxnSpPr>
          <p:nvPr/>
        </p:nvCxnSpPr>
        <p:spPr>
          <a:xfrm flipH="1">
            <a:off x="6899703" y="5544273"/>
            <a:ext cx="3132" cy="590445"/>
          </a:xfrm>
          <a:prstGeom prst="line">
            <a:avLst/>
          </a:prstGeom>
          <a:ln>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130F743-37BD-5A55-44A6-A44A45A22739}"/>
              </a:ext>
            </a:extLst>
          </p:cNvPr>
          <p:cNvCxnSpPr>
            <a:cxnSpLocks/>
          </p:cNvCxnSpPr>
          <p:nvPr/>
        </p:nvCxnSpPr>
        <p:spPr>
          <a:xfrm flipH="1">
            <a:off x="2225457" y="5546202"/>
            <a:ext cx="3132" cy="590445"/>
          </a:xfrm>
          <a:prstGeom prst="line">
            <a:avLst/>
          </a:prstGeom>
          <a:ln>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a16="http://schemas.microsoft.com/office/drawing/2014/main" id="{E48CF529-7746-13CC-ACEA-ABF20DA81C41}"/>
              </a:ext>
            </a:extLst>
          </p:cNvPr>
          <p:cNvPicPr>
            <a:picLocks noChangeAspect="1"/>
          </p:cNvPicPr>
          <p:nvPr/>
        </p:nvPicPr>
        <p:blipFill>
          <a:blip r:embed="rId7"/>
          <a:stretch>
            <a:fillRect/>
          </a:stretch>
        </p:blipFill>
        <p:spPr>
          <a:xfrm>
            <a:off x="5917957" y="2928398"/>
            <a:ext cx="3000159" cy="748008"/>
          </a:xfrm>
          <a:prstGeom prst="rect">
            <a:avLst/>
          </a:prstGeom>
          <a:effectLst/>
        </p:spPr>
      </p:pic>
      <p:pic>
        <p:nvPicPr>
          <p:cNvPr id="34" name="Picture 33">
            <a:extLst>
              <a:ext uri="{FF2B5EF4-FFF2-40B4-BE49-F238E27FC236}">
                <a16:creationId xmlns:a16="http://schemas.microsoft.com/office/drawing/2014/main" id="{5A57556F-243E-D7CA-71E0-06DE2A046DC1}"/>
              </a:ext>
            </a:extLst>
          </p:cNvPr>
          <p:cNvPicPr>
            <a:picLocks noChangeAspect="1"/>
          </p:cNvPicPr>
          <p:nvPr/>
        </p:nvPicPr>
        <p:blipFill>
          <a:blip r:embed="rId8"/>
          <a:stretch>
            <a:fillRect/>
          </a:stretch>
        </p:blipFill>
        <p:spPr>
          <a:xfrm>
            <a:off x="2334140" y="3155944"/>
            <a:ext cx="284002" cy="219456"/>
          </a:xfrm>
          <a:prstGeom prst="rect">
            <a:avLst/>
          </a:prstGeom>
          <a:effectLst/>
        </p:spPr>
      </p:pic>
      <p:cxnSp>
        <p:nvCxnSpPr>
          <p:cNvPr id="35" name="Straight Connector 34">
            <a:extLst>
              <a:ext uri="{FF2B5EF4-FFF2-40B4-BE49-F238E27FC236}">
                <a16:creationId xmlns:a16="http://schemas.microsoft.com/office/drawing/2014/main" id="{C8573183-70B5-FCA4-3733-1F614B235D9F}"/>
              </a:ext>
            </a:extLst>
          </p:cNvPr>
          <p:cNvCxnSpPr>
            <a:cxnSpLocks/>
          </p:cNvCxnSpPr>
          <p:nvPr/>
        </p:nvCxnSpPr>
        <p:spPr>
          <a:xfrm flipH="1">
            <a:off x="2013736" y="3442500"/>
            <a:ext cx="4676783" cy="2601410"/>
          </a:xfrm>
          <a:prstGeom prst="line">
            <a:avLst/>
          </a:prstGeom>
          <a:ln w="349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BFA1A8F-01BD-01BE-0EB5-BFBFEFAB9A9A}"/>
              </a:ext>
            </a:extLst>
          </p:cNvPr>
          <p:cNvCxnSpPr>
            <a:cxnSpLocks/>
          </p:cNvCxnSpPr>
          <p:nvPr/>
        </p:nvCxnSpPr>
        <p:spPr>
          <a:xfrm>
            <a:off x="6678944" y="3442500"/>
            <a:ext cx="906587" cy="2600383"/>
          </a:xfrm>
          <a:prstGeom prst="line">
            <a:avLst/>
          </a:prstGeom>
          <a:ln w="349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3785A9F8-6210-E74F-70BB-B92CC1CDE165}"/>
              </a:ext>
            </a:extLst>
          </p:cNvPr>
          <p:cNvCxnSpPr>
            <a:cxnSpLocks/>
          </p:cNvCxnSpPr>
          <p:nvPr/>
        </p:nvCxnSpPr>
        <p:spPr>
          <a:xfrm>
            <a:off x="2652178" y="3391285"/>
            <a:ext cx="4220065" cy="2383585"/>
          </a:xfrm>
          <a:prstGeom prst="line">
            <a:avLst/>
          </a:prstGeom>
          <a:ln w="34925">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2D78CD2-0AF4-959F-EA34-DB5747796E20}"/>
              </a:ext>
            </a:extLst>
          </p:cNvPr>
          <p:cNvCxnSpPr>
            <a:cxnSpLocks/>
          </p:cNvCxnSpPr>
          <p:nvPr/>
        </p:nvCxnSpPr>
        <p:spPr>
          <a:xfrm flipH="1">
            <a:off x="2294980" y="3396094"/>
            <a:ext cx="357198" cy="2343716"/>
          </a:xfrm>
          <a:prstGeom prst="line">
            <a:avLst/>
          </a:prstGeom>
          <a:ln w="34925">
            <a:tailEnd type="triangle"/>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5ABC7A23-B9A5-C68F-F992-49A04A8D0CDD}"/>
              </a:ext>
            </a:extLst>
          </p:cNvPr>
          <p:cNvPicPr>
            <a:picLocks noChangeAspect="1"/>
          </p:cNvPicPr>
          <p:nvPr/>
        </p:nvPicPr>
        <p:blipFill>
          <a:blip r:embed="rId9"/>
          <a:stretch>
            <a:fillRect/>
          </a:stretch>
        </p:blipFill>
        <p:spPr>
          <a:xfrm>
            <a:off x="390038" y="1457113"/>
            <a:ext cx="1912275" cy="364769"/>
          </a:xfrm>
          <a:prstGeom prst="rect">
            <a:avLst/>
          </a:prstGeom>
          <a:effectLst/>
        </p:spPr>
      </p:pic>
      <p:pic>
        <p:nvPicPr>
          <p:cNvPr id="24" name="Picture 23">
            <a:extLst>
              <a:ext uri="{FF2B5EF4-FFF2-40B4-BE49-F238E27FC236}">
                <a16:creationId xmlns:a16="http://schemas.microsoft.com/office/drawing/2014/main" id="{355D8C56-51DE-9731-E505-898A5F578058}"/>
              </a:ext>
            </a:extLst>
          </p:cNvPr>
          <p:cNvPicPr>
            <a:picLocks noChangeAspect="1"/>
          </p:cNvPicPr>
          <p:nvPr/>
        </p:nvPicPr>
        <p:blipFill>
          <a:blip r:embed="rId10"/>
          <a:stretch>
            <a:fillRect/>
          </a:stretch>
        </p:blipFill>
        <p:spPr>
          <a:xfrm>
            <a:off x="381961" y="2014548"/>
            <a:ext cx="1923329" cy="375823"/>
          </a:xfrm>
          <a:prstGeom prst="rect">
            <a:avLst/>
          </a:prstGeom>
          <a:effectLst/>
        </p:spPr>
      </p:pic>
    </p:spTree>
    <p:extLst>
      <p:ext uri="{BB962C8B-B14F-4D97-AF65-F5344CB8AC3E}">
        <p14:creationId xmlns:p14="http://schemas.microsoft.com/office/powerpoint/2010/main" val="394678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5"/>
                                        </p:tgtEl>
                                        <p:attrNameLst>
                                          <p:attrName>ppt_x</p:attrName>
                                        </p:attrNameLst>
                                      </p:cBhvr>
                                      <p:tavLst>
                                        <p:tav tm="0">
                                          <p:val>
                                            <p:strVal val="ppt_x"/>
                                          </p:val>
                                        </p:tav>
                                        <p:tav tm="100000">
                                          <p:val>
                                            <p:strVal val="ppt_x"/>
                                          </p:val>
                                        </p:tav>
                                      </p:tavLst>
                                    </p:anim>
                                    <p:anim calcmode="lin" valueType="num">
                                      <p:cBhvr additive="base">
                                        <p:cTn id="45" dur="500"/>
                                        <p:tgtEl>
                                          <p:spTgt spid="15"/>
                                        </p:tgtEl>
                                        <p:attrNameLst>
                                          <p:attrName>ppt_y</p:attrName>
                                        </p:attrNameLst>
                                      </p:cBhvr>
                                      <p:tavLst>
                                        <p:tav tm="0">
                                          <p:val>
                                            <p:strVal val="ppt_y"/>
                                          </p:val>
                                        </p:tav>
                                        <p:tav tm="100000">
                                          <p:val>
                                            <p:strVal val="1+ppt_h/2"/>
                                          </p:val>
                                        </p:tav>
                                      </p:tavLst>
                                    </p:anim>
                                    <p:set>
                                      <p:cBhvr>
                                        <p:cTn id="46" dur="1" fill="hold">
                                          <p:stCondLst>
                                            <p:cond delay="499"/>
                                          </p:stCondLst>
                                        </p:cTn>
                                        <p:tgtEl>
                                          <p:spTgt spid="15"/>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28331</TotalTime>
  <Words>5954</Words>
  <Application>Microsoft Macintosh PowerPoint</Application>
  <PresentationFormat>On-screen Show (4:3)</PresentationFormat>
  <Paragraphs>663</Paragraphs>
  <Slides>64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Calibri</vt:lpstr>
      <vt:lpstr>Courier</vt:lpstr>
      <vt:lpstr>Courier New</vt:lpstr>
      <vt:lpstr>Symbol</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npetraco</dc:creator>
  <cp:lastModifiedBy>Nicholas Petraco</cp:lastModifiedBy>
  <cp:revision>226</cp:revision>
  <dcterms:created xsi:type="dcterms:W3CDTF">2016-02-08T21:00:06Z</dcterms:created>
  <dcterms:modified xsi:type="dcterms:W3CDTF">2026-03-30T19:13:00Z</dcterms:modified>
</cp:coreProperties>
</file>