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85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02" r:id="rId15"/>
    <p:sldId id="308" r:id="rId16"/>
    <p:sldId id="262" r:id="rId17"/>
    <p:sldId id="303" r:id="rId18"/>
    <p:sldId id="318" r:id="rId19"/>
    <p:sldId id="260" r:id="rId20"/>
    <p:sldId id="309" r:id="rId21"/>
    <p:sldId id="295" r:id="rId22"/>
    <p:sldId id="310" r:id="rId23"/>
    <p:sldId id="264" r:id="rId24"/>
    <p:sldId id="315" r:id="rId25"/>
    <p:sldId id="311" r:id="rId26"/>
    <p:sldId id="312" r:id="rId27"/>
    <p:sldId id="314" r:id="rId28"/>
    <p:sldId id="317" r:id="rId29"/>
    <p:sldId id="319" r:id="rId30"/>
    <p:sldId id="325" r:id="rId31"/>
    <p:sldId id="326" r:id="rId32"/>
    <p:sldId id="327" r:id="rId33"/>
    <p:sldId id="297" r:id="rId34"/>
    <p:sldId id="328" r:id="rId35"/>
    <p:sldId id="329" r:id="rId36"/>
    <p:sldId id="330" r:id="rId37"/>
    <p:sldId id="301" r:id="rId38"/>
    <p:sldId id="305" r:id="rId39"/>
    <p:sldId id="304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FF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1" autoAdjust="0"/>
    <p:restoredTop sz="92535"/>
  </p:normalViewPr>
  <p:slideViewPr>
    <p:cSldViewPr snapToGrid="0" snapToObjects="1">
      <p:cViewPr varScale="1">
        <p:scale>
          <a:sx n="109" d="100"/>
          <a:sy n="109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F655-C41D-DC45-B5C1-C906F9037023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4F5B-95D6-9B41-AF71-0B1AE571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4F5B-95D6-9B41-AF71-0B1AE571C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1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77D29-C41C-E644-A491-2D8B93222D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4F5B-95D6-9B41-AF71-0B1AE571C1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2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A4A1-34BA-B24E-BC4C-7FDFB992B6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4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5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4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2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D7BB-8437-FF48-97A5-996164FF08EF}" type="datetimeFigureOut">
              <a:rPr lang="en-US" smtClean="0"/>
              <a:pPr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0AC1-83F5-4C4F-946B-6AF761243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4.png"/><Relationship Id="rId7" Type="http://schemas.openxmlformats.org/officeDocument/2006/relationships/image" Target="../media/image4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10" Type="http://schemas.openxmlformats.org/officeDocument/2006/relationships/image" Target="../media/image60.emf"/><Relationship Id="rId4" Type="http://schemas.openxmlformats.org/officeDocument/2006/relationships/image" Target="../media/image55.png"/><Relationship Id="rId9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4.png"/><Relationship Id="rId7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6395155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89" y="1402585"/>
            <a:ext cx="2703422" cy="360456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Linear Regression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5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62BB7F-D930-F320-ED8A-1D1477A7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Components of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9CAEF-4ED2-0B87-7B0D-7A6642CF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9F076-63F8-17C8-B1B3-E9586C2A5567}"/>
              </a:ext>
            </a:extLst>
          </p:cNvPr>
          <p:cNvSpPr txBox="1"/>
          <p:nvPr/>
        </p:nvSpPr>
        <p:spPr>
          <a:xfrm>
            <a:off x="-14576" y="1258789"/>
            <a:ext cx="91585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formal way to characterize variations in the model is with their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’s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DAF10-2349-41CF-3D82-B615897A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681" y="1698171"/>
            <a:ext cx="318486" cy="309119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14DA3-4582-7E25-5F75-0295A9093B1E}"/>
              </a:ext>
            </a:extLst>
          </p:cNvPr>
          <p:cNvSpPr txBox="1"/>
          <p:nvPr/>
        </p:nvSpPr>
        <p:spPr>
          <a:xfrm>
            <a:off x="6206" y="2508432"/>
            <a:ext cx="91585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variation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variation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variation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31EF4-EB12-9429-DE59-DF63BF157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464" y="3314952"/>
            <a:ext cx="2625684" cy="2653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D4018-9424-0DD1-FFDC-0412797B94C6}"/>
              </a:ext>
            </a:extLst>
          </p:cNvPr>
          <p:cNvSpPr txBox="1"/>
          <p:nvPr/>
        </p:nvSpPr>
        <p:spPr>
          <a:xfrm>
            <a:off x="102198" y="4071262"/>
            <a:ext cx="91585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turns out that a quick way to compute unexplained variation if we have the other sum-squares laying around is: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272AC-37C5-15DB-F2BC-2B4DB30B3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706" y="5835579"/>
            <a:ext cx="2321512" cy="737421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9229DB-EC3F-5873-30D7-F195DF42461A}"/>
              </a:ext>
            </a:extLst>
          </p:cNvPr>
          <p:cNvSpPr txBox="1"/>
          <p:nvPr/>
        </p:nvSpPr>
        <p:spPr>
          <a:xfrm>
            <a:off x="1564740" y="6015299"/>
            <a:ext cx="780803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5D7CC-4405-F1C9-E4C1-19E6BB45F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991" y="5113724"/>
            <a:ext cx="2728938" cy="26531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90B4E4-E749-675B-0B37-7629455BB636}"/>
              </a:ext>
            </a:extLst>
          </p:cNvPr>
          <p:cNvSpPr/>
          <p:nvPr/>
        </p:nvSpPr>
        <p:spPr>
          <a:xfrm>
            <a:off x="1576615" y="4914134"/>
            <a:ext cx="6312560" cy="1879541"/>
          </a:xfrm>
          <a:prstGeom prst="rect">
            <a:avLst/>
          </a:prstGeom>
          <a:noFill/>
          <a:ln w="444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C82A4-B301-081E-AE9C-0E2042708F36}"/>
              </a:ext>
            </a:extLst>
          </p:cNvPr>
          <p:cNvSpPr txBox="1"/>
          <p:nvPr/>
        </p:nvSpPr>
        <p:spPr>
          <a:xfrm>
            <a:off x="5095929" y="5988845"/>
            <a:ext cx="2504209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variation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AA382-1441-7908-EB25-9AA6A9E92C7F}"/>
              </a:ext>
            </a:extLst>
          </p:cNvPr>
          <p:cNvSpPr txBox="1"/>
          <p:nvPr/>
        </p:nvSpPr>
        <p:spPr>
          <a:xfrm>
            <a:off x="5108833" y="5027891"/>
            <a:ext cx="2883261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variation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89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BCF636-3F01-5C0A-6400-D38F4325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Components of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22FC7-8170-55C5-9038-1C3B2415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657F0-8653-EAB2-4F89-CD0231E13F26}"/>
              </a:ext>
            </a:extLst>
          </p:cNvPr>
          <p:cNvSpPr txBox="1"/>
          <p:nvPr/>
        </p:nvSpPr>
        <p:spPr>
          <a:xfrm>
            <a:off x="-14576" y="1199414"/>
            <a:ext cx="91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let’s turn these variations into variances by dividing by their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freedom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5EBD9-E520-F323-7C82-8943B848BF94}"/>
              </a:ext>
            </a:extLst>
          </p:cNvPr>
          <p:cNvSpPr txBox="1"/>
          <p:nvPr/>
        </p:nvSpPr>
        <p:spPr>
          <a:xfrm>
            <a:off x="0" y="6557148"/>
            <a:ext cx="6071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 independent pieces of information needed to determine a statistic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A3814-B562-BBC7-3D9F-9D7C8F46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06" y="5350407"/>
            <a:ext cx="3806450" cy="834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DA012F-4F1F-CBF2-8CE8-E4F56847E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06" y="2390018"/>
            <a:ext cx="3359217" cy="745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C4CF02-DDC7-F97E-40C3-722317CE7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06" y="3736404"/>
            <a:ext cx="3726942" cy="834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3A97E1-2EE4-D118-0A3A-EC25B09C5B59}"/>
              </a:ext>
            </a:extLst>
          </p:cNvPr>
          <p:cNvSpPr txBox="1"/>
          <p:nvPr/>
        </p:nvSpPr>
        <p:spPr>
          <a:xfrm>
            <a:off x="5403750" y="2582752"/>
            <a:ext cx="3603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(regression) variance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6428A-CD95-C6B8-85EC-13ED8527B2E3}"/>
              </a:ext>
            </a:extLst>
          </p:cNvPr>
          <p:cNvSpPr txBox="1"/>
          <p:nvPr/>
        </p:nvSpPr>
        <p:spPr>
          <a:xfrm>
            <a:off x="5403750" y="3831602"/>
            <a:ext cx="3283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variance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variance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variance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D1CD3-8C57-EA50-B219-1C03377615BD}"/>
              </a:ext>
            </a:extLst>
          </p:cNvPr>
          <p:cNvSpPr txBox="1"/>
          <p:nvPr/>
        </p:nvSpPr>
        <p:spPr>
          <a:xfrm>
            <a:off x="5403749" y="5538573"/>
            <a:ext cx="2267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variance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7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86603D-23A6-4C54-CFC6-1622E7ED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Components of Variance 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FE10F-9033-4D59-D648-C0671B6D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69CC4-1902-1973-F96E-302CBA4DF7F0}"/>
              </a:ext>
            </a:extLst>
          </p:cNvPr>
          <p:cNvSpPr txBox="1"/>
          <p:nvPr/>
        </p:nvSpPr>
        <p:spPr>
          <a:xfrm>
            <a:off x="-14576" y="1199414"/>
            <a:ext cx="915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let's organize all this information into a table: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3E4443-72D5-2926-6D93-D76725C21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04066"/>
              </p:ext>
            </p:extLst>
          </p:nvPr>
        </p:nvGraphicFramePr>
        <p:xfrm>
          <a:off x="81706" y="3090843"/>
          <a:ext cx="8928700" cy="148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95">
                  <a:extLst>
                    <a:ext uri="{9D8B030D-6E8A-4147-A177-3AD203B41FA5}">
                      <a16:colId xmlns:a16="http://schemas.microsoft.com/office/drawing/2014/main" val="3908794440"/>
                    </a:ext>
                  </a:extLst>
                </a:gridCol>
                <a:gridCol w="1760947">
                  <a:extLst>
                    <a:ext uri="{9D8B030D-6E8A-4147-A177-3AD203B41FA5}">
                      <a16:colId xmlns:a16="http://schemas.microsoft.com/office/drawing/2014/main" val="705158995"/>
                    </a:ext>
                  </a:extLst>
                </a:gridCol>
                <a:gridCol w="717878">
                  <a:extLst>
                    <a:ext uri="{9D8B030D-6E8A-4147-A177-3AD203B41FA5}">
                      <a16:colId xmlns:a16="http://schemas.microsoft.com/office/drawing/2014/main" val="2991158241"/>
                    </a:ext>
                  </a:extLst>
                </a:gridCol>
                <a:gridCol w="2698982">
                  <a:extLst>
                    <a:ext uri="{9D8B030D-6E8A-4147-A177-3AD203B41FA5}">
                      <a16:colId xmlns:a16="http://schemas.microsoft.com/office/drawing/2014/main" val="1680327002"/>
                    </a:ext>
                  </a:extLst>
                </a:gridCol>
                <a:gridCol w="1136968">
                  <a:extLst>
                    <a:ext uri="{9D8B030D-6E8A-4147-A177-3AD203B41FA5}">
                      <a16:colId xmlns:a16="http://schemas.microsoft.com/office/drawing/2014/main" val="3859600985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1497758939"/>
                    </a:ext>
                  </a:extLst>
                </a:gridCol>
              </a:tblGrid>
              <a:tr h="3822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Variation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Squares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(Mean Squares)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F-ratio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97649"/>
                  </a:ext>
                </a:extLst>
              </a:tr>
              <a:tr h="3415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(Regression)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MSR/MSE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24296"/>
                  </a:ext>
                </a:extLst>
              </a:tr>
              <a:tr h="3822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(Unexplained)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−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37845"/>
                  </a:ext>
                </a:extLst>
              </a:tr>
              <a:tr h="3822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−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1695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463B5B-7144-B1C9-869C-9B05D8079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44" y="3857416"/>
            <a:ext cx="381000" cy="260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4113F-1AEC-0F6B-FBEE-C5FECF62F422}"/>
              </a:ext>
            </a:extLst>
          </p:cNvPr>
          <p:cNvSpPr txBox="1"/>
          <p:nvPr/>
        </p:nvSpPr>
        <p:spPr>
          <a:xfrm>
            <a:off x="2794402" y="1846898"/>
            <a:ext cx="405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Variance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A8E72-7F83-31EC-A333-CB35C0DBF514}"/>
              </a:ext>
            </a:extLst>
          </p:cNvPr>
          <p:cNvSpPr txBox="1"/>
          <p:nvPr/>
        </p:nvSpPr>
        <p:spPr>
          <a:xfrm>
            <a:off x="2168505" y="2546969"/>
            <a:ext cx="31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variance explained by the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39169-C498-1DF6-700E-6D586619C370}"/>
              </a:ext>
            </a:extLst>
          </p:cNvPr>
          <p:cNvSpPr txBox="1"/>
          <p:nvPr/>
        </p:nvSpPr>
        <p:spPr>
          <a:xfrm>
            <a:off x="5883499" y="2546969"/>
            <a:ext cx="214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variance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EB7D90-7839-B5E5-4917-7ED71C0F10D8}"/>
              </a:ext>
            </a:extLst>
          </p:cNvPr>
          <p:cNvCxnSpPr>
            <a:cxnSpLocks/>
          </p:cNvCxnSpPr>
          <p:nvPr/>
        </p:nvCxnSpPr>
        <p:spPr>
          <a:xfrm>
            <a:off x="4717113" y="2887612"/>
            <a:ext cx="757412" cy="781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AC6724-54F8-BF29-C26F-FF61CE8BC897}"/>
              </a:ext>
            </a:extLst>
          </p:cNvPr>
          <p:cNvCxnSpPr/>
          <p:nvPr/>
        </p:nvCxnSpPr>
        <p:spPr>
          <a:xfrm flipH="1">
            <a:off x="6483434" y="2857513"/>
            <a:ext cx="640278" cy="96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F75F52-EF33-63F5-1DC5-CD6D454C2D85}"/>
              </a:ext>
            </a:extLst>
          </p:cNvPr>
          <p:cNvSpPr txBox="1"/>
          <p:nvPr/>
        </p:nvSpPr>
        <p:spPr>
          <a:xfrm>
            <a:off x="6955608" y="4620815"/>
            <a:ext cx="155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model:error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variance ratio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AF6A5A-B917-49EF-BC7B-64C8A210EC14}"/>
              </a:ext>
            </a:extLst>
          </p:cNvPr>
          <p:cNvCxnSpPr>
            <a:cxnSpLocks/>
          </p:cNvCxnSpPr>
          <p:nvPr/>
        </p:nvCxnSpPr>
        <p:spPr>
          <a:xfrm flipV="1">
            <a:off x="7672089" y="3796689"/>
            <a:ext cx="0" cy="893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34FD5C-36D7-9ED4-34DC-9F1F506EAB48}"/>
              </a:ext>
            </a:extLst>
          </p:cNvPr>
          <p:cNvSpPr txBox="1"/>
          <p:nvPr/>
        </p:nvSpPr>
        <p:spPr>
          <a:xfrm>
            <a:off x="6881027" y="5661220"/>
            <a:ext cx="212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-value to gauge: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D7F1D6-D58E-12EA-476D-6B6408FC026A}"/>
              </a:ext>
            </a:extLst>
          </p:cNvPr>
          <p:cNvCxnSpPr>
            <a:cxnSpLocks/>
          </p:cNvCxnSpPr>
          <p:nvPr/>
        </p:nvCxnSpPr>
        <p:spPr>
          <a:xfrm flipV="1">
            <a:off x="8655764" y="3628455"/>
            <a:ext cx="0" cy="2167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360729-504C-920A-922C-FA1C3B580D17}"/>
              </a:ext>
            </a:extLst>
          </p:cNvPr>
          <p:cNvSpPr txBox="1"/>
          <p:nvPr/>
        </p:nvSpPr>
        <p:spPr>
          <a:xfrm>
            <a:off x="2782170" y="6002189"/>
            <a:ext cx="535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slope = 0 (most of the variation is unexplained)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537AB-2145-D807-2591-001B97305E6E}"/>
              </a:ext>
            </a:extLst>
          </p:cNvPr>
          <p:cNvSpPr txBox="1"/>
          <p:nvPr/>
        </p:nvSpPr>
        <p:spPr>
          <a:xfrm>
            <a:off x="2797818" y="6320692"/>
            <a:ext cx="631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slope ≠ 0 (most of the variation is explained by the model)</a:t>
            </a:r>
          </a:p>
        </p:txBody>
      </p:sp>
    </p:spTree>
    <p:extLst>
      <p:ext uri="{BB962C8B-B14F-4D97-AF65-F5344CB8AC3E}">
        <p14:creationId xmlns:p14="http://schemas.microsoft.com/office/powerpoint/2010/main" val="358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3D6863-4450-EF23-AB98-0A975813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Explained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91C17-E798-952D-EE6F-FD072BC8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9EAC4-5D3C-6512-A6C5-599987611EA3}"/>
              </a:ext>
            </a:extLst>
          </p:cNvPr>
          <p:cNvSpPr txBox="1"/>
          <p:nvPr/>
        </p:nvSpPr>
        <p:spPr>
          <a:xfrm>
            <a:off x="-14576" y="1199414"/>
            <a:ext cx="91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that we have the components of the total variance, we can formulate an adjusted version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6E247-B776-0350-712A-1481B1E0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36" y="5428339"/>
            <a:ext cx="5645253" cy="829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5558A1-3298-5B25-C4CE-72F79EED7C06}"/>
              </a:ext>
            </a:extLst>
          </p:cNvPr>
          <p:cNvSpPr txBox="1"/>
          <p:nvPr/>
        </p:nvSpPr>
        <p:spPr>
          <a:xfrm>
            <a:off x="1947878" y="2327038"/>
            <a:ext cx="5108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variance explained by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438B5-2385-AE1B-FB18-22A628162BF9}"/>
              </a:ext>
            </a:extLst>
          </p:cNvPr>
          <p:cNvSpPr txBox="1"/>
          <p:nvPr/>
        </p:nvSpPr>
        <p:spPr>
          <a:xfrm>
            <a:off x="1437656" y="4725707"/>
            <a:ext cx="6424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variation explained by model (biased up)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E88F0-775B-764A-F78E-2054D55C36BB}"/>
              </a:ext>
            </a:extLst>
          </p:cNvPr>
          <p:cNvSpPr/>
          <p:nvPr/>
        </p:nvSpPr>
        <p:spPr>
          <a:xfrm>
            <a:off x="1481615" y="2269902"/>
            <a:ext cx="6312560" cy="1792443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306CA-DBDE-0BF9-7073-10F08BA90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918" y="2958659"/>
            <a:ext cx="60147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23E2A4-9035-B3AC-6888-37088D94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Hypothesis Tests for Regression Coefficients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7DEA9-74A6-BA65-87C4-F098AA7D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99C52F-03F1-3BC1-1E48-C1E8DCB47442}"/>
              </a:ext>
            </a:extLst>
          </p:cNvPr>
          <p:cNvSpPr txBox="1"/>
          <p:nvPr/>
        </p:nvSpPr>
        <p:spPr>
          <a:xfrm>
            <a:off x="-14576" y="1199414"/>
            <a:ext cx="91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in the slope and intercept parameter estimates can also be separately assessed by referencing their standard errors: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97A3-41F0-AEC8-41A8-07B8A72725BE}"/>
              </a:ext>
            </a:extLst>
          </p:cNvPr>
          <p:cNvSpPr txBox="1"/>
          <p:nvPr/>
        </p:nvSpPr>
        <p:spPr>
          <a:xfrm>
            <a:off x="484188" y="3139817"/>
            <a:ext cx="805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noting the null sampling distribution(s) for these parameters can be written in terms of a t-statistic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d.f.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82090-5732-0BA2-48B5-C9FE68DD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77" y="2177676"/>
            <a:ext cx="1342858" cy="553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7A494-93EB-855F-08C2-B7C78D523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541" y="2104560"/>
            <a:ext cx="2017470" cy="687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53650-E039-C6D3-6468-4AEC83595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414" y="4134895"/>
            <a:ext cx="1053724" cy="595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0226EA-B4E1-25FF-7FDF-86A2E8AC2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836" y="4323790"/>
            <a:ext cx="2674492" cy="250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06624F-A1F7-996E-0DF8-EE04484C2432}"/>
              </a:ext>
            </a:extLst>
          </p:cNvPr>
          <p:cNvSpPr txBox="1"/>
          <p:nvPr/>
        </p:nvSpPr>
        <p:spPr>
          <a:xfrm>
            <a:off x="1074923" y="4987081"/>
            <a:ext cx="682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above, we have the hypothesis test for regression coefficients: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87E4B-9563-3F44-F52E-1B3D542973C3}"/>
              </a:ext>
            </a:extLst>
          </p:cNvPr>
          <p:cNvSpPr txBox="1"/>
          <p:nvPr/>
        </p:nvSpPr>
        <p:spPr>
          <a:xfrm>
            <a:off x="3146808" y="5857018"/>
            <a:ext cx="266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coefficient </a:t>
            </a:r>
            <a:r>
              <a:rPr lang="en-US" sz="2000" i="1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CABE7-C016-314A-DE12-A36DC22571D8}"/>
              </a:ext>
            </a:extLst>
          </p:cNvPr>
          <p:cNvSpPr txBox="1"/>
          <p:nvPr/>
        </p:nvSpPr>
        <p:spPr>
          <a:xfrm>
            <a:off x="3162456" y="6175521"/>
            <a:ext cx="265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coefficient </a:t>
            </a:r>
            <a:r>
              <a:rPr lang="en-US" sz="2000" i="1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A923DC-E604-479F-D070-C8D8C5284A84}"/>
              </a:ext>
            </a:extLst>
          </p:cNvPr>
          <p:cNvSpPr txBox="1"/>
          <p:nvPr/>
        </p:nvSpPr>
        <p:spPr>
          <a:xfrm>
            <a:off x="5177364" y="2788653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intercept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3D786-BCFF-2F04-1599-E6FF0DF68E72}"/>
              </a:ext>
            </a:extLst>
          </p:cNvPr>
          <p:cNvSpPr txBox="1"/>
          <p:nvPr/>
        </p:nvSpPr>
        <p:spPr>
          <a:xfrm>
            <a:off x="1884924" y="2831062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slope</a:t>
            </a:r>
          </a:p>
        </p:txBody>
      </p:sp>
    </p:spTree>
    <p:extLst>
      <p:ext uri="{BB962C8B-B14F-4D97-AF65-F5344CB8AC3E}">
        <p14:creationId xmlns:p14="http://schemas.microsoft.com/office/powerpoint/2010/main" val="26231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2127D0-98D4-8E40-7CFB-CB129F86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Hypothesis Tests for Regression Coefficients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42BF3-2AE7-8CFA-F632-7A6BEB8B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5623E-2A6D-E673-CC22-BD61134B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6" y="1147924"/>
            <a:ext cx="2768092" cy="2093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15623-382C-C5E3-BCB0-BE5B6D3D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3241921"/>
            <a:ext cx="2768092" cy="552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A633E-6B66-C2CA-7189-0FBC306F6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719" y="3241921"/>
            <a:ext cx="2768092" cy="55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5F935-97B9-A873-C0F3-08C222065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830" y="1197121"/>
            <a:ext cx="2768092" cy="1995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7A6C52-D8FD-631C-4488-0F773C001A7B}"/>
              </a:ext>
            </a:extLst>
          </p:cNvPr>
          <p:cNvSpPr txBox="1"/>
          <p:nvPr/>
        </p:nvSpPr>
        <p:spPr>
          <a:xfrm>
            <a:off x="8085697" y="1637514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Symbol" pitchFamily="2" charset="2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AA0C8-960F-8A93-CEB6-14CC2CFC846F}"/>
              </a:ext>
            </a:extLst>
          </p:cNvPr>
          <p:cNvSpPr txBox="1"/>
          <p:nvPr/>
        </p:nvSpPr>
        <p:spPr>
          <a:xfrm>
            <a:off x="2983036" y="1637514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≠0,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Symbol" pitchFamily="2" charset="2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0C9E0-31EA-7AEA-F481-B4CDD6D1E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75" y="4237445"/>
            <a:ext cx="2768092" cy="1995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8E4DFB-0BE9-F93D-EDB2-65A8B3015F65}"/>
              </a:ext>
            </a:extLst>
          </p:cNvPr>
          <p:cNvSpPr txBox="1"/>
          <p:nvPr/>
        </p:nvSpPr>
        <p:spPr>
          <a:xfrm>
            <a:off x="2981298" y="4681097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≠0,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Symbol" pitchFamily="2" charset="2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46FB37-DD83-7EAE-6CC1-18A34FF0A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06" y="6276689"/>
            <a:ext cx="2768092" cy="538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39A350-C362-0A81-7563-8D8B84420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8719" y="6245373"/>
            <a:ext cx="2768092" cy="569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299FE-BBFA-94FA-4233-C3E3836D4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8719" y="4194143"/>
            <a:ext cx="2768092" cy="20203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EEEA0A-1185-2370-80B5-57615463F5E6}"/>
              </a:ext>
            </a:extLst>
          </p:cNvPr>
          <p:cNvSpPr txBox="1"/>
          <p:nvPr/>
        </p:nvSpPr>
        <p:spPr>
          <a:xfrm>
            <a:off x="8201730" y="4681097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Symbol" pitchFamily="2" charset="2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400" dirty="0">
                <a:latin typeface="Symbol" pitchFamily="2" charset="2"/>
                <a:cs typeface="Times New Roman" panose="02020603050405020304" pitchFamily="18" charset="0"/>
              </a:rPr>
              <a:t>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4189" y="1549400"/>
            <a:ext cx="77073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Assumptions of simple </a:t>
            </a:r>
            <a:r>
              <a:rPr lang="en-US" sz="3200" dirty="0" err="1">
                <a:latin typeface="Times New Roman"/>
                <a:cs typeface="Times New Roman"/>
              </a:rPr>
              <a:t>univariate</a:t>
            </a:r>
            <a:r>
              <a:rPr lang="en-US" sz="3200" dirty="0">
                <a:latin typeface="Times New Roman"/>
                <a:cs typeface="Times New Roman"/>
              </a:rPr>
              <a:t> linear regression: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(and if measured </a:t>
            </a:r>
            <a:r>
              <a:rPr lang="en-US" sz="2800" i="1" dirty="0" err="1">
                <a:latin typeface="Times New Roman"/>
                <a:cs typeface="Times New Roman"/>
              </a:rPr>
              <a:t>y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) are independent.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 variance of the errors is constant (</a:t>
            </a:r>
            <a:r>
              <a:rPr lang="en-US" sz="2800" b="1" dirty="0">
                <a:latin typeface="Times New Roman"/>
                <a:cs typeface="Times New Roman"/>
              </a:rPr>
              <a:t>homoscedastic</a:t>
            </a:r>
            <a:r>
              <a:rPr lang="en-US" sz="2800" dirty="0">
                <a:latin typeface="Times New Roman"/>
                <a:cs typeface="Times New Roman"/>
              </a:rPr>
              <a:t>) and =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 errors have mean zero and are normally distributed.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9"/>
          <a:stretch/>
        </p:blipFill>
        <p:spPr>
          <a:xfrm>
            <a:off x="4894332" y="3556000"/>
            <a:ext cx="410097" cy="324313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040C31D-0402-27B9-E9E3-8D2D9A848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Checking Assumptions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22919-E978-D8C6-5CFE-9ED5EA7A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387" y="4850575"/>
            <a:ext cx="350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7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39078C-BB56-C3EF-7997-A8AEAE3C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Checking Assumptions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35AAC-433D-0B11-9871-2D6AAD25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68305-AE4C-DAC3-22E7-3403A4DA2D7E}"/>
              </a:ext>
            </a:extLst>
          </p:cNvPr>
          <p:cNvSpPr txBox="1"/>
          <p:nvPr/>
        </p:nvSpPr>
        <p:spPr>
          <a:xfrm>
            <a:off x="231775" y="1126377"/>
            <a:ext cx="8680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assumptions we really want to be sure about are constancy of variance and normality of errors.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2123DE-96CE-AE51-41E9-EB57FDDF1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47"/>
          <a:stretch/>
        </p:blipFill>
        <p:spPr>
          <a:xfrm>
            <a:off x="1860313" y="3429000"/>
            <a:ext cx="2406887" cy="32112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32DC45-88EA-4B68-CC81-DC033BFC2514}"/>
              </a:ext>
            </a:extLst>
          </p:cNvPr>
          <p:cNvSpPr txBox="1"/>
          <p:nvPr/>
        </p:nvSpPr>
        <p:spPr>
          <a:xfrm>
            <a:off x="765713" y="2010882"/>
            <a:ext cx="7207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residuals should be uniformly scattered when plotted against the predicted response values: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0D610-1F2F-92B3-D4A2-8469F7551A5F}"/>
              </a:ext>
            </a:extLst>
          </p:cNvPr>
          <p:cNvSpPr txBox="1"/>
          <p:nvPr/>
        </p:nvSpPr>
        <p:spPr>
          <a:xfrm>
            <a:off x="2640186" y="3108567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Residuals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8A444-5D7A-26B7-D225-46FBEE77CAEB}"/>
              </a:ext>
            </a:extLst>
          </p:cNvPr>
          <p:cNvSpPr txBox="1"/>
          <p:nvPr/>
        </p:nvSpPr>
        <p:spPr>
          <a:xfrm>
            <a:off x="6357178" y="6559665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Crawley 2007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6B482D-33F4-DA99-6A75-A77CABEC955C}"/>
              </a:ext>
            </a:extLst>
          </p:cNvPr>
          <p:cNvSpPr txBox="1"/>
          <p:nvPr/>
        </p:nvSpPr>
        <p:spPr>
          <a:xfrm>
            <a:off x="4676246" y="3000846"/>
            <a:ext cx="196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Residuals increasing with response values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D4E805-88A0-6EBF-8149-4FC545CB11E6}"/>
              </a:ext>
            </a:extLst>
          </p:cNvPr>
          <p:cNvSpPr txBox="1"/>
          <p:nvPr/>
        </p:nvSpPr>
        <p:spPr>
          <a:xfrm>
            <a:off x="12192" y="4345813"/>
            <a:ext cx="176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Homoscedastic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error variance   is constant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84759B-EACC-8D6C-5E68-6D15A78B2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47"/>
          <a:stretch/>
        </p:blipFill>
        <p:spPr>
          <a:xfrm>
            <a:off x="4262137" y="3429000"/>
            <a:ext cx="2406888" cy="32112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49D865-3ABA-B486-F79E-CB08546ADA69}"/>
              </a:ext>
            </a:extLst>
          </p:cNvPr>
          <p:cNvSpPr txBox="1"/>
          <p:nvPr/>
        </p:nvSpPr>
        <p:spPr>
          <a:xfrm>
            <a:off x="6827520" y="4345813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Heteroscedastic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error variance increase with response</a:t>
            </a:r>
          </a:p>
        </p:txBody>
      </p:sp>
    </p:spTree>
    <p:extLst>
      <p:ext uri="{BB962C8B-B14F-4D97-AF65-F5344CB8AC3E}">
        <p14:creationId xmlns:p14="http://schemas.microsoft.com/office/powerpoint/2010/main" val="13506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9BAE15-E2B6-3006-8CC5-BBCC3403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Checking Assumptions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71F91-BF90-0364-0352-BF848B60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F6A02-5B76-E7BA-EC1C-9F9367015D8D}"/>
              </a:ext>
            </a:extLst>
          </p:cNvPr>
          <p:cNvSpPr txBox="1"/>
          <p:nvPr/>
        </p:nvSpPr>
        <p:spPr>
          <a:xfrm>
            <a:off x="765713" y="1787104"/>
            <a:ext cx="5134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residuals should be pretty normal: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4337F-4FEB-4B9A-4B2E-16DB2D1D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51" y="880705"/>
            <a:ext cx="2194049" cy="2145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9EF8A-C985-DE0A-B96E-B4B112EFC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13" y="3276599"/>
            <a:ext cx="3126997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726462-88F5-B39D-0CF7-E7FC1AA4A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290" y="3276599"/>
            <a:ext cx="312699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0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Basic Linear Regression Workflow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1" y="1216024"/>
            <a:ext cx="6313622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923461"/>
            <a:ext cx="8686800" cy="787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Remember the equation of a line: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Linear Regression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1436" y="2294300"/>
            <a:ext cx="8686800" cy="1618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As scientists, we find it an irresistible temptation to put a straight line though something that looks like it needs one…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5899315"/>
            <a:ext cx="8686800" cy="96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How do we do this in a principled, systematic way??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329855" y="5994799"/>
            <a:ext cx="2742057" cy="11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lus 39"/>
          <p:cNvSpPr/>
          <p:nvPr/>
        </p:nvSpPr>
        <p:spPr>
          <a:xfrm>
            <a:off x="5194454" y="3968695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Plus 42"/>
          <p:cNvSpPr/>
          <p:nvPr/>
        </p:nvSpPr>
        <p:spPr bwMode="auto">
          <a:xfrm>
            <a:off x="4347844" y="5713395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Plus 43"/>
          <p:cNvSpPr/>
          <p:nvPr/>
        </p:nvSpPr>
        <p:spPr bwMode="auto">
          <a:xfrm>
            <a:off x="5633184" y="3912414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Plus 44"/>
          <p:cNvSpPr/>
          <p:nvPr/>
        </p:nvSpPr>
        <p:spPr bwMode="auto">
          <a:xfrm>
            <a:off x="5170461" y="5150589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Plus 45"/>
          <p:cNvSpPr/>
          <p:nvPr/>
        </p:nvSpPr>
        <p:spPr bwMode="auto">
          <a:xfrm flipV="1">
            <a:off x="5413819" y="3799853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Plus 46"/>
          <p:cNvSpPr/>
          <p:nvPr/>
        </p:nvSpPr>
        <p:spPr bwMode="auto">
          <a:xfrm>
            <a:off x="5280143" y="4756624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Plus 47"/>
          <p:cNvSpPr/>
          <p:nvPr/>
        </p:nvSpPr>
        <p:spPr bwMode="auto">
          <a:xfrm>
            <a:off x="4238161" y="5544553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Plus 48"/>
          <p:cNvSpPr/>
          <p:nvPr/>
        </p:nvSpPr>
        <p:spPr bwMode="auto">
          <a:xfrm>
            <a:off x="4951096" y="4925466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Plus 49"/>
          <p:cNvSpPr/>
          <p:nvPr/>
        </p:nvSpPr>
        <p:spPr bwMode="auto">
          <a:xfrm>
            <a:off x="4622049" y="5600834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Plus 50"/>
          <p:cNvSpPr/>
          <p:nvPr/>
        </p:nvSpPr>
        <p:spPr bwMode="auto">
          <a:xfrm>
            <a:off x="4975090" y="4587782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Plus 51"/>
          <p:cNvSpPr/>
          <p:nvPr/>
        </p:nvSpPr>
        <p:spPr bwMode="auto">
          <a:xfrm>
            <a:off x="4951096" y="5431992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Plus 52"/>
          <p:cNvSpPr/>
          <p:nvPr/>
        </p:nvSpPr>
        <p:spPr bwMode="auto">
          <a:xfrm>
            <a:off x="4646043" y="5206869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Plus 53"/>
          <p:cNvSpPr/>
          <p:nvPr/>
        </p:nvSpPr>
        <p:spPr bwMode="auto">
          <a:xfrm>
            <a:off x="4018797" y="5769676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Plus 54"/>
          <p:cNvSpPr/>
          <p:nvPr/>
        </p:nvSpPr>
        <p:spPr bwMode="auto">
          <a:xfrm>
            <a:off x="5633184" y="4362660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Plus 55"/>
          <p:cNvSpPr/>
          <p:nvPr/>
        </p:nvSpPr>
        <p:spPr bwMode="auto">
          <a:xfrm>
            <a:off x="4646043" y="4812905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Plus 56"/>
          <p:cNvSpPr/>
          <p:nvPr/>
        </p:nvSpPr>
        <p:spPr bwMode="auto">
          <a:xfrm>
            <a:off x="4865407" y="4306379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Plus 57"/>
          <p:cNvSpPr/>
          <p:nvPr/>
        </p:nvSpPr>
        <p:spPr bwMode="auto">
          <a:xfrm>
            <a:off x="4042790" y="4981747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Plus 58"/>
          <p:cNvSpPr/>
          <p:nvPr/>
        </p:nvSpPr>
        <p:spPr bwMode="auto">
          <a:xfrm>
            <a:off x="3933108" y="5375711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" name="Plus 60"/>
          <p:cNvSpPr/>
          <p:nvPr/>
        </p:nvSpPr>
        <p:spPr bwMode="auto">
          <a:xfrm>
            <a:off x="3658902" y="5600834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Plus 61"/>
          <p:cNvSpPr/>
          <p:nvPr/>
        </p:nvSpPr>
        <p:spPr bwMode="auto">
          <a:xfrm>
            <a:off x="5413819" y="4475221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Plus 62"/>
          <p:cNvSpPr/>
          <p:nvPr/>
        </p:nvSpPr>
        <p:spPr bwMode="auto">
          <a:xfrm>
            <a:off x="4316996" y="4869186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Plus 63"/>
          <p:cNvSpPr/>
          <p:nvPr/>
        </p:nvSpPr>
        <p:spPr bwMode="auto">
          <a:xfrm>
            <a:off x="4262155" y="5206869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Plus 64"/>
          <p:cNvSpPr/>
          <p:nvPr/>
        </p:nvSpPr>
        <p:spPr bwMode="auto">
          <a:xfrm>
            <a:off x="5304137" y="4250098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Plus 65"/>
          <p:cNvSpPr/>
          <p:nvPr/>
        </p:nvSpPr>
        <p:spPr bwMode="auto">
          <a:xfrm>
            <a:off x="4591202" y="4475221"/>
            <a:ext cx="164523" cy="168842"/>
          </a:xfrm>
          <a:prstGeom prst="mathPlu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147389" y="4813507"/>
            <a:ext cx="2363788" cy="11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806261" y="3834175"/>
            <a:ext cx="2098077" cy="2082384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8" y="1863000"/>
            <a:ext cx="2260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DC8111-2B2B-F418-099C-0429936C45AE}"/>
              </a:ext>
            </a:extLst>
          </p:cNvPr>
          <p:cNvSpPr/>
          <p:nvPr/>
        </p:nvSpPr>
        <p:spPr>
          <a:xfrm>
            <a:off x="266088" y="1226743"/>
            <a:ext cx="4572157" cy="3808735"/>
          </a:xfrm>
          <a:prstGeom prst="rect">
            <a:avLst/>
          </a:prstGeom>
          <a:solidFill>
            <a:srgbClr val="000C78"/>
          </a:solidFill>
          <a:effectLst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dafs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data(</a:t>
            </a:r>
            <a:r>
              <a:rPr lang="en-US" sz="105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050" dirty="0" err="1">
                <a:solidFill>
                  <a:srgbClr val="00B050"/>
                </a:solidFill>
                <a:latin typeface="Courier"/>
                <a:cs typeface="Courier"/>
              </a:rPr>
              <a:t>bottle.df</a:t>
            </a:r>
            <a:r>
              <a:rPr lang="en-US" sz="105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Ba &lt;-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bottle.df$Ba</a:t>
            </a:r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Mn &lt;-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bottle.df$Mn</a:t>
            </a:r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plot(Ba, Mn)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Fit and assess overall fit: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fit &lt;-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(Mn ~ Ba) 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Basic linear regression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(fit)        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Show best fit line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summary(fit)       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Shows regression </a:t>
            </a:r>
            <a:r>
              <a:rPr lang="en-US" sz="1050" dirty="0" err="1">
                <a:solidFill>
                  <a:srgbClr val="FFFF00"/>
                </a:solidFill>
                <a:latin typeface="Courier"/>
                <a:cs typeface="Courier"/>
              </a:rPr>
              <a:t>coefs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 and some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                 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diagnostics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anova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(fit)         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Regression ANOVA table. "Total"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                 </a:t>
            </a:r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row is absent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Residuals based diagnostic checks: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preds &lt;- predict(fit)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eps   &lt;- residuals(fit)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plot(preds, eps)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hist(eps)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(eps)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(eps)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75CCA-C62F-D0A5-2A5C-F6A40EF8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7E923-1077-E9F6-93F0-F4C858AC9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86" y="1126175"/>
            <a:ext cx="3836626" cy="3403600"/>
          </a:xfrm>
          <a:prstGeom prst="rect">
            <a:avLst/>
          </a:prstGeom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C41B97-00B2-1610-1A44-CCF3F3DFA539}"/>
              </a:ext>
            </a:extLst>
          </p:cNvPr>
          <p:cNvCxnSpPr>
            <a:cxnSpLocks/>
          </p:cNvCxnSpPr>
          <p:nvPr/>
        </p:nvCxnSpPr>
        <p:spPr>
          <a:xfrm>
            <a:off x="3491180" y="2802719"/>
            <a:ext cx="276711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97F7A5AE-56CF-1FD7-7942-6D75B75C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Basic Linear Regression Workflow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EEB181-5267-1C02-FB6D-59745DA2E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99"/>
          <a:stretch/>
        </p:blipFill>
        <p:spPr>
          <a:xfrm>
            <a:off x="231775" y="3515096"/>
            <a:ext cx="3925516" cy="3190503"/>
          </a:xfrm>
          <a:prstGeom prst="rect">
            <a:avLst/>
          </a:prstGeom>
          <a:effectLst/>
        </p:spPr>
      </p:pic>
      <p:pic>
        <p:nvPicPr>
          <p:cNvPr id="39" name="Picture 38" descr="latex-image-1.pdf">
            <a:extLst>
              <a:ext uri="{FF2B5EF4-FFF2-40B4-BE49-F238E27FC236}">
                <a16:creationId xmlns:a16="http://schemas.microsoft.com/office/drawing/2014/main" id="{BF48C9BE-A39A-B92B-FBDA-8C423FFD6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2" y="4025900"/>
            <a:ext cx="256117" cy="32596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0" name="Picture 39" descr="latex-image-1.pdf">
            <a:extLst>
              <a:ext uri="{FF2B5EF4-FFF2-40B4-BE49-F238E27FC236}">
                <a16:creationId xmlns:a16="http://schemas.microsoft.com/office/drawing/2014/main" id="{01B45096-6F37-4657-D899-7003E23C4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2" y="4470400"/>
            <a:ext cx="364772" cy="279400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41" name="Picture 40" descr="latex-image-1.pdf">
            <a:extLst>
              <a:ext uri="{FF2B5EF4-FFF2-40B4-BE49-F238E27FC236}">
                <a16:creationId xmlns:a16="http://schemas.microsoft.com/office/drawing/2014/main" id="{6F722FD8-389A-0293-75F7-04EE60D3D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70" y="5568393"/>
            <a:ext cx="240595" cy="248356"/>
          </a:xfrm>
          <a:prstGeom prst="rect">
            <a:avLst/>
          </a:prstGeom>
          <a:solidFill>
            <a:schemeClr val="bg1"/>
          </a:solidFill>
          <a:effectLst/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13325D1-5E07-A3B4-2699-A78E8D3207E5}"/>
              </a:ext>
            </a:extLst>
          </p:cNvPr>
          <p:cNvCxnSpPr>
            <a:cxnSpLocks/>
          </p:cNvCxnSpPr>
          <p:nvPr/>
        </p:nvCxnSpPr>
        <p:spPr>
          <a:xfrm flipH="1">
            <a:off x="1625600" y="4188884"/>
            <a:ext cx="2734732" cy="10054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30C0618-2CD0-7C3D-2B61-8761D7E56D44}"/>
              </a:ext>
            </a:extLst>
          </p:cNvPr>
          <p:cNvCxnSpPr/>
          <p:nvPr/>
        </p:nvCxnSpPr>
        <p:spPr>
          <a:xfrm flipH="1">
            <a:off x="2247900" y="4610100"/>
            <a:ext cx="2087032" cy="584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E21EE58-B300-FF4F-660E-5DA8B4C92BB6}"/>
              </a:ext>
            </a:extLst>
          </p:cNvPr>
          <p:cNvSpPr txBox="1"/>
          <p:nvPr/>
        </p:nvSpPr>
        <p:spPr>
          <a:xfrm>
            <a:off x="4572219" y="4806434"/>
            <a:ext cx="2387380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is significant =&gt;keep it!</a:t>
            </a:r>
          </a:p>
        </p:txBody>
      </p:sp>
      <p:pic>
        <p:nvPicPr>
          <p:cNvPr id="45" name="Picture 44" descr="latex-image-1.pdf">
            <a:extLst>
              <a:ext uri="{FF2B5EF4-FFF2-40B4-BE49-F238E27FC236}">
                <a16:creationId xmlns:a16="http://schemas.microsoft.com/office/drawing/2014/main" id="{4763512A-C08C-3A08-5368-A0DF0CA6A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64" y="4818102"/>
            <a:ext cx="256117" cy="325967"/>
          </a:xfrm>
          <a:prstGeom prst="rect">
            <a:avLst/>
          </a:prstGeom>
          <a:solidFill>
            <a:schemeClr val="bg1"/>
          </a:solidFill>
          <a:effectLst/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6601C1-F3DA-3F8A-6A5F-B3B8EA4E6C44}"/>
              </a:ext>
            </a:extLst>
          </p:cNvPr>
          <p:cNvCxnSpPr>
            <a:cxnSpLocks/>
          </p:cNvCxnSpPr>
          <p:nvPr/>
        </p:nvCxnSpPr>
        <p:spPr>
          <a:xfrm flipH="1">
            <a:off x="3289300" y="4981086"/>
            <a:ext cx="1028564" cy="1629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ECA6D1-2535-3442-0076-7145D6D25206}"/>
              </a:ext>
            </a:extLst>
          </p:cNvPr>
          <p:cNvGrpSpPr/>
          <p:nvPr/>
        </p:nvGrpSpPr>
        <p:grpSpPr>
          <a:xfrm>
            <a:off x="4347632" y="4021233"/>
            <a:ext cx="2627108" cy="1154533"/>
            <a:chOff x="6520744" y="1638300"/>
            <a:chExt cx="2627108" cy="1154533"/>
          </a:xfrm>
          <a:solidFill>
            <a:schemeClr val="bg1"/>
          </a:solidFill>
          <a:effectLst/>
        </p:grpSpPr>
        <p:pic>
          <p:nvPicPr>
            <p:cNvPr id="48" name="Picture 47" descr="latex-image-1.pdf">
              <a:extLst>
                <a:ext uri="{FF2B5EF4-FFF2-40B4-BE49-F238E27FC236}">
                  <a16:creationId xmlns:a16="http://schemas.microsoft.com/office/drawing/2014/main" id="{B528F3C5-D838-3E49-49B8-5CE88DBB2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444" y="1638300"/>
              <a:ext cx="248356" cy="325967"/>
            </a:xfrm>
            <a:prstGeom prst="rect">
              <a:avLst/>
            </a:prstGeom>
            <a:grpFill/>
          </p:spPr>
        </p:pic>
        <p:pic>
          <p:nvPicPr>
            <p:cNvPr id="49" name="Picture 48" descr="latex-image-1.pdf">
              <a:extLst>
                <a:ext uri="{FF2B5EF4-FFF2-40B4-BE49-F238E27FC236}">
                  <a16:creationId xmlns:a16="http://schemas.microsoft.com/office/drawing/2014/main" id="{ADE59E9D-63E1-14D8-2645-45C90E91E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444" y="2120900"/>
              <a:ext cx="357011" cy="279400"/>
            </a:xfrm>
            <a:prstGeom prst="rect">
              <a:avLst/>
            </a:prstGeom>
            <a:grpFill/>
          </p:spPr>
        </p:pic>
        <p:pic>
          <p:nvPicPr>
            <p:cNvPr id="50" name="Picture 49" descr="latex-image-1.pdf">
              <a:extLst>
                <a:ext uri="{FF2B5EF4-FFF2-40B4-BE49-F238E27FC236}">
                  <a16:creationId xmlns:a16="http://schemas.microsoft.com/office/drawing/2014/main" id="{C7882D33-1B4E-97A1-9B93-5353A517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744" y="2449689"/>
              <a:ext cx="248356" cy="325967"/>
            </a:xfrm>
            <a:prstGeom prst="rect">
              <a:avLst/>
            </a:prstGeom>
            <a:grpFill/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454EFA-736C-E499-EC4D-0553654E01BD}"/>
                </a:ext>
              </a:extLst>
            </p:cNvPr>
            <p:cNvSpPr txBox="1"/>
            <p:nvPr/>
          </p:nvSpPr>
          <p:spPr>
            <a:xfrm>
              <a:off x="6760472" y="2423501"/>
              <a:ext cx="238738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is significant =&gt;keep it!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7558B2-84DC-87CA-A226-F7D584B5F378}"/>
              </a:ext>
            </a:extLst>
          </p:cNvPr>
          <p:cNvCxnSpPr/>
          <p:nvPr/>
        </p:nvCxnSpPr>
        <p:spPr>
          <a:xfrm flipH="1">
            <a:off x="2195528" y="5692571"/>
            <a:ext cx="2112370" cy="2259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>
            <a:extLst>
              <a:ext uri="{FF2B5EF4-FFF2-40B4-BE49-F238E27FC236}">
                <a16:creationId xmlns:a16="http://schemas.microsoft.com/office/drawing/2014/main" id="{131FB13C-C62D-E1CA-8BB9-6FBA5F1551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8" y="6111366"/>
            <a:ext cx="370392" cy="333353"/>
          </a:xfrm>
          <a:prstGeom prst="rect">
            <a:avLst/>
          </a:prstGeom>
          <a:solidFill>
            <a:schemeClr val="bg1"/>
          </a:solidFill>
          <a:effectLst/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9A20CA-D075-9279-E116-82519B79043C}"/>
              </a:ext>
            </a:extLst>
          </p:cNvPr>
          <p:cNvCxnSpPr/>
          <p:nvPr/>
        </p:nvCxnSpPr>
        <p:spPr>
          <a:xfrm flipH="1" flipV="1">
            <a:off x="2016362" y="6091468"/>
            <a:ext cx="2239164" cy="22585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DFE9051-9DB5-1863-5C44-EBBD87CADD4A}"/>
              </a:ext>
            </a:extLst>
          </p:cNvPr>
          <p:cNvCxnSpPr>
            <a:cxnSpLocks/>
          </p:cNvCxnSpPr>
          <p:nvPr/>
        </p:nvCxnSpPr>
        <p:spPr>
          <a:xfrm flipH="1">
            <a:off x="1625600" y="4188884"/>
            <a:ext cx="2734732" cy="1114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5D4305-2053-E579-28A3-5AE0A58A8F0D}"/>
              </a:ext>
            </a:extLst>
          </p:cNvPr>
          <p:cNvCxnSpPr>
            <a:cxnSpLocks/>
          </p:cNvCxnSpPr>
          <p:nvPr/>
        </p:nvCxnSpPr>
        <p:spPr>
          <a:xfrm flipH="1">
            <a:off x="2195528" y="4610100"/>
            <a:ext cx="2164804" cy="6929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C603B3-A627-82FE-8730-FF08BC4384F1}"/>
              </a:ext>
            </a:extLst>
          </p:cNvPr>
          <p:cNvCxnSpPr>
            <a:cxnSpLocks/>
          </p:cNvCxnSpPr>
          <p:nvPr/>
        </p:nvCxnSpPr>
        <p:spPr>
          <a:xfrm flipH="1">
            <a:off x="3289300" y="4981086"/>
            <a:ext cx="1028564" cy="3219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D73AB6C-CAD6-6C74-17DE-A0C70F269C36}"/>
              </a:ext>
            </a:extLst>
          </p:cNvPr>
          <p:cNvSpPr txBox="1"/>
          <p:nvPr/>
        </p:nvSpPr>
        <p:spPr>
          <a:xfrm>
            <a:off x="2664537" y="1599547"/>
            <a:ext cx="1781385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regression_ex1.R</a:t>
            </a:r>
          </a:p>
        </p:txBody>
      </p:sp>
    </p:spTree>
    <p:extLst>
      <p:ext uri="{BB962C8B-B14F-4D97-AF65-F5344CB8AC3E}">
        <p14:creationId xmlns:p14="http://schemas.microsoft.com/office/powerpoint/2010/main" val="10092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07825B-EC1A-7DA6-D9D4-09C4B166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901903CA-685B-D793-7C1A-85E0ABBE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Basic Linear Regression Workflow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14DFD-7BD2-E4AF-9FC4-32492538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30" y="1279525"/>
            <a:ext cx="6113530" cy="457167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ADDD9-7161-28DA-494D-AF41E4CC996B}"/>
              </a:ext>
            </a:extLst>
          </p:cNvPr>
          <p:cNvSpPr txBox="1"/>
          <p:nvPr/>
        </p:nvSpPr>
        <p:spPr>
          <a:xfrm>
            <a:off x="2897582" y="6243935"/>
            <a:ext cx="544091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F-ratio: explained-to-unexplained variance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07AB5-17FF-E808-252B-294E74CC96C3}"/>
              </a:ext>
            </a:extLst>
          </p:cNvPr>
          <p:cNvSpPr txBox="1"/>
          <p:nvPr/>
        </p:nvSpPr>
        <p:spPr>
          <a:xfrm>
            <a:off x="511319" y="4565612"/>
            <a:ext cx="73289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6547D-1A5E-A3E8-FA94-7172B137D894}"/>
              </a:ext>
            </a:extLst>
          </p:cNvPr>
          <p:cNvSpPr txBox="1"/>
          <p:nvPr/>
        </p:nvSpPr>
        <p:spPr>
          <a:xfrm>
            <a:off x="528952" y="5283737"/>
            <a:ext cx="71526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8A4F1-A376-7774-F7B0-FB979A0A5815}"/>
              </a:ext>
            </a:extLst>
          </p:cNvPr>
          <p:cNvSpPr txBox="1"/>
          <p:nvPr/>
        </p:nvSpPr>
        <p:spPr>
          <a:xfrm>
            <a:off x="1187372" y="5788105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514DE-6916-AD84-4240-781B52FDE401}"/>
              </a:ext>
            </a:extLst>
          </p:cNvPr>
          <p:cNvSpPr txBox="1"/>
          <p:nvPr/>
        </p:nvSpPr>
        <p:spPr>
          <a:xfrm>
            <a:off x="1187372" y="6338082"/>
            <a:ext cx="81785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A746E0-929D-1970-BC20-C34FF7D3FABE}"/>
              </a:ext>
            </a:extLst>
          </p:cNvPr>
          <p:cNvCxnSpPr>
            <a:cxnSpLocks/>
          </p:cNvCxnSpPr>
          <p:nvPr/>
        </p:nvCxnSpPr>
        <p:spPr>
          <a:xfrm>
            <a:off x="1232337" y="4808320"/>
            <a:ext cx="2247137" cy="14369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C5A618-D527-81A1-5B17-3D989F145F0C}"/>
              </a:ext>
            </a:extLst>
          </p:cNvPr>
          <p:cNvCxnSpPr>
            <a:cxnSpLocks/>
          </p:cNvCxnSpPr>
          <p:nvPr/>
        </p:nvCxnSpPr>
        <p:spPr>
          <a:xfrm flipV="1">
            <a:off x="1232337" y="5234454"/>
            <a:ext cx="2342140" cy="29414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AF2CBE-16AF-9B9D-AAE3-9CF76266106C}"/>
              </a:ext>
            </a:extLst>
          </p:cNvPr>
          <p:cNvCxnSpPr>
            <a:cxnSpLocks/>
          </p:cNvCxnSpPr>
          <p:nvPr/>
        </p:nvCxnSpPr>
        <p:spPr>
          <a:xfrm flipV="1">
            <a:off x="1931001" y="5040322"/>
            <a:ext cx="2346861" cy="99284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1D190C-893A-7336-38B2-D1B63AA47D36}"/>
              </a:ext>
            </a:extLst>
          </p:cNvPr>
          <p:cNvCxnSpPr>
            <a:cxnSpLocks/>
          </p:cNvCxnSpPr>
          <p:nvPr/>
        </p:nvCxnSpPr>
        <p:spPr>
          <a:xfrm flipV="1">
            <a:off x="1942876" y="5283737"/>
            <a:ext cx="2629269" cy="128517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F6B339-5105-199F-B8E5-FD2EB097D3EA}"/>
              </a:ext>
            </a:extLst>
          </p:cNvPr>
          <p:cNvCxnSpPr>
            <a:cxnSpLocks/>
          </p:cNvCxnSpPr>
          <p:nvPr/>
        </p:nvCxnSpPr>
        <p:spPr>
          <a:xfrm flipV="1">
            <a:off x="5308486" y="5108665"/>
            <a:ext cx="0" cy="12159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8E595F-4623-CF3B-A27D-91295D021909}"/>
              </a:ext>
            </a:extLst>
          </p:cNvPr>
          <p:cNvSpPr/>
          <p:nvPr/>
        </p:nvSpPr>
        <p:spPr>
          <a:xfrm>
            <a:off x="2621280" y="1672265"/>
            <a:ext cx="1178774" cy="377415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0783F-F6F3-F784-9DAC-1B21B729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5" y="2282603"/>
            <a:ext cx="4644270" cy="1662076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F35E7-2A8F-3678-553E-AD7B70CE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86" y="788263"/>
            <a:ext cx="3232627" cy="3156416"/>
          </a:xfrm>
          <a:prstGeom prst="rect">
            <a:avLst/>
          </a:prstGeom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188476-55C1-281D-59E4-595EAB150438}"/>
              </a:ext>
            </a:extLst>
          </p:cNvPr>
          <p:cNvCxnSpPr>
            <a:cxnSpLocks/>
          </p:cNvCxnSpPr>
          <p:nvPr/>
        </p:nvCxnSpPr>
        <p:spPr>
          <a:xfrm flipV="1">
            <a:off x="4423144" y="2282603"/>
            <a:ext cx="1501065" cy="60945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7778CD-916A-A342-4650-12FC9FA4CD2E}"/>
              </a:ext>
            </a:extLst>
          </p:cNvPr>
          <p:cNvSpPr txBox="1"/>
          <p:nvPr/>
        </p:nvSpPr>
        <p:spPr>
          <a:xfrm>
            <a:off x="5924209" y="3944679"/>
            <a:ext cx="240950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“fuzzy-ness” remaining constant over predicted values?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2DB97-FB5A-F5AD-348A-2DEBA0522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068" y="954269"/>
            <a:ext cx="3137332" cy="281940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A320C-291B-F7AA-6DF5-95C0582F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999" y="3784302"/>
            <a:ext cx="3447881" cy="2997005"/>
          </a:xfrm>
          <a:prstGeom prst="rect">
            <a:avLst/>
          </a:prstGeom>
          <a:effectLst/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6786A1-3997-4C62-00F8-0E96626BF284}"/>
              </a:ext>
            </a:extLst>
          </p:cNvPr>
          <p:cNvCxnSpPr>
            <a:cxnSpLocks/>
          </p:cNvCxnSpPr>
          <p:nvPr/>
        </p:nvCxnSpPr>
        <p:spPr>
          <a:xfrm flipV="1">
            <a:off x="1212112" y="2616200"/>
            <a:ext cx="3994887" cy="812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3B84E8-9D28-71D5-35E0-04853EF245F3}"/>
              </a:ext>
            </a:extLst>
          </p:cNvPr>
          <p:cNvSpPr txBox="1"/>
          <p:nvPr/>
        </p:nvSpPr>
        <p:spPr>
          <a:xfrm>
            <a:off x="7391400" y="1625600"/>
            <a:ext cx="167831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Look Gaussian?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42A86-DEF1-7D8A-457F-7E72F8FCCA0D}"/>
              </a:ext>
            </a:extLst>
          </p:cNvPr>
          <p:cNvCxnSpPr>
            <a:cxnSpLocks/>
          </p:cNvCxnSpPr>
          <p:nvPr/>
        </p:nvCxnSpPr>
        <p:spPr>
          <a:xfrm>
            <a:off x="1371600" y="3848100"/>
            <a:ext cx="4102100" cy="838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E6DD39-DE99-B5A7-6500-14F175545640}"/>
              </a:ext>
            </a:extLst>
          </p:cNvPr>
          <p:cNvSpPr txBox="1"/>
          <p:nvPr/>
        </p:nvSpPr>
        <p:spPr>
          <a:xfrm>
            <a:off x="2317153" y="5168900"/>
            <a:ext cx="288984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Most of these fall in the line?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3305EB2-DE4A-1BEC-E117-FFFCFCD9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EE6DF073-2D6F-F77C-F795-C05CDEAE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-17726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Basic Linear Regression Workflow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A0E976-CE1F-42D5-3F12-ED040280AF13}"/>
              </a:ext>
            </a:extLst>
          </p:cNvPr>
          <p:cNvSpPr txBox="1"/>
          <p:nvPr/>
        </p:nvSpPr>
        <p:spPr>
          <a:xfrm>
            <a:off x="231775" y="1682403"/>
            <a:ext cx="237917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Residuals checks:</a:t>
            </a:r>
          </a:p>
        </p:txBody>
      </p:sp>
    </p:spTree>
    <p:extLst>
      <p:ext uri="{BB962C8B-B14F-4D97-AF65-F5344CB8AC3E}">
        <p14:creationId xmlns:p14="http://schemas.microsoft.com/office/powerpoint/2010/main" val="11252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4189" y="1652777"/>
            <a:ext cx="7707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Times New Roman"/>
                <a:cs typeface="Times New Roman"/>
              </a:rPr>
              <a:t>Confidence Intervals </a:t>
            </a:r>
            <a:r>
              <a:rPr lang="en-US" sz="2800" dirty="0">
                <a:latin typeface="Times New Roman"/>
                <a:cs typeface="Times New Roman"/>
              </a:rPr>
              <a:t>around a regression line: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What simple linear regression is really trying to estimate is a conditional mean: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373" y="3012444"/>
            <a:ext cx="7707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This is </a:t>
            </a:r>
            <a:r>
              <a:rPr lang="en-US" sz="2400" i="1" u="sng" dirty="0">
                <a:latin typeface="Times New Roman"/>
                <a:cs typeface="Times New Roman"/>
              </a:rPr>
              <a:t>on average</a:t>
            </a:r>
            <a:r>
              <a:rPr lang="en-US" sz="2400" dirty="0">
                <a:latin typeface="Times New Roman"/>
                <a:cs typeface="Times New Roman"/>
              </a:rPr>
              <a:t>, what you’d expect the response to be, given the explanatory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188" y="3974066"/>
            <a:ext cx="7707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CIs put a confidence </a:t>
            </a:r>
            <a:r>
              <a:rPr lang="en-US" sz="2400" i="1" u="sng" dirty="0">
                <a:latin typeface="Times New Roman"/>
                <a:cs typeface="Times New Roman"/>
              </a:rPr>
              <a:t>interval around</a:t>
            </a:r>
            <a:r>
              <a:rPr lang="en-US" sz="2400" dirty="0">
                <a:latin typeface="Times New Roman"/>
                <a:cs typeface="Times New Roman"/>
              </a:rPr>
              <a:t> the </a:t>
            </a:r>
            <a:r>
              <a:rPr lang="en-US" sz="2400" i="1" u="sng" dirty="0">
                <a:latin typeface="Times New Roman"/>
                <a:cs typeface="Times New Roman"/>
              </a:rPr>
              <a:t>estimated mean</a:t>
            </a:r>
            <a:r>
              <a:rPr lang="en-US" sz="2400" dirty="0">
                <a:latin typeface="Times New Roman"/>
                <a:cs typeface="Times New Roman"/>
              </a:rPr>
              <a:t> at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See hypothesis testing slides for definition of confidence.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1775" y="28845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Interval Estimates for Linear Regression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E8DF6-9F17-42F7-CA68-AE4FF15A6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44" y="2570876"/>
            <a:ext cx="1924104" cy="2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0365" y="3724742"/>
            <a:ext cx="5349627" cy="3046988"/>
          </a:xfrm>
          <a:prstGeom prst="rect">
            <a:avLst/>
          </a:prstGeom>
          <a:solidFill>
            <a:srgbClr val="000C78"/>
          </a:solidFill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dafs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data(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200" dirty="0" err="1">
                <a:solidFill>
                  <a:srgbClr val="00B050"/>
                </a:solidFill>
                <a:latin typeface="Courier"/>
                <a:cs typeface="Courier"/>
              </a:rPr>
              <a:t>bottle.df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attach(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bottle.df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Fit a linear regression: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fit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(Mn ~ Ba)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plot(Mn ~ Ba)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(fit)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Compute Regression CIs and plot them: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new.Ba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seq(from=min(Ba), to=max(Ba),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=200)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cis    &lt;- predict(fit,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newdata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data.frame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(Ba=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new.Ba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             interval =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"confidence"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level = 0.95)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new.Ba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cis[,2],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"blue"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new.Ba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cis[,3],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"blue"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EB25E-7720-0E6F-B731-A51E63707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54" y="1535669"/>
            <a:ext cx="5251057" cy="4033858"/>
          </a:xfrm>
          <a:prstGeom prst="rect">
            <a:avLst/>
          </a:prstGeom>
          <a:effectLst/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AEF7C6-100B-0BFF-D533-9549CA01C4C9}"/>
              </a:ext>
            </a:extLst>
          </p:cNvPr>
          <p:cNvCxnSpPr>
            <a:cxnSpLocks/>
          </p:cNvCxnSpPr>
          <p:nvPr/>
        </p:nvCxnSpPr>
        <p:spPr>
          <a:xfrm>
            <a:off x="5479110" y="3028206"/>
            <a:ext cx="1" cy="9875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99B0456-E99E-77D0-7442-3AB739258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53" y="2601328"/>
            <a:ext cx="1033093" cy="329521"/>
          </a:xfrm>
          <a:prstGeom prst="rect">
            <a:avLst/>
          </a:prstGeom>
          <a:effectLst/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B826F4FB-3981-5E0E-1C15-A41D99D4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8845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Interval Estimates for Linear Regression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A89D4-542D-51A3-8A0C-C0C9066CBA73}"/>
              </a:ext>
            </a:extLst>
          </p:cNvPr>
          <p:cNvSpPr txBox="1"/>
          <p:nvPr/>
        </p:nvSpPr>
        <p:spPr>
          <a:xfrm>
            <a:off x="231775" y="1794081"/>
            <a:ext cx="385333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95% Confidence Intervals around a regression line: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75892-8931-9D33-E19B-C5A4B5FB954E}"/>
              </a:ext>
            </a:extLst>
          </p:cNvPr>
          <p:cNvSpPr txBox="1"/>
          <p:nvPr/>
        </p:nvSpPr>
        <p:spPr>
          <a:xfrm>
            <a:off x="5642312" y="6094073"/>
            <a:ext cx="2193229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regression_CI.R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1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D0ED62-1518-4793-2E7F-66C0A4C0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E08B88B-AAC7-4D4B-4AF1-3C2453F91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Box-Cox Transformation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9778E-2EC1-1242-BE54-E40209F31519}"/>
              </a:ext>
            </a:extLst>
          </p:cNvPr>
          <p:cNvSpPr txBox="1"/>
          <p:nvPr/>
        </p:nvSpPr>
        <p:spPr>
          <a:xfrm>
            <a:off x="231775" y="2636753"/>
            <a:ext cx="8680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some heteroscedasticity is observed, a Box-Cox transform of responses (y), predictors (x) or both may help to tamp down the problem.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CE088-7E21-A3FE-C1D8-CB84665B9A1E}"/>
              </a:ext>
            </a:extLst>
          </p:cNvPr>
          <p:cNvSpPr txBox="1"/>
          <p:nvPr/>
        </p:nvSpPr>
        <p:spPr>
          <a:xfrm>
            <a:off x="725551" y="5219538"/>
            <a:ext cx="7711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CAUTION: use sparingly.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under transformation becomes much more difficult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Heteroscedasticity can be a sign of problems with the experiment/instrumentation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3AA56-05CB-2D2E-4B7B-BAD870F7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5" y="3754915"/>
            <a:ext cx="5931700" cy="1027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9EFD4-FBCB-2DE3-D0C3-25928FF51B3B}"/>
              </a:ext>
            </a:extLst>
          </p:cNvPr>
          <p:cNvSpPr txBox="1"/>
          <p:nvPr/>
        </p:nvSpPr>
        <p:spPr>
          <a:xfrm>
            <a:off x="194170" y="1233492"/>
            <a:ext cx="8680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Heteroscedasticity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increase in response variance, y, with an increase in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non constant variance,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3660D-3820-012D-604F-D947E48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590" y="2028309"/>
            <a:ext cx="233306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EE3A97-7EC0-BE54-121C-705AD7E9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3655F8E-6E7C-D0EA-290D-3FFE940B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Box-Cox Transformation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25CC9-2E18-9413-460A-233E3FA3FFC4}"/>
              </a:ext>
            </a:extLst>
          </p:cNvPr>
          <p:cNvSpPr/>
          <p:nvPr/>
        </p:nvSpPr>
        <p:spPr>
          <a:xfrm>
            <a:off x="46632" y="1226743"/>
            <a:ext cx="4964280" cy="413190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Box-Cox transform may reduce heteroscedasticity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library(MASS)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library(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boxcox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(fit)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Ba.bc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box.cox.transform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(Ba, lambda = 0)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Mn.bc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box.cox.transform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(Mn, lambda = 0)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Ba.bc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Mn.bc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Mn.bc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~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Ba.bc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 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summary(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 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anova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 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rgbClr val="FFFF00"/>
                </a:solidFill>
                <a:latin typeface="Courier"/>
                <a:cs typeface="Courier"/>
              </a:rPr>
              <a:t># Residuals based diagnostic checks: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preds.bc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&lt;- predict(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eps.bc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 &lt;- residuals(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preds.bc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eps.bc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, main=</a:t>
            </a:r>
            <a:r>
              <a:rPr lang="en-US" sz="1050" dirty="0">
                <a:solidFill>
                  <a:srgbClr val="00B050"/>
                </a:solidFill>
                <a:latin typeface="Courier"/>
                <a:cs typeface="Courier"/>
              </a:rPr>
              <a:t>"eps vs. pred: checks sigma^2"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hist(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eps.bc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eps.bc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eps.bc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summary(fit)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summary(</a:t>
            </a:r>
            <a:r>
              <a:rPr lang="en-US" sz="1050" dirty="0" err="1">
                <a:solidFill>
                  <a:schemeClr val="bg1"/>
                </a:solidFill>
                <a:latin typeface="Courier"/>
                <a:cs typeface="Courier"/>
              </a:rPr>
              <a:t>fit.bc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86B07-4C85-43DA-327B-6D3A915E0FC0}"/>
              </a:ext>
            </a:extLst>
          </p:cNvPr>
          <p:cNvSpPr txBox="1"/>
          <p:nvPr/>
        </p:nvSpPr>
        <p:spPr>
          <a:xfrm>
            <a:off x="2376598" y="2923361"/>
            <a:ext cx="24737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regression_boxcox_ex.R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EE97-4C70-11FA-464F-EC4351F6C1E5}"/>
              </a:ext>
            </a:extLst>
          </p:cNvPr>
          <p:cNvSpPr/>
          <p:nvPr/>
        </p:nvSpPr>
        <p:spPr>
          <a:xfrm>
            <a:off x="22248" y="1214551"/>
            <a:ext cx="4037688" cy="1394537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3A3FE-7BF4-6546-B03E-7D47DD23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11" y="1385239"/>
            <a:ext cx="1914290" cy="1698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E356B-E4DE-419F-270E-3F88D228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800" y="1276049"/>
            <a:ext cx="1914291" cy="1812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84DD05-8409-B1C2-BB59-37239FDE8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863" y="3149876"/>
            <a:ext cx="2507873" cy="965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CFCDF-91D1-F538-0EFD-68E014177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248" y="5648532"/>
            <a:ext cx="2507874" cy="965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30CE7-2A24-8292-FC6B-AC8DD8F84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0711" y="4901184"/>
            <a:ext cx="1914290" cy="1765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7524BD-7347-7996-DD11-AD77F3D99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423" y="4851026"/>
            <a:ext cx="1910668" cy="18125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4479EF-60AE-9BEB-C2A6-93A77922A36A}"/>
              </a:ext>
            </a:extLst>
          </p:cNvPr>
          <p:cNvSpPr txBox="1"/>
          <p:nvPr/>
        </p:nvSpPr>
        <p:spPr>
          <a:xfrm>
            <a:off x="5484606" y="4457824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Box-Cox: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A71E1-FD97-FF15-B0D1-6C20249C739E}"/>
              </a:ext>
            </a:extLst>
          </p:cNvPr>
          <p:cNvSpPr txBox="1"/>
          <p:nvPr/>
        </p:nvSpPr>
        <p:spPr>
          <a:xfrm>
            <a:off x="5293148" y="977055"/>
            <a:ext cx="18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Box-Cox:</a:t>
            </a:r>
          </a:p>
        </p:txBody>
      </p:sp>
    </p:spTree>
    <p:extLst>
      <p:ext uri="{BB962C8B-B14F-4D97-AF65-F5344CB8AC3E}">
        <p14:creationId xmlns:p14="http://schemas.microsoft.com/office/powerpoint/2010/main" val="35888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C1903C-AEF5-7852-6EBD-BA5092E8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948BC1F-1999-4247-26C1-AC1F68D4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What Can We Do With Replicate Responses?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1AAE7-8F66-4ED4-5B0B-65953C6A6055}"/>
              </a:ext>
            </a:extLst>
          </p:cNvPr>
          <p:cNvSpPr txBox="1"/>
          <p:nvPr/>
        </p:nvSpPr>
        <p:spPr>
          <a:xfrm>
            <a:off x="231775" y="1401722"/>
            <a:ext cx="868045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for each predictor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x), multiple r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esponses (y) are measured: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7CEE4-552C-CE12-CB8A-562BAB666738}"/>
              </a:ext>
            </a:extLst>
          </p:cNvPr>
          <p:cNvSpPr txBox="1"/>
          <p:nvPr/>
        </p:nvSpPr>
        <p:spPr>
          <a:xfrm>
            <a:off x="372300" y="1983754"/>
            <a:ext cx="8011679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average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esponses: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bring down the standard error for the slope and intercept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6AB5B-44C8-51E9-4DE6-A5526A6DA579}"/>
              </a:ext>
            </a:extLst>
          </p:cNvPr>
          <p:cNvSpPr txBox="1"/>
          <p:nvPr/>
        </p:nvSpPr>
        <p:spPr>
          <a:xfrm>
            <a:off x="372299" y="3060866"/>
            <a:ext cx="8011679" cy="10464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assess the “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lack of fit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Lack-of-fit is the terms that we could have fit to the model (e.g. non-linear terms) but chose not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Montgomery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D62D3-ACEE-5118-76AA-7877CDC450BF}"/>
              </a:ext>
            </a:extLst>
          </p:cNvPr>
          <p:cNvSpPr txBox="1"/>
          <p:nvPr/>
        </p:nvSpPr>
        <p:spPr>
          <a:xfrm>
            <a:off x="372299" y="4409838"/>
            <a:ext cx="8011679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assess lack of fit we pick apart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squared errors, SSE: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0F3E8-3076-DB40-960F-0E552CCF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2" y="5063081"/>
            <a:ext cx="4750129" cy="786393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34E78F-30E4-54C2-409F-BA833C2E6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294" y="5995407"/>
            <a:ext cx="2804007" cy="786393"/>
          </a:xfrm>
          <a:prstGeom prst="rect">
            <a:avLst/>
          </a:prstGeom>
          <a:effectLst/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279ABB5B-3B0A-FC75-6235-9FE0F64430A7}"/>
              </a:ext>
            </a:extLst>
          </p:cNvPr>
          <p:cNvSpPr/>
          <p:nvPr/>
        </p:nvSpPr>
        <p:spPr>
          <a:xfrm rot="16200000">
            <a:off x="5218378" y="5159000"/>
            <a:ext cx="583546" cy="1448790"/>
          </a:xfrm>
          <a:prstGeom prst="leftBrace">
            <a:avLst>
              <a:gd name="adj1" fmla="val 8333"/>
              <a:gd name="adj2" fmla="val 27049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1E283D-C426-B43F-8BA1-C1314A02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9C5C4B9-0363-3922-09E5-B16584FF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Lack Of Fit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F4D6C-0F94-7D67-6E3F-FCBD10D244F6}"/>
              </a:ext>
            </a:extLst>
          </p:cNvPr>
          <p:cNvSpPr txBox="1"/>
          <p:nvPr/>
        </p:nvSpPr>
        <p:spPr>
          <a:xfrm>
            <a:off x="231775" y="1092964"/>
            <a:ext cx="868045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we have #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replicate responses for every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can now write SSE a little more generally as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3BE5A7-9E63-96B6-0D77-3FEBD9834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4" y="2020475"/>
            <a:ext cx="4062648" cy="981233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489A5-758B-442C-1770-0071A74F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097" y="3176493"/>
            <a:ext cx="7772400" cy="981233"/>
          </a:xfrm>
          <a:prstGeom prst="rect">
            <a:avLst/>
          </a:prstGeom>
          <a:effectLst/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CEF43245-E0FB-7E79-F2A5-222DCFBB7561}"/>
              </a:ext>
            </a:extLst>
          </p:cNvPr>
          <p:cNvSpPr/>
          <p:nvPr/>
        </p:nvSpPr>
        <p:spPr>
          <a:xfrm rot="5400000">
            <a:off x="3279565" y="2483922"/>
            <a:ext cx="370125" cy="3877296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9AB07B5-FB96-CCA1-F57A-2A64E868B9B1}"/>
              </a:ext>
            </a:extLst>
          </p:cNvPr>
          <p:cNvSpPr/>
          <p:nvPr/>
        </p:nvSpPr>
        <p:spPr>
          <a:xfrm rot="5400000">
            <a:off x="7262746" y="2880759"/>
            <a:ext cx="370127" cy="310737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2AC4A-7151-4116-8609-562DA730345A}"/>
              </a:ext>
            </a:extLst>
          </p:cNvPr>
          <p:cNvSpPr txBox="1"/>
          <p:nvPr/>
        </p:nvSpPr>
        <p:spPr>
          <a:xfrm>
            <a:off x="1841939" y="4619510"/>
            <a:ext cx="324960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SSLF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squares due to lack of fit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2338E-D175-5B21-BD8D-AA950B6227AE}"/>
              </a:ext>
            </a:extLst>
          </p:cNvPr>
          <p:cNvSpPr txBox="1"/>
          <p:nvPr/>
        </p:nvSpPr>
        <p:spPr>
          <a:xfrm>
            <a:off x="5844908" y="4619510"/>
            <a:ext cx="3268844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squares due to pure error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(unexplained variation)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62904-540A-35CE-14A4-58C5C88AA450}"/>
              </a:ext>
            </a:extLst>
          </p:cNvPr>
          <p:cNvSpPr txBox="1"/>
          <p:nvPr/>
        </p:nvSpPr>
        <p:spPr>
          <a:xfrm>
            <a:off x="670955" y="5848161"/>
            <a:ext cx="801584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pred responses            , are close to the corresponding average responses            , this is a good indication the regression function is linear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vice versa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FC0532-77F7-1E0F-6062-685246A17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453" y="5900898"/>
            <a:ext cx="599893" cy="282303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3AB6-513C-1DB4-EC56-50164B9D8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312" y="5878780"/>
            <a:ext cx="539496" cy="326538"/>
          </a:xfrm>
          <a:prstGeom prst="rect">
            <a:avLst/>
          </a:prstGeom>
          <a:effectLst/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A03EF5-967A-FB2C-5A56-DDCDBB7D0536}"/>
              </a:ext>
            </a:extLst>
          </p:cNvPr>
          <p:cNvCxnSpPr>
            <a:cxnSpLocks/>
          </p:cNvCxnSpPr>
          <p:nvPr/>
        </p:nvCxnSpPr>
        <p:spPr>
          <a:xfrm>
            <a:off x="3455720" y="5265841"/>
            <a:ext cx="0" cy="5823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25CE04-B884-C5DE-43A8-8D1DFC1DB413}"/>
              </a:ext>
            </a:extLst>
          </p:cNvPr>
          <p:cNvCxnSpPr>
            <a:cxnSpLocks/>
          </p:cNvCxnSpPr>
          <p:nvPr/>
        </p:nvCxnSpPr>
        <p:spPr>
          <a:xfrm flipV="1">
            <a:off x="3218214" y="2787953"/>
            <a:ext cx="0" cy="3562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09F968-4DC8-6A4F-DF78-C558043EAA8B}"/>
              </a:ext>
            </a:extLst>
          </p:cNvPr>
          <p:cNvCxnSpPr>
            <a:cxnSpLocks/>
          </p:cNvCxnSpPr>
          <p:nvPr/>
        </p:nvCxnSpPr>
        <p:spPr>
          <a:xfrm flipH="1">
            <a:off x="3218214" y="2931699"/>
            <a:ext cx="742637" cy="21251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7414B6-79C6-CC73-775A-F870A21C9C62}"/>
              </a:ext>
            </a:extLst>
          </p:cNvPr>
          <p:cNvCxnSpPr>
            <a:cxnSpLocks/>
          </p:cNvCxnSpPr>
          <p:nvPr/>
        </p:nvCxnSpPr>
        <p:spPr>
          <a:xfrm flipH="1" flipV="1">
            <a:off x="2301834" y="3023478"/>
            <a:ext cx="916380" cy="12073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39FCD4-7C86-5D7A-FBF4-60008123E806}"/>
              </a:ext>
            </a:extLst>
          </p:cNvPr>
          <p:cNvSpPr txBox="1"/>
          <p:nvPr/>
        </p:nvSpPr>
        <p:spPr>
          <a:xfrm>
            <a:off x="3913351" y="2726797"/>
            <a:ext cx="353160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index,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account for replicate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6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0436F9-89AA-F708-7233-06BF4806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6346BF4-60D3-A4AA-D2DD-35009C93F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Lack Of Fit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EC79-1202-BB56-36B7-8BBE27CF953D}"/>
              </a:ext>
            </a:extLst>
          </p:cNvPr>
          <p:cNvSpPr txBox="1"/>
          <p:nvPr/>
        </p:nvSpPr>
        <p:spPr>
          <a:xfrm>
            <a:off x="-14576" y="1258789"/>
            <a:ext cx="915857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build up a formal test the lack of fit by turning these sum squares variations (SSLF, SSPE) into variances by dividing by their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freedom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59EB7-DD43-A27F-8D28-193421D9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237" y="5522873"/>
            <a:ext cx="3479383" cy="1022134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1A0F6-571B-1CCE-474F-60D15390B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74" y="4237877"/>
            <a:ext cx="3013200" cy="91601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FFE029-9A80-AA37-CC4C-2F337DA25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674" y="2828101"/>
            <a:ext cx="2856513" cy="916013"/>
          </a:xfrm>
          <a:prstGeom prst="rect">
            <a:avLst/>
          </a:prstGeom>
          <a:effectLst/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F3C050-9F03-C658-AE7D-B6DCEA2D2C9A}"/>
              </a:ext>
            </a:extLst>
          </p:cNvPr>
          <p:cNvCxnSpPr/>
          <p:nvPr/>
        </p:nvCxnSpPr>
        <p:spPr>
          <a:xfrm>
            <a:off x="4726379" y="5237019"/>
            <a:ext cx="0" cy="3927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881151-8D0F-0710-63E3-E204A2E4AA63}"/>
              </a:ext>
            </a:extLst>
          </p:cNvPr>
          <p:cNvCxnSpPr/>
          <p:nvPr/>
        </p:nvCxnSpPr>
        <p:spPr>
          <a:xfrm>
            <a:off x="4585494" y="5219627"/>
            <a:ext cx="28798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923461"/>
            <a:ext cx="8686800" cy="841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Simple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univariate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linear model: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Linear Regression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164"/>
          <a:stretch/>
        </p:blipFill>
        <p:spPr>
          <a:xfrm>
            <a:off x="1168400" y="1955800"/>
            <a:ext cx="3937000" cy="520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86000" y="2565400"/>
            <a:ext cx="393700" cy="1028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79700" y="2565400"/>
            <a:ext cx="584200" cy="1028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981200" y="3086100"/>
            <a:ext cx="495300" cy="279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62724" y="3148568"/>
            <a:ext cx="10818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intercept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17162" y="3503131"/>
            <a:ext cx="249449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regression coefficients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810000" y="2476500"/>
            <a:ext cx="327969" cy="6720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47427" y="2990378"/>
            <a:ext cx="289028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explanatory </a:t>
            </a:r>
            <a:r>
              <a:rPr lang="en-US" sz="2000" dirty="0">
                <a:latin typeface="Times New Roman"/>
                <a:cs typeface="Times New Roman"/>
              </a:rPr>
              <a:t>or</a:t>
            </a:r>
            <a:r>
              <a:rPr lang="en-US" sz="2000" b="1" dirty="0">
                <a:latin typeface="Times New Roman"/>
                <a:cs typeface="Times New Roman"/>
              </a:rPr>
              <a:t> predictor</a:t>
            </a:r>
          </a:p>
          <a:p>
            <a:r>
              <a:rPr lang="en-US" sz="2000" dirty="0">
                <a:latin typeface="Times New Roman"/>
                <a:cs typeface="Times New Roman"/>
              </a:rPr>
              <a:t>variable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597" y="2684958"/>
            <a:ext cx="203132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response</a:t>
            </a:r>
            <a:r>
              <a:rPr lang="en-US" sz="2000" dirty="0">
                <a:latin typeface="Times New Roman"/>
                <a:cs typeface="Times New Roman"/>
              </a:rPr>
              <a:t> variable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168400" y="2476500"/>
            <a:ext cx="101600" cy="330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29824" y="2667000"/>
            <a:ext cx="68480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error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635500" y="2362200"/>
            <a:ext cx="0" cy="444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83400" y="2517900"/>
            <a:ext cx="0" cy="13252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237576" y="3895132"/>
            <a:ext cx="367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In simple linear regression, error is assumed to be normally distributed with mean 0 and </a:t>
            </a:r>
            <a:r>
              <a:rPr lang="en-US" sz="2000" dirty="0" err="1">
                <a:latin typeface="Times New Roman"/>
                <a:cs typeface="Times New Roman"/>
              </a:rPr>
              <a:t>sd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σ</a:t>
            </a:r>
            <a:r>
              <a:rPr lang="en-US" sz="2000" baseline="-25000" dirty="0">
                <a:latin typeface="Symbol" pitchFamily="2" charset="2"/>
                <a:cs typeface="Times New Roman"/>
              </a:rPr>
              <a:t>𝜖</a:t>
            </a:r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5796999"/>
            <a:ext cx="3721100" cy="533400"/>
          </a:xfrm>
          <a:prstGeom prst="rect">
            <a:avLst/>
          </a:prstGeom>
          <a:effectLst/>
        </p:spPr>
      </p:pic>
      <p:sp>
        <p:nvSpPr>
          <p:cNvPr id="60" name="TextBox 59"/>
          <p:cNvSpPr txBox="1"/>
          <p:nvPr/>
        </p:nvSpPr>
        <p:spPr>
          <a:xfrm>
            <a:off x="1334434" y="4678483"/>
            <a:ext cx="362461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Estimated from the data</a:t>
            </a:r>
          </a:p>
        </p:txBody>
      </p:sp>
      <p:cxnSp>
        <p:nvCxnSpPr>
          <p:cNvPr id="63" name="Straight Arrow Connector 62"/>
          <p:cNvCxnSpPr>
            <a:stCxn id="60" idx="2"/>
          </p:cNvCxnSpPr>
          <p:nvPr/>
        </p:nvCxnSpPr>
        <p:spPr>
          <a:xfrm flipH="1">
            <a:off x="2476500" y="5201703"/>
            <a:ext cx="670239" cy="746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5" name="Straight Arrow Connector 11264"/>
          <p:cNvCxnSpPr>
            <a:stCxn id="60" idx="2"/>
          </p:cNvCxnSpPr>
          <p:nvPr/>
        </p:nvCxnSpPr>
        <p:spPr>
          <a:xfrm>
            <a:off x="3146739" y="5201703"/>
            <a:ext cx="117161" cy="5952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8" name="Straight Arrow Connector 11267"/>
          <p:cNvCxnSpPr>
            <a:stCxn id="60" idx="2"/>
          </p:cNvCxnSpPr>
          <p:nvPr/>
        </p:nvCxnSpPr>
        <p:spPr>
          <a:xfrm>
            <a:off x="3146739" y="5201703"/>
            <a:ext cx="1392256" cy="746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50D3900-34D7-8924-1CA1-E6051DC74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31" y="2033909"/>
            <a:ext cx="3373684" cy="4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50" grpId="0"/>
      <p:bldP spid="55" grpId="0"/>
      <p:bldP spid="61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793E19-5491-E415-8604-367E10A23FC1}"/>
              </a:ext>
            </a:extLst>
          </p:cNvPr>
          <p:cNvSpPr txBox="1"/>
          <p:nvPr/>
        </p:nvSpPr>
        <p:spPr>
          <a:xfrm>
            <a:off x="231775" y="1306416"/>
            <a:ext cx="783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turns out that: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AE347-7710-5435-3063-E3BFBB4E1EEE}"/>
              </a:ext>
            </a:extLst>
          </p:cNvPr>
          <p:cNvSpPr txBox="1"/>
          <p:nvPr/>
        </p:nvSpPr>
        <p:spPr>
          <a:xfrm>
            <a:off x="231775" y="2290587"/>
            <a:ext cx="319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turns out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93858-EAF5-DE52-ED8D-824AEEF357F6}"/>
              </a:ext>
            </a:extLst>
          </p:cNvPr>
          <p:cNvSpPr txBox="1"/>
          <p:nvPr/>
        </p:nvSpPr>
        <p:spPr>
          <a:xfrm>
            <a:off x="765412" y="5145182"/>
            <a:ext cx="78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linear model is not a good fit, then MSLF should be significantly bigger than MSPE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CFF8E0-E983-BA79-8F2D-281CDA16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59" y="1709575"/>
            <a:ext cx="1612941" cy="28504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96A9FEF-FADD-AD69-EBA7-64147E5C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F1CB177E-7539-5453-1D4D-70A8F6EF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Lack Of Fit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E4304D-FF8C-D6C4-361B-DA39BDF7F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51" y="2897811"/>
            <a:ext cx="6059384" cy="649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A52CFA-0605-F750-DB81-EB1960AB079B}"/>
              </a:ext>
            </a:extLst>
          </p:cNvPr>
          <p:cNvSpPr txBox="1"/>
          <p:nvPr/>
        </p:nvSpPr>
        <p:spPr>
          <a:xfrm>
            <a:off x="231775" y="4105749"/>
            <a:ext cx="760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FIT IS LINEAR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               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                 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MSLF 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also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effectively 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4DC2B0-7EB9-8E5A-7E45-FA214A1C8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737" y="4201676"/>
            <a:ext cx="2981437" cy="29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843F7E-0F7D-2D9F-21C8-F97C6BBC4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290" y="4514008"/>
            <a:ext cx="276010" cy="3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026D55-F344-322F-5759-B040446E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441726C-FF03-BA76-F1F6-69615474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0173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Lack Of Fit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0B222-524E-5D29-56C4-C44CA5C9EFED}"/>
              </a:ext>
            </a:extLst>
          </p:cNvPr>
          <p:cNvSpPr txBox="1"/>
          <p:nvPr/>
        </p:nvSpPr>
        <p:spPr>
          <a:xfrm>
            <a:off x="231775" y="1306416"/>
            <a:ext cx="783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test ratio of MSLF to MSPE variances for evidence that MSLF is “significantly bigger” than MSPE: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E260B-B3C4-4B10-6DA9-25653301E8EB}"/>
              </a:ext>
            </a:extLst>
          </p:cNvPr>
          <p:cNvSpPr txBox="1"/>
          <p:nvPr/>
        </p:nvSpPr>
        <p:spPr>
          <a:xfrm>
            <a:off x="653711" y="3620202"/>
            <a:ext cx="783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shown that the sampling distribution for MSLF/MSPE under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 distribution with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− 2,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AD89B-FB2F-9175-4D8B-A443EA451FCF}"/>
              </a:ext>
            </a:extLst>
          </p:cNvPr>
          <p:cNvSpPr txBox="1"/>
          <p:nvPr/>
        </p:nvSpPr>
        <p:spPr>
          <a:xfrm>
            <a:off x="683347" y="5753915"/>
            <a:ext cx="783657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“Bigness” of the ratio is gauged by how far out MSLF/MSPE falls on the tail of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− 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3621A-1D7A-6DA8-4E28-589CBBF2DE33}"/>
              </a:ext>
            </a:extLst>
          </p:cNvPr>
          <p:cNvSpPr txBox="1"/>
          <p:nvPr/>
        </p:nvSpPr>
        <p:spPr>
          <a:xfrm>
            <a:off x="1900054" y="2409791"/>
            <a:ext cx="4740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regression function is linear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regression function is not linear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F26DD-64CA-591F-B51F-DC11EF67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79" y="4662021"/>
            <a:ext cx="3443815" cy="6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5AF518-A57E-9DAD-F37E-8B0D5EB2B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Example: Complete Linear Regression Workup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D836E-132C-1ED1-66F6-56E0B26D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75" y="7949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22175-BF3A-E1E6-FE5C-974ACC9183B8}"/>
              </a:ext>
            </a:extLst>
          </p:cNvPr>
          <p:cNvSpPr txBox="1"/>
          <p:nvPr/>
        </p:nvSpPr>
        <p:spPr>
          <a:xfrm>
            <a:off x="1525977" y="2095809"/>
            <a:ext cx="21909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0.05, 0.05, 0.05,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0.10, 0.10, 0.10,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0.15, 0.15, 0.15,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0.20, 0.20, 0.20,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0.25, 0.25, 0.25,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0.30, 0.30, 0.30,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0.35, 0.35, 0.35,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0.40, 0.40, 0.40,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0.45, 0.45, 0.45,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0.50, 0.50, 0.50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89431-5D17-2BB5-EA71-E95D7F9FB5B0}"/>
              </a:ext>
            </a:extLst>
          </p:cNvPr>
          <p:cNvSpPr txBox="1"/>
          <p:nvPr/>
        </p:nvSpPr>
        <p:spPr>
          <a:xfrm>
            <a:off x="4785754" y="2089686"/>
            <a:ext cx="24819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0.014, 0.012, 0.013,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0.030, 0.030, 0.035,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0.045, 0.041, 0.046,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0.063, 0.065, 0.059,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0.078, 0.075, 0.080,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0.092, 0.092, 0.089,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0.107, 0.106, 0.108,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0.122, 0.121, 0.119,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0.132, 0.132, 0.137,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0.155, 0.148, 0.147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BCBEC-CCED-BA35-6FD7-7EBA0F6F55D1}"/>
              </a:ext>
            </a:extLst>
          </p:cNvPr>
          <p:cNvSpPr txBox="1"/>
          <p:nvPr/>
        </p:nvSpPr>
        <p:spPr>
          <a:xfrm>
            <a:off x="795647" y="1127125"/>
            <a:ext cx="742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following concentration and absorbance data: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67E56-2F9E-2D3A-A09D-536CA85C99C2}"/>
              </a:ext>
            </a:extLst>
          </p:cNvPr>
          <p:cNvSpPr txBox="1"/>
          <p:nvPr/>
        </p:nvSpPr>
        <p:spPr>
          <a:xfrm>
            <a:off x="1680356" y="1737983"/>
            <a:ext cx="166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Concentrations: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40765-A85A-06EA-29DD-21B012F87304}"/>
              </a:ext>
            </a:extLst>
          </p:cNvPr>
          <p:cNvSpPr txBox="1"/>
          <p:nvPr/>
        </p:nvSpPr>
        <p:spPr>
          <a:xfrm>
            <a:off x="5382488" y="1722947"/>
            <a:ext cx="166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38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E725DC-30AE-BD43-A757-6CD60AC9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75" y="7949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3F316-9ABE-8B4A-88A8-C32CBB4F5030}"/>
              </a:ext>
            </a:extLst>
          </p:cNvPr>
          <p:cNvSpPr txBox="1"/>
          <p:nvPr/>
        </p:nvSpPr>
        <p:spPr>
          <a:xfrm>
            <a:off x="528694" y="886792"/>
            <a:ext cx="84134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best fit line to the data of Concentration vs Absorbance and report: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slope coefficient,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intercept coefficient,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Is the slope coefficient significant at, at least the 95% level of confidence?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Is the intercept coefficient significant at, at least the 95% level of confidence?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The standard error of the residuals,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The multiple and adjusted R-squared correlation 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What is the variation explained buy the regression model?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Regression ANOVA table (i.e. regression components of variance)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Perform a residuals analysis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Lack of fit analysis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Conclude whether the line seems to be a good model for this data using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your results above.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Plot the regression line with 99% confidence bounds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Plot the regression line with 99% prediction bounds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Obtain the predicted concentration for an observed absorbance of 0.102 with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99% confidence bounds.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E3E30-3B94-1C43-ACF2-56584353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469" y="1585516"/>
            <a:ext cx="247805" cy="25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4F559-D44C-B94B-8DE6-DFCDCF665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587" y="1886212"/>
            <a:ext cx="255550" cy="25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C9B2E-CBCE-2542-B775-43F76C6A7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128" y="2860220"/>
            <a:ext cx="270177" cy="19173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CB425CC-503D-7E5F-4BBA-F77BFB4A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Example: Complete Linear Regression Workup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0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7932C-35CE-724B-C895-01CE34DA8E79}"/>
              </a:ext>
            </a:extLst>
          </p:cNvPr>
          <p:cNvSpPr/>
          <p:nvPr/>
        </p:nvSpPr>
        <p:spPr>
          <a:xfrm>
            <a:off x="118753" y="1048983"/>
            <a:ext cx="8793472" cy="433965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EnvStats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x &lt;- c(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0.05, 0.05, 0.05, 0.10, 0.10, 0.10, 0.15, 0.15, 0.15, 0.20, 0.20, 0.20, 0.25, 0.25, 0.25,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0.30, 0.30, 0.30, 0.35, 0.35, 0.35, 0.40, 0.40, 0.40, 0.45, 0.45, 0.45, 0.50, 0.50, 0.50)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y &lt;- c(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0.014, 0.012, 0.013, 0.030, 0.030, 0.035, 0.045, 0.041, 0.046, 0.063, 0.065, 0.059, 0.078,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0.075, 0.080,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0.092, 0.092, 0.089, 0.107, 0.106, 0.108, 0.122, 0.121, 0.119, 0.132, 0.132, 0.137, 0.155,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0.148, 0.147)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Preliminary scatter plot: Look at the data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x,y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a.-h.: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fit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(y ~ x)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plot(x, y,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"concentration"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"absorbance"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(fit) 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Show best fit line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summary(fit)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Shows regression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coefs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and some diagnostics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anova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(fit)  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Regression ANOVA table. "Total" row is absent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A75F5-5FAB-B5A6-F8C3-0D8B7891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75" y="7949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9DFDA7-2BA9-2405-D5F1-2AEF1751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Example: Complete Linear Regression Workup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729EA-5E59-CF97-0585-3394F8DF701E}"/>
              </a:ext>
            </a:extLst>
          </p:cNvPr>
          <p:cNvSpPr txBox="1"/>
          <p:nvPr/>
        </p:nvSpPr>
        <p:spPr>
          <a:xfrm>
            <a:off x="5772938" y="3766509"/>
            <a:ext cx="2329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regression_ex2.R</a:t>
            </a:r>
          </a:p>
        </p:txBody>
      </p:sp>
    </p:spTree>
    <p:extLst>
      <p:ext uri="{BB962C8B-B14F-4D97-AF65-F5344CB8AC3E}">
        <p14:creationId xmlns:p14="http://schemas.microsoft.com/office/powerpoint/2010/main" val="4261873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7932C-35CE-724B-C895-01CE34DA8E79}"/>
              </a:ext>
            </a:extLst>
          </p:cNvPr>
          <p:cNvSpPr/>
          <p:nvPr/>
        </p:nvSpPr>
        <p:spPr>
          <a:xfrm>
            <a:off x="118753" y="1559621"/>
            <a:ext cx="8793472" cy="3046988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j. Residuals analysis: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eps      &lt;- residuals(fit)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preds &lt;- predict(fit)      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Predicted mean y's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plot(preds, eps, main=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600" dirty="0" err="1">
                <a:solidFill>
                  <a:srgbClr val="00B050"/>
                </a:solidFill>
                <a:latin typeface="Courier"/>
                <a:cs typeface="Courier"/>
              </a:rPr>
              <a:t>Hetroscedastic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?"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(eps, main=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"Residuals Normal?"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(eps)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k. Lack of fit analysis: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anovaPE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(fit)               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Use the lack of fit function in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EnvStats</a:t>
            </a:r>
            <a:endParaRPr lang="en-US" sz="16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fit.f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(y ~ factor(x)) 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Alternative to using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EnvStats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anovaPE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anova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(fit,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fit.f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A75F5-5FAB-B5A6-F8C3-0D8B7891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75" y="7949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9DFDA7-2BA9-2405-D5F1-2AEF1751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Example: Complete Linear Regression Workup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8E674-DD32-7058-D3D4-75BCCB106A13}"/>
              </a:ext>
            </a:extLst>
          </p:cNvPr>
          <p:cNvSpPr txBox="1"/>
          <p:nvPr/>
        </p:nvSpPr>
        <p:spPr>
          <a:xfrm>
            <a:off x="5772938" y="2923361"/>
            <a:ext cx="2329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regression_ex2.R</a:t>
            </a:r>
          </a:p>
        </p:txBody>
      </p:sp>
    </p:spTree>
    <p:extLst>
      <p:ext uri="{BB962C8B-B14F-4D97-AF65-F5344CB8AC3E}">
        <p14:creationId xmlns:p14="http://schemas.microsoft.com/office/powerpoint/2010/main" val="2765347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7932C-35CE-724B-C895-01CE34DA8E79}"/>
              </a:ext>
            </a:extLst>
          </p:cNvPr>
          <p:cNvSpPr/>
          <p:nvPr/>
        </p:nvSpPr>
        <p:spPr>
          <a:xfrm>
            <a:off x="118753" y="1262738"/>
            <a:ext cx="8793472" cy="433965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l. Put CIs on the regression: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conf &lt;- 0.99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plot(x, y,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"concentration"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"absorbance"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&lt;- seq(from=min(x), to=max(x),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=length(x))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cis    &lt;- predict(fit,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newdata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data.frame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(x=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), interval =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"confidence"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level = conf)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cis[,1],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=1,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"black"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Regression line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cis[,2],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"blue"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Lower CI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cis[,3],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"blue"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Upper CI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m. Can also put prediction intervals on the regression: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pis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&lt;- predict(fit,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newdata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data.frame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(x=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), interval =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"prediction"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level = conf)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pis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[,2],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"red"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Lower CI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new.x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pis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[,3],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lty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=2,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"red"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Upper CI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n. Predict x from a measured y (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y.unk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):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fit.cal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calibrate(y ~ x, data=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data.frame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x,y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max.order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=1)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summary(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fit.cal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y.unk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&lt;- 0.102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inversePredictCalibrate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fit.cal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obs.y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y.unk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intervals = TRUE,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                   coverage = 0.99, individual = TRUE) 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A75F5-5FAB-B5A6-F8C3-0D8B7891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75" y="7949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9DFDA7-2BA9-2405-D5F1-2AEF1751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Example: Complete Linear Regression Workup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607C4-E4A0-8965-FA25-03CCEC94BF0D}"/>
              </a:ext>
            </a:extLst>
          </p:cNvPr>
          <p:cNvSpPr txBox="1"/>
          <p:nvPr/>
        </p:nvSpPr>
        <p:spPr>
          <a:xfrm>
            <a:off x="6319203" y="4336522"/>
            <a:ext cx="2329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regression_ex2.R</a:t>
            </a:r>
          </a:p>
        </p:txBody>
      </p:sp>
    </p:spTree>
    <p:extLst>
      <p:ext uri="{BB962C8B-B14F-4D97-AF65-F5344CB8AC3E}">
        <p14:creationId xmlns:p14="http://schemas.microsoft.com/office/powerpoint/2010/main" val="1835804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3154F-C860-DD07-472C-C67E229A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85286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01F5D9D-7B7C-A90D-2D3E-B8DE80AF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6346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Linear Response Regions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4FF4B-758B-A593-59CD-2599660AD87A}"/>
              </a:ext>
            </a:extLst>
          </p:cNvPr>
          <p:cNvSpPr txBox="1"/>
          <p:nvPr/>
        </p:nvSpPr>
        <p:spPr>
          <a:xfrm>
            <a:off x="484188" y="1413163"/>
            <a:ext cx="755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instrumentation produces a linear response with a certain range of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77B5-6D80-3BD4-F4E7-8FA46719D584}"/>
              </a:ext>
            </a:extLst>
          </p:cNvPr>
          <p:cNvSpPr txBox="1"/>
          <p:nvPr/>
        </p:nvSpPr>
        <p:spPr>
          <a:xfrm>
            <a:off x="759134" y="2420586"/>
            <a:ext cx="755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response can vary with instrumentation type and even from instrument to instrument.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0FA21-0A22-3656-A2DC-072145D41408}"/>
              </a:ext>
            </a:extLst>
          </p:cNvPr>
          <p:cNvSpPr txBox="1"/>
          <p:nvPr/>
        </p:nvSpPr>
        <p:spPr>
          <a:xfrm>
            <a:off x="759134" y="3366453"/>
            <a:ext cx="755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the linear response region must be determined on a case by case basis.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this is done during instrument calibration studies in professional labs.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20419-E1AE-11D1-BE5B-35D818371377}"/>
              </a:ext>
            </a:extLst>
          </p:cNvPr>
          <p:cNvSpPr txBox="1"/>
          <p:nvPr/>
        </p:nvSpPr>
        <p:spPr>
          <a:xfrm>
            <a:off x="759133" y="4837015"/>
            <a:ext cx="81829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settled method to determine region of linearity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hold out suspected non-linear responses (sequentially if possible) and examine if fit diagnostics get better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use outlier detection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use model comparison techniques (e.g. AIC, BIC, etc.)</a:t>
            </a:r>
          </a:p>
        </p:txBody>
      </p:sp>
    </p:spTree>
    <p:extLst>
      <p:ext uri="{BB962C8B-B14F-4D97-AF65-F5344CB8AC3E}">
        <p14:creationId xmlns:p14="http://schemas.microsoft.com/office/powerpoint/2010/main" val="301302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A9D43-74E7-7665-2FF8-E92DAC9D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85286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B76B729-235E-93DC-7A99-6B185A5B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6346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Example: Detect Linear Response Region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7B24C-8B54-4402-5D8F-8E48F0F438F8}"/>
              </a:ext>
            </a:extLst>
          </p:cNvPr>
          <p:cNvSpPr txBox="1"/>
          <p:nvPr/>
        </p:nvSpPr>
        <p:spPr>
          <a:xfrm>
            <a:off x="484188" y="1413163"/>
            <a:ext cx="755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concentration vs. absorbance data below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BCC25-B2DA-EB2E-FC44-38202CF75BED}"/>
              </a:ext>
            </a:extLst>
          </p:cNvPr>
          <p:cNvSpPr txBox="1"/>
          <p:nvPr/>
        </p:nvSpPr>
        <p:spPr>
          <a:xfrm>
            <a:off x="572984" y="2162920"/>
            <a:ext cx="82662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(ng/mol):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0, 2, 4, 6, 8, 10, 12, 14, 16, 18, 20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(Abs units):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2.1, 5.0, 9.0, 12.6, 17.3, 21.0, 24.7, 28.4, 31.0, 32.9, 33.9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8165A-D3B5-2284-6462-2E2B2C6496E9}"/>
              </a:ext>
            </a:extLst>
          </p:cNvPr>
          <p:cNvSpPr txBox="1"/>
          <p:nvPr/>
        </p:nvSpPr>
        <p:spPr>
          <a:xfrm>
            <a:off x="335503" y="4726380"/>
            <a:ext cx="88084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to identify if there is a region of linearity issue</a:t>
            </a:r>
          </a:p>
          <a:p>
            <a:pPr marL="342900" indent="-342900"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a linear regression and use Rosner’s test to see if outliers are detected</a:t>
            </a:r>
          </a:p>
          <a:p>
            <a:pPr marL="342900" indent="-342900"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fit diagnostics for the whole data set, then successively hold out the seemingly non-linear points and examine the fit diagnostics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3304099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3D093-3BD5-9EDC-0BD2-90CA9C41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85286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861F68-90AA-B0AD-2107-CAA9669F0A54}"/>
              </a:ext>
            </a:extLst>
          </p:cNvPr>
          <p:cNvSpPr/>
          <p:nvPr/>
        </p:nvSpPr>
        <p:spPr>
          <a:xfrm>
            <a:off x="179826" y="467097"/>
            <a:ext cx="8061649" cy="5262979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EnvStats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a. Plot</a:t>
            </a: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Concentrations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x &lt;- c(0, 2, 4, 6, 8, 10, 12, 14, 16, 18, 20)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Intensity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y &lt;- c(2.1, 5.0, 9.0, 12.6, 17.3, 21.0, 24.7, 28.4, 31.0, 32.9, 33.9)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plot(x, y)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b. Fit initial linear regression: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fit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(y ~ x)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summary(fit)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(fit)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Check residuals: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eps &lt;- residuals(fit)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hist(eps)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Do the residuals look N(0, eps)-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ish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?: Not really . . . 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qqnorm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(eps)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qqline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(eps)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Try Rosner test on the residuals of the full data set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k    &lt;- 3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Speculated max number of outliers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rosnerTest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(eps, k = k, alpha = 0.05, warn = TRUE)</a:t>
            </a: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Rosner is not super sensitive . . 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E310A-72AD-2756-0E22-1EC3513A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60" y="3515100"/>
            <a:ext cx="2079303" cy="2464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9A238-8448-37F5-76E6-2F2A39CA8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625" y="467097"/>
            <a:ext cx="1849175" cy="2191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4DF9C-DDD4-EC2E-B8A2-44CA4824A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066" y="5808761"/>
            <a:ext cx="4923838" cy="975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A51E2-E5EF-9644-54BD-96F92FF8AB72}"/>
              </a:ext>
            </a:extLst>
          </p:cNvPr>
          <p:cNvSpPr txBox="1"/>
          <p:nvPr/>
        </p:nvSpPr>
        <p:spPr>
          <a:xfrm>
            <a:off x="3058742" y="3086085"/>
            <a:ext cx="25490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linear_region_ex.R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Linear Regression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1409306" y="1428713"/>
            <a:ext cx="6038879" cy="4939376"/>
            <a:chOff x="3733800" y="2606212"/>
            <a:chExt cx="3811588" cy="3200400"/>
          </a:xfrm>
          <a:effectLst/>
        </p:grpSpPr>
        <p:cxnSp>
          <p:nvCxnSpPr>
            <p:cNvPr id="39" name="Straight Arrow Connector 38"/>
            <p:cNvCxnSpPr/>
            <p:nvPr/>
          </p:nvCxnSpPr>
          <p:spPr>
            <a:xfrm>
              <a:off x="3735388" y="5805024"/>
              <a:ext cx="381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3"/>
            <p:cNvGrpSpPr>
              <a:grpSpLocks/>
            </p:cNvGrpSpPr>
            <p:nvPr/>
          </p:nvGrpSpPr>
          <p:grpSpPr bwMode="auto">
            <a:xfrm>
              <a:off x="4611688" y="2833224"/>
              <a:ext cx="2247900" cy="2776072"/>
              <a:chOff x="1258094" y="2362200"/>
              <a:chExt cx="2247900" cy="2776072"/>
            </a:xfrm>
          </p:grpSpPr>
          <p:sp>
            <p:nvSpPr>
              <p:cNvPr id="44" name="Plus 43"/>
              <p:cNvSpPr/>
              <p:nvPr/>
            </p:nvSpPr>
            <p:spPr>
              <a:xfrm>
                <a:off x="2096294" y="339090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5" name="Plus 44"/>
              <p:cNvSpPr/>
              <p:nvPr/>
            </p:nvSpPr>
            <p:spPr>
              <a:xfrm>
                <a:off x="2939256" y="419100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6" name="Plus 45"/>
              <p:cNvSpPr/>
              <p:nvPr/>
            </p:nvSpPr>
            <p:spPr>
              <a:xfrm flipV="1">
                <a:off x="3277394" y="236220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Plus 52"/>
              <p:cNvSpPr/>
              <p:nvPr/>
            </p:nvSpPr>
            <p:spPr>
              <a:xfrm>
                <a:off x="1943894" y="4566772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4" name="Plus 53"/>
              <p:cNvSpPr/>
              <p:nvPr/>
            </p:nvSpPr>
            <p:spPr>
              <a:xfrm>
                <a:off x="1715294" y="4909672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7" name="Plus 56"/>
              <p:cNvSpPr/>
              <p:nvPr/>
            </p:nvSpPr>
            <p:spPr>
              <a:xfrm>
                <a:off x="2650304" y="3121332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Plus 60"/>
              <p:cNvSpPr/>
              <p:nvPr/>
            </p:nvSpPr>
            <p:spPr>
              <a:xfrm>
                <a:off x="1258094" y="4681072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3277394" y="327660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2134394" y="4205618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>
            <a:stCxn id="46" idx="3"/>
          </p:cNvCxnSpPr>
          <p:nvPr/>
        </p:nvCxnSpPr>
        <p:spPr>
          <a:xfrm flipH="1">
            <a:off x="6173536" y="2085123"/>
            <a:ext cx="7012" cy="70649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3536" y="2829338"/>
            <a:ext cx="0" cy="3987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7020" y="3281888"/>
            <a:ext cx="5791" cy="4628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5" idx="3"/>
          </p:cNvCxnSpPr>
          <p:nvPr/>
        </p:nvCxnSpPr>
        <p:spPr>
          <a:xfrm flipV="1">
            <a:off x="5644820" y="3303503"/>
            <a:ext cx="13207" cy="13448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4" idx="1"/>
          </p:cNvCxnSpPr>
          <p:nvPr/>
        </p:nvCxnSpPr>
        <p:spPr>
          <a:xfrm>
            <a:off x="4309276" y="3672779"/>
            <a:ext cx="3398" cy="97556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64000" y="5027734"/>
            <a:ext cx="0" cy="17640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4" idx="3"/>
          </p:cNvCxnSpPr>
          <p:nvPr/>
        </p:nvCxnSpPr>
        <p:spPr>
          <a:xfrm flipV="1">
            <a:off x="3705640" y="5357934"/>
            <a:ext cx="2760" cy="3995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1" idx="1"/>
          </p:cNvCxnSpPr>
          <p:nvPr/>
        </p:nvCxnSpPr>
        <p:spPr>
          <a:xfrm>
            <a:off x="2981276" y="5663982"/>
            <a:ext cx="0" cy="3995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766155" y="2014756"/>
            <a:ext cx="4161793" cy="428523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99" y="1925856"/>
            <a:ext cx="3721100" cy="533400"/>
          </a:xfrm>
          <a:prstGeom prst="rect">
            <a:avLst/>
          </a:prstGeom>
          <a:effectLst/>
        </p:spPr>
      </p:pic>
      <p:sp>
        <p:nvSpPr>
          <p:cNvPr id="37" name="TextBox 36"/>
          <p:cNvSpPr txBox="1"/>
          <p:nvPr/>
        </p:nvSpPr>
        <p:spPr>
          <a:xfrm>
            <a:off x="6978748" y="6152459"/>
            <a:ext cx="58439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82748" y="1276313"/>
            <a:ext cx="59829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/>
                <a:cs typeface="Times New Roman"/>
              </a:rPr>
              <a:t>y</a:t>
            </a:r>
          </a:p>
        </p:txBody>
      </p:sp>
      <p:cxnSp>
        <p:nvCxnSpPr>
          <p:cNvPr id="11265" name="Straight Arrow Connector 11264"/>
          <p:cNvCxnSpPr/>
          <p:nvPr/>
        </p:nvCxnSpPr>
        <p:spPr>
          <a:xfrm>
            <a:off x="2032000" y="2459256"/>
            <a:ext cx="2261285" cy="22016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67" name="Right Brace 11266"/>
          <p:cNvSpPr/>
          <p:nvPr/>
        </p:nvSpPr>
        <p:spPr>
          <a:xfrm>
            <a:off x="4372678" y="3704788"/>
            <a:ext cx="341430" cy="89678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1126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3190325"/>
            <a:ext cx="342900" cy="304800"/>
          </a:xfrm>
          <a:prstGeom prst="rect">
            <a:avLst/>
          </a:prstGeom>
          <a:effectLst/>
        </p:spPr>
      </p:pic>
      <p:pic>
        <p:nvPicPr>
          <p:cNvPr id="11271" name="Picture 1127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27" y="5148384"/>
            <a:ext cx="2209800" cy="385957"/>
          </a:xfrm>
          <a:prstGeom prst="rect">
            <a:avLst/>
          </a:prstGeom>
          <a:effectLst/>
        </p:spPr>
      </p:pic>
      <p:cxnSp>
        <p:nvCxnSpPr>
          <p:cNvPr id="11273" name="Straight Connector 11272"/>
          <p:cNvCxnSpPr>
            <a:stCxn id="11267" idx="1"/>
          </p:cNvCxnSpPr>
          <p:nvPr/>
        </p:nvCxnSpPr>
        <p:spPr>
          <a:xfrm>
            <a:off x="4714108" y="4153182"/>
            <a:ext cx="0" cy="98250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6586A7-1485-10DD-C343-6F4C7F5C1102}"/>
              </a:ext>
            </a:extLst>
          </p:cNvPr>
          <p:cNvSpPr txBox="1"/>
          <p:nvPr/>
        </p:nvSpPr>
        <p:spPr>
          <a:xfrm>
            <a:off x="7610647" y="3669476"/>
            <a:ext cx="112954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note: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75060-821D-1E76-7E71-E897BEB89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445" y="4052264"/>
            <a:ext cx="881356" cy="2695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946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F3DE07-6012-2677-3840-C3A5E759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85286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5FC023-1A1A-7AEE-D1C4-D095C815093E}"/>
              </a:ext>
            </a:extLst>
          </p:cNvPr>
          <p:cNvSpPr/>
          <p:nvPr/>
        </p:nvSpPr>
        <p:spPr>
          <a:xfrm>
            <a:off x="179826" y="478972"/>
            <a:ext cx="8061649" cy="5078313"/>
          </a:xfrm>
          <a:prstGeom prst="rect">
            <a:avLst/>
          </a:prstGeom>
          <a:solidFill>
            <a:srgbClr val="000C78"/>
          </a:solidFill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c. A hold-out procedure:</a:t>
            </a: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Hold-Out between 0 and (highest) two points: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ho.mat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NULL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for(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in 1:3) {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n &lt;- length(x)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m &lt;- i-1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Hold out data here: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x[1:(n-m)]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y[1:(n-m)]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plot(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Fit reduced linear regression: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~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fit.summary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summary(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fit.anova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anova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fit.red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#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Collect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diagnositc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information: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coef.pvals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fit.summary$coefficients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[,4]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adj.r2    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fit.summary$adj.r.squared</a:t>
            </a:r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sig.eps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fit.summary$sigma</a:t>
            </a:r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aov.pval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fit.anova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[[5]][1]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ho.mat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rbind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ho.mat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c(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coef.pvals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adj.r2,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sig.eps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aov.pval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} 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colnames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ho.mat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 &lt;- c(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"b0.pval"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"b1.pval"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"adj.r2"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200" dirty="0" err="1">
                <a:solidFill>
                  <a:srgbClr val="00B050"/>
                </a:solidFill>
                <a:latin typeface="Courier"/>
                <a:cs typeface="Courier"/>
              </a:rPr>
              <a:t>sig.eps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200" dirty="0" err="1">
                <a:solidFill>
                  <a:srgbClr val="00B050"/>
                </a:solidFill>
                <a:latin typeface="Courier"/>
                <a:cs typeface="Courier"/>
              </a:rPr>
              <a:t>aov.pval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ho.mat</a:t>
            </a:r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A8848-1159-3907-256C-4D3DF2725907}"/>
              </a:ext>
            </a:extLst>
          </p:cNvPr>
          <p:cNvSpPr/>
          <p:nvPr/>
        </p:nvSpPr>
        <p:spPr>
          <a:xfrm>
            <a:off x="203575" y="878774"/>
            <a:ext cx="6280351" cy="4215740"/>
          </a:xfrm>
          <a:prstGeom prst="rect">
            <a:avLst/>
          </a:prstGeom>
          <a:noFill/>
          <a:ln w="31750">
            <a:solidFill>
              <a:srgbClr val="0CFF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B081C-B293-890E-0AD3-E543EC74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6" y="5630516"/>
            <a:ext cx="6403500" cy="995363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C06FD-043B-808D-58FF-2CAC1E7C2B35}"/>
              </a:ext>
            </a:extLst>
          </p:cNvPr>
          <p:cNvSpPr txBox="1"/>
          <p:nvPr/>
        </p:nvSpPr>
        <p:spPr>
          <a:xfrm>
            <a:off x="6828314" y="5818908"/>
            <a:ext cx="2214068" cy="784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data set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out 10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out 9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10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F622FA-5A7A-374E-806C-39269EF5FE78}"/>
              </a:ext>
            </a:extLst>
          </p:cNvPr>
          <p:cNvCxnSpPr/>
          <p:nvPr/>
        </p:nvCxnSpPr>
        <p:spPr>
          <a:xfrm flipH="1">
            <a:off x="6567055" y="5961413"/>
            <a:ext cx="26125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2687C4-5E30-11B0-4718-7772C0DDDD04}"/>
              </a:ext>
            </a:extLst>
          </p:cNvPr>
          <p:cNvCxnSpPr/>
          <p:nvPr/>
        </p:nvCxnSpPr>
        <p:spPr>
          <a:xfrm flipH="1">
            <a:off x="6576954" y="6208814"/>
            <a:ext cx="26125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C09EBF-0D51-2703-4622-47589D29F435}"/>
              </a:ext>
            </a:extLst>
          </p:cNvPr>
          <p:cNvCxnSpPr/>
          <p:nvPr/>
        </p:nvCxnSpPr>
        <p:spPr>
          <a:xfrm flipH="1">
            <a:off x="6586850" y="6444342"/>
            <a:ext cx="26125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A9F842-16BA-BC35-2428-915A9D4C9C31}"/>
              </a:ext>
            </a:extLst>
          </p:cNvPr>
          <p:cNvSpPr txBox="1"/>
          <p:nvPr/>
        </p:nvSpPr>
        <p:spPr>
          <a:xfrm>
            <a:off x="3297452" y="1399789"/>
            <a:ext cx="2549096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linear_region_ex.R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535C3F-E723-CFE6-8529-0A5DBC16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Method of Least Squares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4D22A-9A2A-3406-FF32-7DA4932C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AA58B-13B4-9D1A-D859-5DF173386D24}"/>
              </a:ext>
            </a:extLst>
          </p:cNvPr>
          <p:cNvSpPr txBox="1"/>
          <p:nvPr/>
        </p:nvSpPr>
        <p:spPr>
          <a:xfrm>
            <a:off x="-14575" y="1330040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“best” fit by: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676DA-A150-E50F-60ED-2FB0F3AA18AD}"/>
              </a:ext>
            </a:extLst>
          </p:cNvPr>
          <p:cNvSpPr txBox="1"/>
          <p:nvPr/>
        </p:nvSpPr>
        <p:spPr>
          <a:xfrm>
            <a:off x="304079" y="1945584"/>
            <a:ext cx="7043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line must pass though               , also denoted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5D370-B149-0B40-06AB-B3EFAB4D668C}"/>
              </a:ext>
            </a:extLst>
          </p:cNvPr>
          <p:cNvSpPr txBox="1"/>
          <p:nvPr/>
        </p:nvSpPr>
        <p:spPr>
          <a:xfrm>
            <a:off x="304078" y="2611643"/>
            <a:ext cx="82125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sum of squared errors, SSE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variation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A1902-5154-84C9-DAF8-CABF7CB5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360" y="2056100"/>
            <a:ext cx="965412" cy="268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6BCD9-301D-747E-3D6E-8CB951B7E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82" y="2039906"/>
            <a:ext cx="558922" cy="268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FE853-2DD1-E335-0AAE-9D346F347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944" y="3144558"/>
            <a:ext cx="1220559" cy="7458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26F671-7595-18A4-F1BA-08590F2AE86F}"/>
              </a:ext>
            </a:extLst>
          </p:cNvPr>
          <p:cNvSpPr txBox="1"/>
          <p:nvPr/>
        </p:nvSpPr>
        <p:spPr>
          <a:xfrm>
            <a:off x="0" y="4011889"/>
            <a:ext cx="681725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this, we need the (sum squares) ingredients: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2B0D6-3220-C927-C058-1495E00B2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76" y="4690415"/>
            <a:ext cx="2496518" cy="76047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68A4B-2C1C-7A19-8A1F-2607848B9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51" y="5740939"/>
            <a:ext cx="2496518" cy="746693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1FD6A7-DA22-F34C-BB90-79D4870C5E94}"/>
              </a:ext>
            </a:extLst>
          </p:cNvPr>
          <p:cNvSpPr txBox="1"/>
          <p:nvPr/>
        </p:nvSpPr>
        <p:spPr>
          <a:xfrm>
            <a:off x="4083105" y="4872076"/>
            <a:ext cx="262404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otal response variation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3C3A0B-A0F9-DF6E-C6B9-0A48ED786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056" y="5740938"/>
            <a:ext cx="3695753" cy="746693"/>
          </a:xfrm>
          <a:prstGeom prst="rect">
            <a:avLst/>
          </a:prstGeom>
          <a:effectLst/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8BB6EE-C35C-8110-0B37-D1245EB567B5}"/>
              </a:ext>
            </a:extLst>
          </p:cNvPr>
          <p:cNvCxnSpPr/>
          <p:nvPr/>
        </p:nvCxnSpPr>
        <p:spPr>
          <a:xfrm flipH="1">
            <a:off x="3681349" y="5056742"/>
            <a:ext cx="42257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5789E-372B-FB67-4F3A-F8A2503947F6}"/>
              </a:ext>
            </a:extLst>
          </p:cNvPr>
          <p:cNvSpPr/>
          <p:nvPr/>
        </p:nvSpPr>
        <p:spPr>
          <a:xfrm>
            <a:off x="819397" y="4544804"/>
            <a:ext cx="7972303" cy="2135066"/>
          </a:xfrm>
          <a:prstGeom prst="rect">
            <a:avLst/>
          </a:prstGeom>
          <a:noFill/>
          <a:ln w="444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7D4491-D913-9ED7-5548-E65BF538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Method of Least Squares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72DB1-AAC5-524F-1800-A0B07BBF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790D9-FEF4-61F2-DF9E-7DA44DF9ABAA}"/>
              </a:ext>
            </a:extLst>
          </p:cNvPr>
          <p:cNvSpPr txBox="1"/>
          <p:nvPr/>
        </p:nvSpPr>
        <p:spPr>
          <a:xfrm>
            <a:off x="5700156" y="1980193"/>
            <a:ext cx="26084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minimized when: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39ED8-5F53-5020-D5BD-B2CD97113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38" y="1838862"/>
            <a:ext cx="4971008" cy="82296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A60D9-DAAF-951A-2974-DDF82E988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325" y="3834823"/>
            <a:ext cx="1737564" cy="725576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8FCB95-978C-BA4F-C931-5E891A486E00}"/>
              </a:ext>
            </a:extLst>
          </p:cNvPr>
          <p:cNvSpPr txBox="1"/>
          <p:nvPr/>
        </p:nvSpPr>
        <p:spPr>
          <a:xfrm>
            <a:off x="2323534" y="4724154"/>
            <a:ext cx="84718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D0B98-713D-87D4-D81B-6EA4C549C8E9}"/>
              </a:ext>
            </a:extLst>
          </p:cNvPr>
          <p:cNvSpPr txBox="1"/>
          <p:nvPr/>
        </p:nvSpPr>
        <p:spPr>
          <a:xfrm>
            <a:off x="5739706" y="4739645"/>
            <a:ext cx="129049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intercept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B7DA89-CF96-CC54-80AB-085F066EE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274" y="4020606"/>
            <a:ext cx="2099354" cy="354009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8EC37B-D18B-D8FC-5E60-210E4F82A1D8}"/>
              </a:ext>
            </a:extLst>
          </p:cNvPr>
          <p:cNvSpPr/>
          <p:nvPr/>
        </p:nvSpPr>
        <p:spPr>
          <a:xfrm>
            <a:off x="1567545" y="3610668"/>
            <a:ext cx="6060376" cy="1590641"/>
          </a:xfrm>
          <a:prstGeom prst="rect">
            <a:avLst/>
          </a:prstGeom>
          <a:noFill/>
          <a:ln w="444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822021-9424-0DC5-F226-A3B641EB2C23}"/>
              </a:ext>
            </a:extLst>
          </p:cNvPr>
          <p:cNvCxnSpPr/>
          <p:nvPr/>
        </p:nvCxnSpPr>
        <p:spPr>
          <a:xfrm>
            <a:off x="3608832" y="1607214"/>
            <a:ext cx="0" cy="499872"/>
          </a:xfrm>
          <a:prstGeom prst="straightConnector1">
            <a:avLst/>
          </a:prstGeom>
          <a:ln w="349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0D666F-DAC9-10FF-C974-C530C5A315C6}"/>
              </a:ext>
            </a:extLst>
          </p:cNvPr>
          <p:cNvSpPr txBox="1"/>
          <p:nvPr/>
        </p:nvSpPr>
        <p:spPr>
          <a:xfrm>
            <a:off x="2724727" y="1290295"/>
            <a:ext cx="18838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response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F50D936-FB34-0EB2-D32E-26A993CACC50}"/>
              </a:ext>
            </a:extLst>
          </p:cNvPr>
          <p:cNvSpPr/>
          <p:nvPr/>
        </p:nvSpPr>
        <p:spPr>
          <a:xfrm rot="16200000">
            <a:off x="4417278" y="1865978"/>
            <a:ext cx="342116" cy="149387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F34589-3914-5BB1-1B52-BE8F062B493C}"/>
              </a:ext>
            </a:extLst>
          </p:cNvPr>
          <p:cNvSpPr txBox="1"/>
          <p:nvPr/>
        </p:nvSpPr>
        <p:spPr>
          <a:xfrm>
            <a:off x="3535495" y="2766913"/>
            <a:ext cx="20970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predicted response</a:t>
            </a:r>
          </a:p>
        </p:txBody>
      </p:sp>
    </p:spTree>
    <p:extLst>
      <p:ext uri="{BB962C8B-B14F-4D97-AF65-F5344CB8AC3E}">
        <p14:creationId xmlns:p14="http://schemas.microsoft.com/office/powerpoint/2010/main" val="36349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 animBg="1"/>
      <p:bldP spid="7" grpId="0"/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5D7041-DEC7-B342-7282-26ED8300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Data Scatter and Correlation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8A555-622F-A468-CD99-70EA7775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CAC8D-A760-698B-B984-81D7DBA89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93" y="2547584"/>
            <a:ext cx="6934200" cy="264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5C5DC-966B-9E59-CFB3-3030C47CA068}"/>
              </a:ext>
            </a:extLst>
          </p:cNvPr>
          <p:cNvSpPr txBox="1"/>
          <p:nvPr/>
        </p:nvSpPr>
        <p:spPr>
          <a:xfrm>
            <a:off x="-14575" y="1330040"/>
            <a:ext cx="825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Data with different scatter can have the same slope and intercept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649F8-4880-E40B-5AE9-60870A964433}"/>
              </a:ext>
            </a:extLst>
          </p:cNvPr>
          <p:cNvSpPr txBox="1"/>
          <p:nvPr/>
        </p:nvSpPr>
        <p:spPr>
          <a:xfrm>
            <a:off x="6733308" y="2353877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Crawley 2007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C0E75-4160-F361-7FC9-8F46046A0C3A}"/>
              </a:ext>
            </a:extLst>
          </p:cNvPr>
          <p:cNvSpPr txBox="1"/>
          <p:nvPr/>
        </p:nvSpPr>
        <p:spPr>
          <a:xfrm>
            <a:off x="5201433" y="2900540"/>
            <a:ext cx="1769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 fits “better”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85992-703F-0EF8-348C-015D3EAABB07}"/>
              </a:ext>
            </a:extLst>
          </p:cNvPr>
          <p:cNvSpPr txBox="1"/>
          <p:nvPr/>
        </p:nvSpPr>
        <p:spPr>
          <a:xfrm>
            <a:off x="2491880" y="4265676"/>
            <a:ext cx="1769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 fits “worse”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277E0-2D66-46B5-19D8-BD9D7FD8D9F3}"/>
              </a:ext>
            </a:extLst>
          </p:cNvPr>
          <p:cNvSpPr txBox="1"/>
          <p:nvPr/>
        </p:nvSpPr>
        <p:spPr>
          <a:xfrm>
            <a:off x="787473" y="5382891"/>
            <a:ext cx="618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is in the degree of scatter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degree of fit</a:t>
            </a:r>
          </a:p>
        </p:txBody>
      </p:sp>
    </p:spTree>
    <p:extLst>
      <p:ext uri="{BB962C8B-B14F-4D97-AF65-F5344CB8AC3E}">
        <p14:creationId xmlns:p14="http://schemas.microsoft.com/office/powerpoint/2010/main" val="20731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E957B6-F725-325B-13B7-25951600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Data Scatter and Correlation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C1A8F-4EFC-F311-F17C-88F94671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C3E82-B5CF-35EC-935A-45EA438F110C}"/>
              </a:ext>
            </a:extLst>
          </p:cNvPr>
          <p:cNvSpPr txBox="1"/>
          <p:nvPr/>
        </p:nvSpPr>
        <p:spPr>
          <a:xfrm>
            <a:off x="-14576" y="1258789"/>
            <a:ext cx="91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scatter (also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variation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r-squared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given by: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E1874-07A2-2236-D023-10655254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823" y="3133983"/>
            <a:ext cx="4679828" cy="83099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5A002-8E1B-4F1A-1983-6401F01FC7CD}"/>
              </a:ext>
            </a:extLst>
          </p:cNvPr>
          <p:cNvSpPr txBox="1"/>
          <p:nvPr/>
        </p:nvSpPr>
        <p:spPr>
          <a:xfrm>
            <a:off x="743467" y="2210700"/>
            <a:ext cx="15247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variation of responses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BF8D6-D0C4-26BF-EBD4-6F99DB20AACA}"/>
              </a:ext>
            </a:extLst>
          </p:cNvPr>
          <p:cNvSpPr txBox="1"/>
          <p:nvPr/>
        </p:nvSpPr>
        <p:spPr>
          <a:xfrm>
            <a:off x="2673258" y="2210700"/>
            <a:ext cx="13350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variation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482BA-8293-DC5B-A0B6-CA396144A940}"/>
              </a:ext>
            </a:extLst>
          </p:cNvPr>
          <p:cNvSpPr txBox="1"/>
          <p:nvPr/>
        </p:nvSpPr>
        <p:spPr>
          <a:xfrm>
            <a:off x="4451463" y="2207620"/>
            <a:ext cx="28756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explained by model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variation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A76DD-CD0B-42B5-E750-AC4A7743C20A}"/>
              </a:ext>
            </a:extLst>
          </p:cNvPr>
          <p:cNvSpPr txBox="1"/>
          <p:nvPr/>
        </p:nvSpPr>
        <p:spPr>
          <a:xfrm>
            <a:off x="3730471" y="4246761"/>
            <a:ext cx="319802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variation in responses explained by model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46B0DBF-6BCA-662D-7766-584C096F9E84}"/>
              </a:ext>
            </a:extLst>
          </p:cNvPr>
          <p:cNvSpPr/>
          <p:nvPr/>
        </p:nvSpPr>
        <p:spPr>
          <a:xfrm rot="5400000">
            <a:off x="1760944" y="2610035"/>
            <a:ext cx="260247" cy="75423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85E6291-4A15-58DA-0D94-2C0DECB0CD79}"/>
              </a:ext>
            </a:extLst>
          </p:cNvPr>
          <p:cNvSpPr/>
          <p:nvPr/>
        </p:nvSpPr>
        <p:spPr>
          <a:xfrm rot="5400000">
            <a:off x="2958371" y="2608056"/>
            <a:ext cx="260247" cy="75423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A6FFE40-0088-9025-97C0-F8459B6797F7}"/>
              </a:ext>
            </a:extLst>
          </p:cNvPr>
          <p:cNvSpPr/>
          <p:nvPr/>
        </p:nvSpPr>
        <p:spPr>
          <a:xfrm rot="5400000">
            <a:off x="4547685" y="2606078"/>
            <a:ext cx="260247" cy="75423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FAA8C07-56CB-2C15-177D-5B984BE51FF2}"/>
              </a:ext>
            </a:extLst>
          </p:cNvPr>
          <p:cNvSpPr/>
          <p:nvPr/>
        </p:nvSpPr>
        <p:spPr>
          <a:xfrm rot="16200000">
            <a:off x="5111569" y="3147850"/>
            <a:ext cx="260247" cy="192791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F5E391-ABC1-FDB7-D41A-B1A09C86C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790" y="3379471"/>
            <a:ext cx="1599012" cy="340020"/>
          </a:xfrm>
          <a:prstGeom prst="rect">
            <a:avLst/>
          </a:prstGeom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35AF21-F09F-D097-8348-54F2992F77FE}"/>
              </a:ext>
            </a:extLst>
          </p:cNvPr>
          <p:cNvSpPr txBox="1"/>
          <p:nvPr/>
        </p:nvSpPr>
        <p:spPr>
          <a:xfrm>
            <a:off x="6206" y="5561628"/>
            <a:ext cx="37242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EB03B8-43CE-55B1-BD7B-541694D0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400" y="5421857"/>
            <a:ext cx="3853190" cy="781806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07A75D2-D968-8765-2398-97B2442561C3}"/>
              </a:ext>
            </a:extLst>
          </p:cNvPr>
          <p:cNvSpPr/>
          <p:nvPr/>
        </p:nvSpPr>
        <p:spPr>
          <a:xfrm>
            <a:off x="700282" y="2220125"/>
            <a:ext cx="8138918" cy="2672967"/>
          </a:xfrm>
          <a:prstGeom prst="rect">
            <a:avLst/>
          </a:prstGeom>
          <a:noFill/>
          <a:ln w="444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3AAA4F-DA9C-6E7A-1FD3-D678AF061E7F}"/>
              </a:ext>
            </a:extLst>
          </p:cNvPr>
          <p:cNvSpPr/>
          <p:nvPr/>
        </p:nvSpPr>
        <p:spPr>
          <a:xfrm>
            <a:off x="3730470" y="5272644"/>
            <a:ext cx="4204725" cy="1008899"/>
          </a:xfrm>
          <a:prstGeom prst="rect">
            <a:avLst/>
          </a:prstGeom>
          <a:noFill/>
          <a:ln w="444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CF44E3-5478-2294-AAC8-2948507C2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Data Scatter and Correlation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28D69-17B2-2E47-D852-DDF88AEF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DA918-365F-AC8D-C4E9-EC5A08331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8" y="2108200"/>
            <a:ext cx="7807902" cy="2974439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9591E-3B16-6CC6-A2CA-643BCFAD3C0B}"/>
              </a:ext>
            </a:extLst>
          </p:cNvPr>
          <p:cNvSpPr txBox="1"/>
          <p:nvPr/>
        </p:nvSpPr>
        <p:spPr>
          <a:xfrm>
            <a:off x="7264835" y="1846590"/>
            <a:ext cx="979755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Crawley 2007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21A0B-F22B-3CB9-82D5-60130ABD2997}"/>
              </a:ext>
            </a:extLst>
          </p:cNvPr>
          <p:cNvSpPr txBox="1"/>
          <p:nvPr/>
        </p:nvSpPr>
        <p:spPr>
          <a:xfrm>
            <a:off x="1175658" y="5264983"/>
            <a:ext cx="299258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variation in response explained by 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0467-34AE-9992-543D-ED4F85A62611}"/>
              </a:ext>
            </a:extLst>
          </p:cNvPr>
          <p:cNvSpPr txBox="1"/>
          <p:nvPr/>
        </p:nvSpPr>
        <p:spPr>
          <a:xfrm>
            <a:off x="5151913" y="5264982"/>
            <a:ext cx="299258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0.1% of variation in response explained by model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343AF-4C91-E91D-072C-6DC7F1FD68C7}"/>
              </a:ext>
            </a:extLst>
          </p:cNvPr>
          <p:cNvSpPr txBox="1"/>
          <p:nvPr/>
        </p:nvSpPr>
        <p:spPr>
          <a:xfrm>
            <a:off x="1389413" y="2449634"/>
            <a:ext cx="71205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D0DA6-AF59-C345-1A44-AC2444C2B1CF}"/>
              </a:ext>
            </a:extLst>
          </p:cNvPr>
          <p:cNvSpPr txBox="1"/>
          <p:nvPr/>
        </p:nvSpPr>
        <p:spPr>
          <a:xfrm>
            <a:off x="5591305" y="2449634"/>
            <a:ext cx="111601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1E21A8-1065-9E5E-3435-9B24EA872A8E}"/>
              </a:ext>
            </a:extLst>
          </p:cNvPr>
          <p:cNvCxnSpPr>
            <a:cxnSpLocks/>
          </p:cNvCxnSpPr>
          <p:nvPr/>
        </p:nvCxnSpPr>
        <p:spPr>
          <a:xfrm flipV="1">
            <a:off x="1163783" y="2279165"/>
            <a:ext cx="2830873" cy="21978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AF61AF-61A2-D1C9-D0D0-FC65929D319E}"/>
              </a:ext>
            </a:extLst>
          </p:cNvPr>
          <p:cNvCxnSpPr>
            <a:cxnSpLocks/>
          </p:cNvCxnSpPr>
          <p:nvPr/>
        </p:nvCxnSpPr>
        <p:spPr>
          <a:xfrm flipV="1">
            <a:off x="5302013" y="2606771"/>
            <a:ext cx="2624448" cy="140499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6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22469</TotalTime>
  <Words>3425</Words>
  <Application>Microsoft Macintosh PowerPoint</Application>
  <PresentationFormat>On-screen Show (4:3)</PresentationFormat>
  <Paragraphs>452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npetraco</dc:creator>
  <cp:lastModifiedBy>Nicholas Petraco</cp:lastModifiedBy>
  <cp:revision>194</cp:revision>
  <dcterms:created xsi:type="dcterms:W3CDTF">2015-03-01T13:43:13Z</dcterms:created>
  <dcterms:modified xsi:type="dcterms:W3CDTF">2026-04-06T15:40:28Z</dcterms:modified>
</cp:coreProperties>
</file>