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3" r:id="rId3"/>
    <p:sldId id="305" r:id="rId4"/>
    <p:sldId id="298" r:id="rId5"/>
    <p:sldId id="297" r:id="rId6"/>
    <p:sldId id="299" r:id="rId7"/>
    <p:sldId id="300" r:id="rId8"/>
    <p:sldId id="304" r:id="rId9"/>
    <p:sldId id="301" r:id="rId10"/>
    <p:sldId id="317" r:id="rId11"/>
    <p:sldId id="318" r:id="rId12"/>
    <p:sldId id="302" r:id="rId13"/>
    <p:sldId id="306" r:id="rId14"/>
    <p:sldId id="307" r:id="rId15"/>
    <p:sldId id="303" r:id="rId16"/>
    <p:sldId id="308" r:id="rId17"/>
    <p:sldId id="31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3"/>
  </p:normalViewPr>
  <p:slideViewPr>
    <p:cSldViewPr snapToGrid="0" snapToObjects="1">
      <p:cViewPr varScale="1">
        <p:scale>
          <a:sx n="113" d="100"/>
          <a:sy n="113" d="100"/>
        </p:scale>
        <p:origin x="7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71FD9-B322-2549-9400-AF0C57474107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B24EC-C302-4742-94E1-DA9B006B3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7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17F39-3343-D34D-887C-91D887A1DE4F}" type="datetimeFigureOut">
              <a:rPr lang="en-US" smtClean="0"/>
              <a:pPr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www.wolframalpha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"/>
          <p:cNvSpPr>
            <a:spLocks noChangeArrowheads="1"/>
          </p:cNvSpPr>
          <p:nvPr/>
        </p:nvSpPr>
        <p:spPr bwMode="auto">
          <a:xfrm>
            <a:off x="14288" y="304800"/>
            <a:ext cx="9104312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latin typeface="Times New Roman"/>
                <a:cs typeface="Times New Roman"/>
              </a:rPr>
              <a:t>Hands-on Introduction to </a:t>
            </a:r>
            <a:r>
              <a:rPr lang="en-US" sz="3600" dirty="0" err="1">
                <a:latin typeface="Times New Roman"/>
                <a:cs typeface="Times New Roman"/>
              </a:rPr>
              <a:t>Mathematica</a:t>
            </a:r>
            <a:endParaRPr lang="en-US" sz="3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6588792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 1" descr="IMG_2089.jpeg"/>
          <p:cNvPicPr/>
          <p:nvPr/>
        </p:nvPicPr>
        <p:blipFill>
          <a:blip r:embed="rId4"/>
          <a:srcRect l="36665" t="30724" r="34167" b="20345"/>
          <a:stretch>
            <a:fillRect/>
          </a:stretch>
        </p:blipFill>
        <p:spPr bwMode="auto">
          <a:xfrm rot="10800000">
            <a:off x="295409" y="4279340"/>
            <a:ext cx="1864391" cy="179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IJ_3D_primershear_examp.jpg"/>
          <p:cNvPicPr>
            <a:picLocks noChangeAspect="1"/>
          </p:cNvPicPr>
          <p:nvPr/>
        </p:nvPicPr>
        <p:blipFill>
          <a:blip r:embed="rId5"/>
          <a:srcRect l="20551" t="21207" r="23050" b="25744"/>
          <a:stretch>
            <a:fillRect/>
          </a:stretch>
        </p:blipFill>
        <p:spPr>
          <a:xfrm>
            <a:off x="2935502" y="2614485"/>
            <a:ext cx="3101686" cy="1764951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2273933" y="4547682"/>
            <a:ext cx="858088" cy="615454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61836" y="4547682"/>
            <a:ext cx="858088" cy="615454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761" y="4636088"/>
            <a:ext cx="1622044" cy="17112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Another Example: Integration with Mathematica: Expectation Values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4323" y="1207257"/>
            <a:ext cx="7473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Say an object’s wave function is: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188" y="3558163"/>
            <a:ext cx="820261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Give an expression for the variance of 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 (the object’s location) with respect to the wave functions corresponding  its probability  distribution.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2270" y="4914993"/>
            <a:ext cx="70095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In other words, evaluate the below and show it is equal to 4: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4011"/>
          <a:stretch/>
        </p:blipFill>
        <p:spPr>
          <a:xfrm>
            <a:off x="393700" y="5662733"/>
            <a:ext cx="5506082" cy="52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5989" t="-1" b="-19344"/>
          <a:stretch/>
        </p:blipFill>
        <p:spPr>
          <a:xfrm>
            <a:off x="5899782" y="5662733"/>
            <a:ext cx="2837818" cy="621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362" y="1939162"/>
            <a:ext cx="73279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Example: Integration with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Mathematica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Expectation Values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3775"/>
            <a:ext cx="9144000" cy="48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96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Differential Equations in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Mathematica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560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800" y="1240637"/>
            <a:ext cx="6003289" cy="561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96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Differential Equations in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Mathematica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560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48560" y="1468029"/>
            <a:ext cx="524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Lets follow the pattern on the help page and solve one: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050" y="1837361"/>
            <a:ext cx="4241800" cy="59690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 rot="5400000">
            <a:off x="1732468" y="1817807"/>
            <a:ext cx="483154" cy="13948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5400000">
            <a:off x="3870494" y="1204472"/>
            <a:ext cx="505747" cy="259896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8531" y="2713030"/>
            <a:ext cx="2456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Diff </a:t>
            </a:r>
            <a:r>
              <a:rPr lang="en-GB" dirty="0" err="1">
                <a:solidFill>
                  <a:srgbClr val="000000"/>
                </a:solidFill>
                <a:latin typeface="Times New Roman" pitchFamily="18" charset="0"/>
              </a:rPr>
              <a:t>eq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we want to solve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34533" y="2692158"/>
            <a:ext cx="3647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Extra initial conditions specified to get a specific solution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0756"/>
            <a:ext cx="9144000" cy="9580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79085" y="5356102"/>
            <a:ext cx="2135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Solution: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) = 2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baseline="3000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GB" i="1" baseline="30000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i="1" baseline="30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218939" y="4730159"/>
            <a:ext cx="14598" cy="6259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08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Differential Equations in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Mathematica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560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48560" y="1468029"/>
            <a:ext cx="8469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Since this is a computer, we can ask it to do real fancy stuff too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sym typeface="Wingdings"/>
              </a:rPr>
              <a:t> :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2207"/>
            <a:ext cx="9144000" cy="441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9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Basic Plotting in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Mathematica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560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903" y="1389352"/>
            <a:ext cx="5997005" cy="54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96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Basic Plotting in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Mathematica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560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14323" y="1207257"/>
            <a:ext cx="7473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Plot the function between -15 and 15: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948" y="1742024"/>
            <a:ext cx="2225287" cy="686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8300" t="11907" r="35923"/>
          <a:stretch/>
        </p:blipFill>
        <p:spPr>
          <a:xfrm>
            <a:off x="3135131" y="4615964"/>
            <a:ext cx="3439357" cy="22458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9685" y="2551925"/>
            <a:ext cx="7994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Courier"/>
                <a:cs typeface="Courier"/>
              </a:rPr>
              <a:t>p = (2^(3/4)* Pi^(1/4))^(-1)*</a:t>
            </a:r>
            <a:r>
              <a:rPr lang="fr-FR" b="1" dirty="0" err="1">
                <a:latin typeface="Courier"/>
                <a:cs typeface="Courier"/>
              </a:rPr>
              <a:t>Sqrt</a:t>
            </a:r>
            <a:r>
              <a:rPr lang="fr-FR" b="1" dirty="0">
                <a:latin typeface="Courier"/>
                <a:cs typeface="Courier"/>
              </a:rPr>
              <a:t>[</a:t>
            </a:r>
            <a:r>
              <a:rPr lang="fr-FR" b="1" dirty="0" err="1">
                <a:latin typeface="Courier"/>
                <a:cs typeface="Courier"/>
              </a:rPr>
              <a:t>Exp</a:t>
            </a:r>
            <a:r>
              <a:rPr lang="fr-FR" b="1" dirty="0">
                <a:latin typeface="Courier"/>
                <a:cs typeface="Courier"/>
              </a:rPr>
              <a:t>[-(1/8)*(x - 3)^2]]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966" y="2551925"/>
            <a:ext cx="86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In[1]:=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5185" y="5338771"/>
            <a:ext cx="1058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Out[2]:=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8161" y="4349949"/>
            <a:ext cx="86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In[2]:=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10347" y="4367217"/>
            <a:ext cx="3052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Courier"/>
                <a:cs typeface="Courier"/>
              </a:rPr>
              <a:t>Plot[p, {x,-9, 15}]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939" y="3034027"/>
            <a:ext cx="1058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Out[1]:=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7449" b="9730"/>
          <a:stretch/>
        </p:blipFill>
        <p:spPr>
          <a:xfrm>
            <a:off x="1255986" y="3020517"/>
            <a:ext cx="1594597" cy="96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42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Another Mathematica on the Web For Free!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9054" y="1084276"/>
            <a:ext cx="8567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Hey, we can even use the </a:t>
            </a:r>
            <a:r>
              <a:rPr lang="en-US" sz="2400" dirty="0" err="1">
                <a:latin typeface="Times New Roman"/>
                <a:cs typeface="Times New Roman"/>
              </a:rPr>
              <a:t>interwebs</a:t>
            </a:r>
            <a:r>
              <a:rPr lang="en-US" sz="2400" dirty="0">
                <a:latin typeface="Times New Roman"/>
                <a:cs typeface="Times New Roman"/>
              </a:rPr>
              <a:t>: </a:t>
            </a:r>
            <a:r>
              <a:rPr lang="en-US" sz="2400" b="1" i="1" u="sng" dirty="0">
                <a:latin typeface="Times New Roman"/>
                <a:cs typeface="Times New Roman"/>
              </a:rPr>
              <a:t>Wolfram Alpha</a:t>
            </a:r>
            <a:r>
              <a:rPr lang="en-US" sz="2400" dirty="0"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88" y="3740908"/>
            <a:ext cx="8305800" cy="30829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1820" y="1549949"/>
            <a:ext cx="4906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4"/>
              </a:rPr>
              <a:t>http://www.wolframalpha.com/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" y="2153863"/>
            <a:ext cx="3898900" cy="148228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8761" y="3417742"/>
            <a:ext cx="1243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E</a:t>
            </a:r>
            <a:r>
              <a:rPr lang="en-US" sz="3600" dirty="0">
                <a:latin typeface="Times New Roman"/>
                <a:cs typeface="Times New Roman"/>
              </a:rPr>
              <a:t>[</a:t>
            </a:r>
            <a:r>
              <a:rPr lang="en-US" sz="3600" i="1" dirty="0">
                <a:latin typeface="Times New Roman"/>
                <a:cs typeface="Times New Roman"/>
              </a:rPr>
              <a:t>X</a:t>
            </a:r>
            <a:r>
              <a:rPr lang="en-US" sz="3600" baseline="30000" dirty="0">
                <a:latin typeface="Times New Roman"/>
                <a:cs typeface="Times New Roman"/>
              </a:rPr>
              <a:t>2</a:t>
            </a:r>
            <a:r>
              <a:rPr lang="en-US" sz="3600" dirty="0">
                <a:latin typeface="Times New Roman"/>
                <a:cs typeface="Times New Roman"/>
              </a:rPr>
              <a:t>]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84188" y="4071181"/>
            <a:ext cx="950912" cy="602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84188" y="4064073"/>
            <a:ext cx="1065212" cy="2006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05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235602"/>
            <a:ext cx="8686800" cy="24726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Primarily a computer program to do symbolic algebra and calculus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Does Plotting, Numerical and Web stuff too.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Very similar to Maple (beloved by Dr.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Shenkin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marL="563563" lvl="1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563563" lvl="1" algn="ctr"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600" dirty="0">
                <a:latin typeface="Times New Roman"/>
                <a:cs typeface="Times New Roman"/>
              </a:rPr>
              <a:t>What is </a:t>
            </a:r>
            <a:r>
              <a:rPr lang="en-US" sz="3600" dirty="0" err="1">
                <a:latin typeface="Times New Roman"/>
                <a:cs typeface="Times New Roman"/>
              </a:rPr>
              <a:t>Mathematica</a:t>
            </a:r>
            <a:r>
              <a:rPr lang="en-US" sz="3600" dirty="0">
                <a:latin typeface="Times New Roman"/>
                <a:cs typeface="Times New Roman"/>
              </a:rPr>
              <a:t>?</a:t>
            </a:r>
            <a:endParaRPr lang="en-GB" sz="36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1775" y="3948202"/>
            <a:ext cx="8686800" cy="24726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Mathematica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(or Maple) will help you do </a:t>
            </a:r>
            <a:r>
              <a:rPr lang="en-US" sz="3200" b="1" i="1" u="sng" dirty="0">
                <a:solidFill>
                  <a:srgbClr val="000000"/>
                </a:solidFill>
                <a:latin typeface="Times New Roman" pitchFamily="18" charset="0"/>
              </a:rPr>
              <a:t>parts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of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homework problems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and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exam questions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I’ll tutor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Mathematica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, but you may use Maple if you feel more comfortable with it.</a:t>
            </a:r>
          </a:p>
          <a:p>
            <a:pPr marL="563563" lvl="1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2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79375" y="140724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563563" lvl="1" algn="ctr"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600" dirty="0">
                <a:latin typeface="Times New Roman"/>
                <a:cs typeface="Times New Roman"/>
              </a:rPr>
              <a:t>How do I enter a calculation?</a:t>
            </a:r>
            <a:endParaRPr lang="en-GB" sz="36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83704"/>
          <a:stretch/>
        </p:blipFill>
        <p:spPr>
          <a:xfrm>
            <a:off x="212506" y="1219545"/>
            <a:ext cx="6238882" cy="88372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390366" y="1443037"/>
            <a:ext cx="3174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664052" y="1112741"/>
            <a:ext cx="2664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Type it in like you would on a calculator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875860" y="1875864"/>
            <a:ext cx="1255321" cy="427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189576" y="1733936"/>
            <a:ext cx="3810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Type &lt;SHIFT&gt;&lt;RETURN&gt; to evaluate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4F6D64B-37FA-BF4A-AF97-367468567E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071" b="20697"/>
          <a:stretch/>
        </p:blipFill>
        <p:spPr>
          <a:xfrm>
            <a:off x="283541" y="4342631"/>
            <a:ext cx="6238882" cy="115145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F1DDD1C-C878-C14E-B1D8-A0C488CEC68A}"/>
              </a:ext>
            </a:extLst>
          </p:cNvPr>
          <p:cNvCxnSpPr/>
          <p:nvPr/>
        </p:nvCxnSpPr>
        <p:spPr>
          <a:xfrm flipH="1">
            <a:off x="2512287" y="4918360"/>
            <a:ext cx="9259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2DC72B9-901D-D347-8A2A-C2B47E405B78}"/>
              </a:ext>
            </a:extLst>
          </p:cNvPr>
          <p:cNvSpPr/>
          <p:nvPr/>
        </p:nvSpPr>
        <p:spPr>
          <a:xfrm>
            <a:off x="3402982" y="4726449"/>
            <a:ext cx="5000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Special numbers like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GB" dirty="0">
                <a:solidFill>
                  <a:srgbClr val="000000"/>
                </a:solidFill>
                <a:latin typeface="Symbol" pitchFamily="2" charset="2"/>
              </a:rPr>
              <a:t>p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have built in symbols and functions. This is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baseline="30000" dirty="0">
                <a:solidFill>
                  <a:srgbClr val="000000"/>
                </a:solidFill>
                <a:latin typeface="Times New Roman" pitchFamily="18" charset="0"/>
              </a:rPr>
              <a:t>-5.3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41336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52387" y="275569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563563" lvl="1" algn="ctr"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>
                <a:latin typeface="Times New Roman"/>
                <a:cs typeface="Times New Roman"/>
              </a:rPr>
              <a:t>Mathematica Search and Documentation is Your Friend</a:t>
            </a:r>
            <a:endParaRPr lang="en-GB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339622" y="1280212"/>
            <a:ext cx="1160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Search</a:t>
            </a:r>
            <a:endParaRPr lang="en-US" sz="2800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59BEAB-21BE-CC4D-BCB9-64DADAFFE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2290849"/>
            <a:ext cx="9144000" cy="423455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842BEA-D538-9B47-A7DC-66050E9CC568}"/>
              </a:ext>
            </a:extLst>
          </p:cNvPr>
          <p:cNvCxnSpPr>
            <a:cxnSpLocks/>
          </p:cNvCxnSpPr>
          <p:nvPr/>
        </p:nvCxnSpPr>
        <p:spPr>
          <a:xfrm>
            <a:off x="7709494" y="1766102"/>
            <a:ext cx="580447" cy="636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D4CBB87-AFE3-CD4D-A87B-5EF6CD0C80BA}"/>
              </a:ext>
            </a:extLst>
          </p:cNvPr>
          <p:cNvSpPr/>
          <p:nvPr/>
        </p:nvSpPr>
        <p:spPr>
          <a:xfrm>
            <a:off x="4827844" y="1280212"/>
            <a:ext cx="2395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Documentation</a:t>
            </a:r>
            <a:endParaRPr lang="en-US" sz="28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0D8B5D-EC3C-CD49-BA63-E9B4181A73A5}"/>
              </a:ext>
            </a:extLst>
          </p:cNvPr>
          <p:cNvCxnSpPr>
            <a:cxnSpLocks/>
          </p:cNvCxnSpPr>
          <p:nvPr/>
        </p:nvCxnSpPr>
        <p:spPr>
          <a:xfrm>
            <a:off x="5192889" y="1728774"/>
            <a:ext cx="795851" cy="711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22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283503"/>
            <a:ext cx="8686800" cy="599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How do I do integrals in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Mathematica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563563" lvl="1" algn="ctr"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600" dirty="0" err="1">
                <a:latin typeface="Times New Roman"/>
                <a:cs typeface="Times New Roman"/>
              </a:rPr>
              <a:t>Mathematica</a:t>
            </a:r>
            <a:r>
              <a:rPr lang="en-US" sz="3600" dirty="0">
                <a:latin typeface="Times New Roman"/>
                <a:cs typeface="Times New Roman"/>
              </a:rPr>
              <a:t> Help is Your Friend</a:t>
            </a:r>
            <a:endParaRPr lang="en-GB" sz="36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660" y="2085014"/>
            <a:ext cx="7313740" cy="4772986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7" idx="2"/>
          </p:cNvCxnSpPr>
          <p:nvPr/>
        </p:nvCxnSpPr>
        <p:spPr>
          <a:xfrm>
            <a:off x="1196526" y="2124544"/>
            <a:ext cx="1839917" cy="313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026" y="1755212"/>
            <a:ext cx="2345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 possible search term: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96526" y="3270233"/>
            <a:ext cx="972217" cy="124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6426" y="3046354"/>
            <a:ext cx="1069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Clickable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results: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4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283503"/>
            <a:ext cx="8686800" cy="599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Basic structure of a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Mathematica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help page: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230408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563563" lvl="1" algn="ctr"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 err="1">
                <a:latin typeface="Times New Roman"/>
                <a:cs typeface="Times New Roman"/>
              </a:rPr>
              <a:t>Mathematica</a:t>
            </a:r>
            <a:r>
              <a:rPr lang="en-US" sz="3200" dirty="0">
                <a:latin typeface="Times New Roman"/>
                <a:cs typeface="Times New Roman"/>
              </a:rPr>
              <a:t> Help is Your Friend</a:t>
            </a:r>
            <a:endParaRPr lang="en-GB" sz="3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4026" y="2124544"/>
            <a:ext cx="2499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Function syntax. Usually not too helpful for beginners: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265" y="1883304"/>
            <a:ext cx="6620735" cy="49746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992406"/>
            <a:ext cx="2499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Runnable examples!! Very helpful for beginners!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40854" y="2891108"/>
            <a:ext cx="919696" cy="291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>
            <a:off x="2160550" y="2014702"/>
            <a:ext cx="598530" cy="235048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39969" y="5664509"/>
            <a:ext cx="9196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2159665" y="4496573"/>
            <a:ext cx="598530" cy="235048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8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Derivatives in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Mathematica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560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76" y="1459726"/>
            <a:ext cx="6992578" cy="495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9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Derivatives in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Mathematica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560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07" y="1459726"/>
            <a:ext cx="5138647" cy="533628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583897" y="1635116"/>
            <a:ext cx="15620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583897" y="3043052"/>
            <a:ext cx="15620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656887" y="4429981"/>
            <a:ext cx="15620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028279" y="6217498"/>
            <a:ext cx="15620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160511" y="1421252"/>
            <a:ext cx="3370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Fastest way to request a derivative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39921" y="2858386"/>
            <a:ext cx="4526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A little fancier notation using special symbol from a palette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39921" y="4266322"/>
            <a:ext cx="4526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When </a:t>
            </a:r>
            <a:r>
              <a:rPr lang="en-GB" dirty="0" err="1">
                <a:solidFill>
                  <a:srgbClr val="000000"/>
                </a:solidFill>
                <a:latin typeface="Times New Roman" pitchFamily="18" charset="0"/>
              </a:rPr>
              <a:t>fefining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a “symbolic function” you can use ‘ notation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729844" y="4759357"/>
            <a:ext cx="0" cy="1386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547418" y="4657162"/>
            <a:ext cx="3182426" cy="240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90295" y="5981926"/>
            <a:ext cx="4526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This doesn’t work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  <a:sym typeface="Wingdings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0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Integrals in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Mathematica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560" y="263525"/>
            <a:ext cx="8351838" cy="2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59" y="1211737"/>
            <a:ext cx="4306863" cy="564713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693345" y="1416131"/>
            <a:ext cx="15620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875857" y="2386097"/>
            <a:ext cx="15620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269959" y="1202267"/>
            <a:ext cx="3236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Fastest way to type in an integral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31881" y="2201431"/>
            <a:ext cx="4526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A little fancier notation using special symbol from a palette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781229" y="3925426"/>
            <a:ext cx="15620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291273" y="3711562"/>
            <a:ext cx="2620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For definite integrals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685215" y="4742985"/>
            <a:ext cx="15620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341239" y="4558319"/>
            <a:ext cx="4526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Pi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means </a:t>
            </a:r>
            <a:r>
              <a:rPr lang="en-GB" i="1" dirty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means 3.1415…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372104" y="6027719"/>
            <a:ext cx="15620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28128" y="5843053"/>
            <a:ext cx="4526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If you like, you can get really fancy with the  notation using the palettes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9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484</Words>
  <Application>Microsoft Macintosh PowerPoint</Application>
  <PresentationFormat>On-screen Show (4:3)</PresentationFormat>
  <Paragraphs>63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Jay College of Criminal Justice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Nicholas Petraco</dc:creator>
  <cp:lastModifiedBy>Nicholas Petraco</cp:lastModifiedBy>
  <cp:revision>43</cp:revision>
  <dcterms:created xsi:type="dcterms:W3CDTF">2014-05-27T04:15:11Z</dcterms:created>
  <dcterms:modified xsi:type="dcterms:W3CDTF">2020-08-31T18:34:28Z</dcterms:modified>
</cp:coreProperties>
</file>