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0" r:id="rId2"/>
    <p:sldId id="256" r:id="rId3"/>
    <p:sldId id="257" r:id="rId4"/>
    <p:sldId id="278" r:id="rId5"/>
    <p:sldId id="282" r:id="rId6"/>
    <p:sldId id="258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61"/>
  </p:normalViewPr>
  <p:slideViewPr>
    <p:cSldViewPr snapToGrid="0" snapToObjects="1">
      <p:cViewPr varScale="1">
        <p:scale>
          <a:sx n="109" d="100"/>
          <a:sy n="109" d="100"/>
        </p:scale>
        <p:origin x="1952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94809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29128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14274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4433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098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86390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4303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23580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1224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02282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7822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63EF87-1107-854A-B272-35DD27C40CBE}" type="datetimeFigureOut">
              <a:rPr lang="en-US" smtClean="0"/>
              <a:t>1/17/25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FBB81E-2B16-234F-8D7D-0778353D38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8555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3744" y="1447638"/>
            <a:ext cx="2961525" cy="5213952"/>
          </a:xfrm>
          <a:prstGeom prst="rect">
            <a:avLst/>
          </a:prstGeom>
        </p:spPr>
      </p:pic>
      <p:sp>
        <p:nvSpPr>
          <p:cNvPr id="5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A little        Programming:</a:t>
            </a:r>
          </a:p>
        </p:txBody>
      </p:sp>
      <p:pic>
        <p:nvPicPr>
          <p:cNvPr id="6" name="Picture 5" descr="Rlogo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14348" y="639965"/>
            <a:ext cx="698048" cy="530518"/>
          </a:xfrm>
          <a:prstGeom prst="rect">
            <a:avLst/>
          </a:prstGeom>
        </p:spPr>
      </p:pic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908753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28600" y="1381450"/>
            <a:ext cx="8686800" cy="536499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User defined function example: </a:t>
            </a: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Compute the intensities of the Planck distribution</a:t>
            </a: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Let the user input a Temperature</a:t>
            </a: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Let the user input start and endpoint. Assume it is in </a:t>
            </a:r>
            <a:r>
              <a:rPr lang="en-GB" sz="2400" i="1" dirty="0">
                <a:solidFill>
                  <a:srgbClr val="000000"/>
                </a:solidFill>
                <a:latin typeface="Times New Roman" pitchFamily="18" charset="0"/>
              </a:rPr>
              <a:t>nm</a:t>
            </a:r>
          </a:p>
          <a:p>
            <a:pPr marL="1801813" lvl="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Careful here. Make sure wavelength units are consistent with the other constants.</a:t>
            </a:r>
          </a:p>
        </p:txBody>
      </p:sp>
      <p:sp>
        <p:nvSpPr>
          <p:cNvPr id="25603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A little        Programming:</a:t>
            </a:r>
          </a:p>
        </p:txBody>
      </p:sp>
      <p:pic>
        <p:nvPicPr>
          <p:cNvPr id="6" name="Picture 5" descr="Rlogo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14348" y="639965"/>
            <a:ext cx="698048" cy="530518"/>
          </a:xfrm>
          <a:prstGeom prst="rect">
            <a:avLst/>
          </a:prstGeom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9" name="Picture 8" descr="latex-image-1.pdf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229" y="5073912"/>
            <a:ext cx="5041900" cy="952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992871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5"/>
          <p:cNvSpPr>
            <a:spLocks noChangeArrowheads="1"/>
          </p:cNvSpPr>
          <p:nvPr/>
        </p:nvSpPr>
        <p:spPr bwMode="auto">
          <a:xfrm>
            <a:off x="228600" y="3286569"/>
            <a:ext cx="8686800" cy="227837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887413" lvl="1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Hints:</a:t>
            </a:r>
          </a:p>
          <a:p>
            <a:pPr marL="1344613" lvl="2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Have the user set the wavenumber range and generate a sequence from it:</a:t>
            </a:r>
          </a:p>
          <a:p>
            <a:pPr marL="1801813" lvl="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400" dirty="0">
                <a:solidFill>
                  <a:srgbClr val="000000"/>
                </a:solidFill>
                <a:latin typeface="Times New Roman" pitchFamily="18" charset="0"/>
              </a:rPr>
              <a:t>The “wavenumber axis” </a:t>
            </a:r>
          </a:p>
        </p:txBody>
      </p:sp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2" name="Rectangle 1"/>
          <p:cNvSpPr/>
          <p:nvPr/>
        </p:nvSpPr>
        <p:spPr>
          <a:xfrm>
            <a:off x="413181" y="5364889"/>
            <a:ext cx="858043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>
                <a:latin typeface="Courier"/>
                <a:cs typeface="Courier"/>
              </a:rPr>
              <a:t>nut &lt;- </a:t>
            </a:r>
            <a:r>
              <a:rPr lang="en-US" sz="2000" dirty="0" err="1">
                <a:latin typeface="Courier"/>
                <a:cs typeface="Courier"/>
              </a:rPr>
              <a:t>seq</a:t>
            </a:r>
            <a:r>
              <a:rPr lang="en-US" sz="2000" dirty="0">
                <a:latin typeface="Courier"/>
                <a:cs typeface="Courier"/>
              </a:rPr>
              <a:t>(from=</a:t>
            </a:r>
            <a:r>
              <a:rPr lang="en-US" sz="2000" dirty="0" err="1">
                <a:latin typeface="Courier"/>
                <a:cs typeface="Courier"/>
              </a:rPr>
              <a:t>nut.min</a:t>
            </a:r>
            <a:r>
              <a:rPr lang="en-US" sz="2000" dirty="0">
                <a:latin typeface="Courier"/>
                <a:cs typeface="Courier"/>
              </a:rPr>
              <a:t>, to=</a:t>
            </a:r>
            <a:r>
              <a:rPr lang="en-US" sz="2000" dirty="0" err="1">
                <a:latin typeface="Courier"/>
                <a:cs typeface="Courier"/>
              </a:rPr>
              <a:t>nut.max</a:t>
            </a:r>
            <a:r>
              <a:rPr lang="en-US" sz="2000" dirty="0">
                <a:latin typeface="Courier"/>
                <a:cs typeface="Courier"/>
              </a:rPr>
              <a:t>, </a:t>
            </a:r>
            <a:r>
              <a:rPr lang="en-US" sz="2000" dirty="0" err="1">
                <a:latin typeface="Courier"/>
                <a:cs typeface="Courier"/>
              </a:rPr>
              <a:t>length.out</a:t>
            </a:r>
            <a:r>
              <a:rPr lang="en-US" sz="2000" dirty="0">
                <a:latin typeface="Courier"/>
                <a:cs typeface="Courier"/>
              </a:rPr>
              <a:t>=2500)</a:t>
            </a:r>
          </a:p>
        </p:txBody>
      </p:sp>
      <p:pic>
        <p:nvPicPr>
          <p:cNvPr id="3" name="Picture 2" descr="latex-image-1.pd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0861" y="1746385"/>
            <a:ext cx="5041900" cy="952500"/>
          </a:xfrm>
          <a:prstGeom prst="rect">
            <a:avLst/>
          </a:prstGeom>
        </p:spPr>
      </p:pic>
      <p:sp>
        <p:nvSpPr>
          <p:cNvPr id="9" name="Rectangle 4"/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A little        Programming:</a:t>
            </a:r>
          </a:p>
        </p:txBody>
      </p:sp>
      <p:pic>
        <p:nvPicPr>
          <p:cNvPr id="10" name="Picture 9" descr="Rlogo.jpg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14348" y="639965"/>
            <a:ext cx="698048" cy="530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8388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05B660B-E8A9-9747-BB69-784A0784DF18}"/>
              </a:ext>
            </a:extLst>
          </p:cNvPr>
          <p:cNvSpPr/>
          <p:nvPr/>
        </p:nvSpPr>
        <p:spPr>
          <a:xfrm>
            <a:off x="34725" y="3037467"/>
            <a:ext cx="9078091" cy="784830"/>
          </a:xfrm>
          <a:prstGeom prst="rect">
            <a:avLst/>
          </a:prstGeom>
          <a:solidFill>
            <a:srgbClr val="000C78"/>
          </a:solidFill>
        </p:spPr>
        <p:txBody>
          <a:bodyPr wrap="square">
            <a:spAutoFit/>
          </a:bodyPr>
          <a:lstStyle/>
          <a:p>
            <a:r>
              <a:rPr lang="en-US" sz="1500" dirty="0" err="1">
                <a:solidFill>
                  <a:schemeClr val="bg1"/>
                </a:solidFill>
                <a:latin typeface="Courier" pitchFamily="2" charset="0"/>
              </a:rPr>
              <a:t>install.packages</a:t>
            </a:r>
            <a:r>
              <a:rPr lang="en-US" sz="1500" dirty="0">
                <a:solidFill>
                  <a:schemeClr val="bg1"/>
                </a:solidFill>
                <a:latin typeface="Courier" pitchFamily="2" charset="0"/>
              </a:rPr>
              <a:t>(</a:t>
            </a:r>
            <a:r>
              <a:rPr lang="en-US" sz="1500" dirty="0">
                <a:solidFill>
                  <a:srgbClr val="00B050"/>
                </a:solidFill>
                <a:latin typeface="Courier" pitchFamily="2" charset="0"/>
              </a:rPr>
              <a:t>"remotes"</a:t>
            </a:r>
            <a:r>
              <a:rPr lang="en-US" sz="1500" dirty="0">
                <a:solidFill>
                  <a:schemeClr val="bg1"/>
                </a:solidFill>
                <a:latin typeface="Courier" pitchFamily="2" charset="0"/>
              </a:rPr>
              <a:t>)        </a:t>
            </a:r>
            <a:r>
              <a:rPr lang="en-US" sz="1500" dirty="0">
                <a:solidFill>
                  <a:srgbClr val="FFFF00"/>
                </a:solidFill>
                <a:latin typeface="Courier" pitchFamily="2" charset="0"/>
              </a:rPr>
              <a:t># package to install R stuff from GitHub</a:t>
            </a:r>
          </a:p>
          <a:p>
            <a:r>
              <a:rPr lang="en-US" sz="1500" dirty="0">
                <a:solidFill>
                  <a:schemeClr val="bg1"/>
                </a:solidFill>
                <a:latin typeface="Courier" pitchFamily="2" charset="0"/>
                <a:cs typeface="Courier"/>
              </a:rPr>
              <a:t>library(</a:t>
            </a:r>
            <a:r>
              <a:rPr lang="en-US" sz="1500" dirty="0" err="1">
                <a:solidFill>
                  <a:schemeClr val="bg1"/>
                </a:solidFill>
                <a:latin typeface="Courier" pitchFamily="2" charset="0"/>
                <a:cs typeface="Courier"/>
              </a:rPr>
              <a:t>devtools</a:t>
            </a:r>
            <a:r>
              <a:rPr lang="en-US" sz="1500" dirty="0">
                <a:solidFill>
                  <a:schemeClr val="bg1"/>
                </a:solidFill>
                <a:latin typeface="Courier" pitchFamily="2" charset="0"/>
                <a:cs typeface="Courier"/>
              </a:rPr>
              <a:t>)                  </a:t>
            </a:r>
            <a:r>
              <a:rPr lang="en-US" sz="1500" dirty="0">
                <a:solidFill>
                  <a:srgbClr val="FFFF00"/>
                </a:solidFill>
                <a:latin typeface="Courier" pitchFamily="2" charset="0"/>
              </a:rPr>
              <a:t># load remotes</a:t>
            </a:r>
            <a:endParaRPr lang="en-US" sz="1500" dirty="0">
              <a:solidFill>
                <a:srgbClr val="FFFF00"/>
              </a:solidFill>
              <a:latin typeface="Courier" pitchFamily="2" charset="0"/>
              <a:cs typeface="Courier"/>
            </a:endParaRPr>
          </a:p>
          <a:p>
            <a:r>
              <a:rPr lang="en-US" sz="1500" dirty="0" err="1">
                <a:solidFill>
                  <a:schemeClr val="bg1"/>
                </a:solidFill>
                <a:latin typeface="Courier" pitchFamily="2" charset="0"/>
                <a:cs typeface="Courier"/>
              </a:rPr>
              <a:t>install_github</a:t>
            </a:r>
            <a:r>
              <a:rPr lang="en-US" sz="1500" dirty="0">
                <a:solidFill>
                  <a:schemeClr val="bg1"/>
                </a:solidFill>
                <a:latin typeface="Courier" pitchFamily="2" charset="0"/>
                <a:cs typeface="Courier"/>
              </a:rPr>
              <a:t>(</a:t>
            </a:r>
            <a:r>
              <a:rPr lang="en-US" sz="1500" dirty="0">
                <a:solidFill>
                  <a:srgbClr val="00B050"/>
                </a:solidFill>
                <a:latin typeface="Courier" pitchFamily="2" charset="0"/>
                <a:cs typeface="Courier"/>
              </a:rPr>
              <a:t>"</a:t>
            </a:r>
            <a:r>
              <a:rPr lang="en-US" sz="1500" dirty="0" err="1">
                <a:solidFill>
                  <a:srgbClr val="00B050"/>
                </a:solidFill>
                <a:latin typeface="Courier" pitchFamily="2" charset="0"/>
                <a:cs typeface="Courier"/>
              </a:rPr>
              <a:t>npetraco</a:t>
            </a:r>
            <a:r>
              <a:rPr lang="en-US" sz="1500" dirty="0">
                <a:solidFill>
                  <a:srgbClr val="00B050"/>
                </a:solidFill>
                <a:latin typeface="Courier" pitchFamily="2" charset="0"/>
                <a:cs typeface="Courier"/>
              </a:rPr>
              <a:t>/che302r"</a:t>
            </a:r>
            <a:r>
              <a:rPr lang="en-US" sz="1500" dirty="0">
                <a:solidFill>
                  <a:schemeClr val="bg1"/>
                </a:solidFill>
                <a:latin typeface="Courier" pitchFamily="2" charset="0"/>
                <a:cs typeface="Courier"/>
              </a:rPr>
              <a:t>) </a:t>
            </a:r>
            <a:r>
              <a:rPr lang="en-US" sz="1500" dirty="0">
                <a:solidFill>
                  <a:srgbClr val="FFFF00"/>
                </a:solidFill>
                <a:latin typeface="Courier" pitchFamily="2" charset="0"/>
                <a:cs typeface="Courier"/>
              </a:rPr>
              <a:t># install our che302r library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321B80D-EA3D-D14C-9DCC-49F546841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8E5D768A-9504-5D4F-A64F-196A97DC3ED1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34444"/>
            <a:ext cx="8686800" cy="9411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First install the che302r library:</a:t>
            </a:r>
            <a:endParaRPr lang="en-GB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87AC3B66-6BF1-864C-AB33-7F23C99947C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che302r library</a:t>
            </a:r>
          </a:p>
        </p:txBody>
      </p:sp>
    </p:spTree>
    <p:extLst>
      <p:ext uri="{BB962C8B-B14F-4D97-AF65-F5344CB8AC3E}">
        <p14:creationId xmlns:p14="http://schemas.microsoft.com/office/powerpoint/2010/main" val="1769379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59D1C3F-9478-4745-6500-770A37E9729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5D920011-4773-EC73-8BD5-DEDC26D6469A}"/>
              </a:ext>
            </a:extLst>
          </p:cNvPr>
          <p:cNvSpPr/>
          <p:nvPr/>
        </p:nvSpPr>
        <p:spPr>
          <a:xfrm>
            <a:off x="228600" y="2146513"/>
            <a:ext cx="8548889" cy="3785652"/>
          </a:xfrm>
          <a:prstGeom prst="rect">
            <a:avLst/>
          </a:prstGeom>
          <a:solidFill>
            <a:srgbClr val="000C78"/>
          </a:solidFill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6"/>
                </a:solidFill>
                <a:latin typeface="Courier" pitchFamily="2" charset="0"/>
                <a:cs typeface="Courier"/>
              </a:rPr>
              <a:t>library</a:t>
            </a:r>
            <a:r>
              <a:rPr lang="en-US" sz="2000" dirty="0">
                <a:solidFill>
                  <a:schemeClr val="bg1"/>
                </a:solidFill>
                <a:latin typeface="Courier" pitchFamily="2" charset="0"/>
                <a:cs typeface="Courier"/>
              </a:rPr>
              <a:t>(che302r)</a:t>
            </a:r>
          </a:p>
          <a:p>
            <a:endParaRPr lang="en-US" sz="2000" dirty="0">
              <a:solidFill>
                <a:schemeClr val="bg1"/>
              </a:solidFill>
              <a:latin typeface="Courier" pitchFamily="2" charset="0"/>
              <a:cs typeface="Courier"/>
            </a:endParaRPr>
          </a:p>
          <a:p>
            <a:r>
              <a:rPr lang="en-US" sz="2000" dirty="0">
                <a:solidFill>
                  <a:srgbClr val="FFFF00"/>
                </a:solidFill>
                <a:latin typeface="Courier" pitchFamily="2" charset="0"/>
                <a:cs typeface="Courier"/>
              </a:rPr>
              <a:t># Some pre-defined constants:</a:t>
            </a:r>
          </a:p>
          <a:p>
            <a:r>
              <a:rPr lang="en-US" sz="2000" dirty="0">
                <a:solidFill>
                  <a:schemeClr val="bg1"/>
                </a:solidFill>
                <a:latin typeface="Courier" pitchFamily="2" charset="0"/>
                <a:cs typeface="Courier"/>
              </a:rPr>
              <a:t>h  </a:t>
            </a:r>
            <a:r>
              <a:rPr lang="en-US" sz="2000" dirty="0">
                <a:solidFill>
                  <a:srgbClr val="FFFF00"/>
                </a:solidFill>
                <a:latin typeface="Courier" pitchFamily="2" charset="0"/>
                <a:cs typeface="Courier"/>
              </a:rPr>
              <a:t># Planck's const</a:t>
            </a:r>
          </a:p>
          <a:p>
            <a:r>
              <a:rPr lang="en-US" sz="2000" dirty="0" err="1">
                <a:solidFill>
                  <a:schemeClr val="bg1"/>
                </a:solidFill>
                <a:latin typeface="Courier" pitchFamily="2" charset="0"/>
                <a:cs typeface="Courier"/>
              </a:rPr>
              <a:t>hb</a:t>
            </a:r>
            <a:r>
              <a:rPr lang="en-US" sz="2000" dirty="0">
                <a:solidFill>
                  <a:schemeClr val="bg1"/>
                </a:solidFill>
                <a:latin typeface="Courier" pitchFamily="2" charset="0"/>
                <a:cs typeface="Courier"/>
              </a:rPr>
              <a:t> </a:t>
            </a:r>
            <a:r>
              <a:rPr lang="en-US" sz="2000" dirty="0">
                <a:solidFill>
                  <a:srgbClr val="FFFF00"/>
                </a:solidFill>
                <a:latin typeface="Courier" pitchFamily="2" charset="0"/>
                <a:cs typeface="Courier"/>
              </a:rPr>
              <a:t># Reduced Planck's const</a:t>
            </a:r>
          </a:p>
          <a:p>
            <a:r>
              <a:rPr lang="en-US" sz="2000" dirty="0">
                <a:solidFill>
                  <a:schemeClr val="bg1"/>
                </a:solidFill>
                <a:latin typeface="Courier" pitchFamily="2" charset="0"/>
                <a:cs typeface="Courier"/>
              </a:rPr>
              <a:t>cl </a:t>
            </a:r>
            <a:r>
              <a:rPr lang="en-US" sz="2000" dirty="0">
                <a:solidFill>
                  <a:srgbClr val="FFFF00"/>
                </a:solidFill>
                <a:latin typeface="Courier" pitchFamily="2" charset="0"/>
                <a:cs typeface="Courier"/>
              </a:rPr>
              <a:t># Speed of light</a:t>
            </a:r>
          </a:p>
          <a:p>
            <a:r>
              <a:rPr lang="en-US" sz="2000" dirty="0">
                <a:solidFill>
                  <a:schemeClr val="bg1"/>
                </a:solidFill>
                <a:latin typeface="Courier" pitchFamily="2" charset="0"/>
                <a:cs typeface="Courier"/>
              </a:rPr>
              <a:t>kB </a:t>
            </a:r>
            <a:r>
              <a:rPr lang="en-US" sz="2000" dirty="0">
                <a:solidFill>
                  <a:srgbClr val="FFFF00"/>
                </a:solidFill>
                <a:latin typeface="Courier" pitchFamily="2" charset="0"/>
                <a:cs typeface="Courier"/>
              </a:rPr>
              <a:t># Boltzmann's const</a:t>
            </a:r>
          </a:p>
          <a:p>
            <a:endParaRPr lang="en-US" sz="2000" dirty="0">
              <a:solidFill>
                <a:schemeClr val="bg1"/>
              </a:solidFill>
              <a:latin typeface="Courier" pitchFamily="2" charset="0"/>
              <a:cs typeface="Courier"/>
            </a:endParaRPr>
          </a:p>
          <a:p>
            <a:r>
              <a:rPr lang="en-US" sz="2000" dirty="0">
                <a:solidFill>
                  <a:srgbClr val="FFFF00"/>
                </a:solidFill>
                <a:latin typeface="Courier" pitchFamily="2" charset="0"/>
                <a:cs typeface="Courier"/>
              </a:rPr>
              <a:t># What other constants are currently in che302r?:</a:t>
            </a:r>
          </a:p>
          <a:p>
            <a:r>
              <a:rPr lang="en-US" sz="2000" dirty="0">
                <a:solidFill>
                  <a:schemeClr val="bg1"/>
                </a:solidFill>
                <a:latin typeface="Courier" pitchFamily="2" charset="0"/>
                <a:cs typeface="Courier"/>
              </a:rPr>
              <a:t>?constants</a:t>
            </a:r>
          </a:p>
          <a:p>
            <a:endParaRPr lang="en-US" sz="2000" dirty="0">
              <a:solidFill>
                <a:schemeClr val="bg1"/>
              </a:solidFill>
              <a:latin typeface="Courier" pitchFamily="2" charset="0"/>
              <a:cs typeface="Courier"/>
            </a:endParaRPr>
          </a:p>
          <a:p>
            <a:r>
              <a:rPr lang="en-US" sz="2000" dirty="0">
                <a:solidFill>
                  <a:srgbClr val="FFFF00"/>
                </a:solidFill>
                <a:latin typeface="Courier" pitchFamily="2" charset="0"/>
                <a:cs typeface="Courier"/>
              </a:rPr>
              <a:t># Check out current help for anything in the library: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1290F0-5EDD-F170-39D5-25E189DD4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31776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0A8B1697-BEC6-EEAC-82D1-79F80129BBEE}"/>
              </a:ext>
            </a:extLst>
          </p:cNvPr>
          <p:cNvSpPr>
            <a:spLocks noChangeArrowheads="1"/>
          </p:cNvSpPr>
          <p:nvPr/>
        </p:nvSpPr>
        <p:spPr bwMode="auto">
          <a:xfrm>
            <a:off x="228600" y="1534444"/>
            <a:ext cx="8686800" cy="94115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/>
          <a:lstStyle/>
          <a:p>
            <a:pPr marL="430213" indent="-323850">
              <a:spcBef>
                <a:spcPts val="800"/>
              </a:spcBef>
              <a:buClr>
                <a:srgbClr val="000000"/>
              </a:buClr>
              <a:buSzPct val="100000"/>
              <a:buFont typeface="Arial"/>
              <a:buChar char="•"/>
              <a:tabLst>
                <a:tab pos="430213" algn="l"/>
                <a:tab pos="1344613" algn="l"/>
                <a:tab pos="2259013" algn="l"/>
                <a:tab pos="3173413" algn="l"/>
                <a:tab pos="4087813" algn="l"/>
                <a:tab pos="5002213" algn="l"/>
                <a:tab pos="5916613" algn="l"/>
                <a:tab pos="6831013" algn="l"/>
                <a:tab pos="7745413" algn="l"/>
                <a:tab pos="8659813" algn="l"/>
                <a:tab pos="9574213" algn="l"/>
                <a:tab pos="10488613" algn="l"/>
              </a:tabLst>
            </a:pPr>
            <a:r>
              <a:rPr lang="en-GB" sz="2800" dirty="0">
                <a:solidFill>
                  <a:srgbClr val="000000"/>
                </a:solidFill>
                <a:latin typeface="Times New Roman" pitchFamily="18" charset="0"/>
              </a:rPr>
              <a:t>Quick tour of the che302r library:</a:t>
            </a:r>
            <a:endParaRPr lang="en-GB" sz="28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AEDC9851-519B-4176-6846-C126163BD8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1775" y="332601"/>
            <a:ext cx="8607425" cy="1127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lIns="0" tIns="0" rIns="0" bIns="0" anchor="ctr"/>
          <a:lstStyle/>
          <a:p>
            <a:pPr algn="ctr">
              <a:buClr>
                <a:srgbClr val="000000"/>
              </a:buClr>
              <a:buSzPct val="100000"/>
              <a:buFont typeface="Times New Roman" pitchFamily="18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4000" dirty="0">
                <a:solidFill>
                  <a:srgbClr val="000000"/>
                </a:solidFill>
                <a:latin typeface="Times New Roman" pitchFamily="18" charset="0"/>
              </a:rPr>
              <a:t>che302r library</a:t>
            </a:r>
          </a:p>
        </p:txBody>
      </p:sp>
    </p:spTree>
    <p:extLst>
      <p:ext uri="{BB962C8B-B14F-4D97-AF65-F5344CB8AC3E}">
        <p14:creationId xmlns:p14="http://schemas.microsoft.com/office/powerpoint/2010/main" val="18208459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543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32676" y="1700445"/>
            <a:ext cx="8454183" cy="4031873"/>
          </a:xfrm>
          <a:prstGeom prst="rect">
            <a:avLst/>
          </a:prstGeom>
          <a:solidFill>
            <a:srgbClr val="000C78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  <a:latin typeface="Courier"/>
                <a:cs typeface="Courier"/>
              </a:rPr>
              <a:t># This is a function to plot the Plank distribution as a </a:t>
            </a:r>
          </a:p>
          <a:p>
            <a:r>
              <a:rPr lang="en-US" sz="1600" dirty="0">
                <a:solidFill>
                  <a:srgbClr val="FFFF00"/>
                </a:solidFill>
                <a:latin typeface="Courier"/>
                <a:cs typeface="Courier"/>
              </a:rPr>
              <a:t># function of wavenumber.</a:t>
            </a:r>
          </a:p>
          <a:p>
            <a:endParaRPr lang="en-US" sz="1600" dirty="0">
              <a:solidFill>
                <a:schemeClr val="bg1"/>
              </a:solidFill>
              <a:latin typeface="Courier"/>
              <a:cs typeface="Courier"/>
            </a:endParaRPr>
          </a:p>
          <a:p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pplanck.distribution.nutilde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&lt;- function(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nut.min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nut.max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, Temp) {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 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 </a:t>
            </a:r>
            <a:r>
              <a:rPr lang="en-US" sz="1600" dirty="0">
                <a:solidFill>
                  <a:srgbClr val="FFFF00"/>
                </a:solidFill>
                <a:latin typeface="Courier"/>
                <a:cs typeface="Courier"/>
              </a:rPr>
              <a:t>#Make a nu-tilde (nut) axis. This is the x-axis.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 nut &lt;- 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seq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(from=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nut.min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, to=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nut.max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length.out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=2500)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 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 </a:t>
            </a:r>
            <a:r>
              <a:rPr lang="en-US" sz="1600" dirty="0">
                <a:solidFill>
                  <a:srgbClr val="FFFF00"/>
                </a:solidFill>
                <a:latin typeface="Courier"/>
                <a:cs typeface="Courier"/>
              </a:rPr>
              <a:t>#Planck's </a:t>
            </a:r>
            <a:r>
              <a:rPr lang="en-US" sz="1600" dirty="0" err="1">
                <a:solidFill>
                  <a:srgbClr val="FFFF00"/>
                </a:solidFill>
                <a:latin typeface="Courier"/>
                <a:cs typeface="Courier"/>
              </a:rPr>
              <a:t>dist</a:t>
            </a:r>
            <a:r>
              <a:rPr lang="en-US" sz="1600" dirty="0">
                <a:solidFill>
                  <a:srgbClr val="FFFF00"/>
                </a:solidFill>
                <a:latin typeface="Courier"/>
                <a:cs typeface="Courier"/>
              </a:rPr>
              <a:t> as a function of nu-tilde (nut). This is the</a:t>
            </a:r>
          </a:p>
          <a:p>
            <a:r>
              <a:rPr lang="en-US" sz="1600" dirty="0">
                <a:solidFill>
                  <a:srgbClr val="FFFF00"/>
                </a:solidFill>
                <a:latin typeface="Courier"/>
                <a:cs typeface="Courier"/>
              </a:rPr>
              <a:t>  #y-axis.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 rho &lt;- 2*h*(cl^2)*(nut^3) * (1/(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exp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((h*cl*nut)/(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kB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*Temp))-1))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 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 </a:t>
            </a:r>
            <a:r>
              <a:rPr lang="en-US" sz="1600" dirty="0">
                <a:solidFill>
                  <a:srgbClr val="FFFF00"/>
                </a:solidFill>
                <a:latin typeface="Courier"/>
                <a:cs typeface="Courier"/>
              </a:rPr>
              <a:t>#Make the plot.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 plot(nut, rho, 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typ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=</a:t>
            </a:r>
            <a:r>
              <a:rPr lang="en-US" sz="1600" dirty="0">
                <a:solidFill>
                  <a:srgbClr val="00B050"/>
                </a:solidFill>
                <a:latin typeface="Courier"/>
                <a:cs typeface="Courier"/>
              </a:rPr>
              <a:t>"l"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xlab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=</a:t>
            </a:r>
            <a:r>
              <a:rPr lang="en-US" sz="1600" dirty="0">
                <a:solidFill>
                  <a:srgbClr val="00B050"/>
                </a:solidFill>
                <a:latin typeface="Courier"/>
                <a:cs typeface="Courier"/>
              </a:rPr>
              <a:t>"nu-tilde (m^-1)"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, </a:t>
            </a:r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ylab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=</a:t>
            </a:r>
            <a:r>
              <a:rPr lang="en-US" sz="1600" dirty="0">
                <a:solidFill>
                  <a:srgbClr val="00B050"/>
                </a:solidFill>
                <a:latin typeface="Courier"/>
                <a:cs typeface="Courier"/>
              </a:rPr>
              <a:t>"Intensity"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,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                          main=</a:t>
            </a:r>
            <a:r>
              <a:rPr lang="en-US" sz="1600" dirty="0">
                <a:solidFill>
                  <a:srgbClr val="00B050"/>
                </a:solidFill>
                <a:latin typeface="Courier"/>
                <a:cs typeface="Courier"/>
              </a:rPr>
              <a:t>"Planck's distribution"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) </a:t>
            </a:r>
          </a:p>
          <a:p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}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F3CB63F-2CDE-8CA1-6B1B-45B8D3654F47}"/>
              </a:ext>
            </a:extLst>
          </p:cNvPr>
          <p:cNvSpPr txBox="1"/>
          <p:nvPr/>
        </p:nvSpPr>
        <p:spPr>
          <a:xfrm>
            <a:off x="2818634" y="726302"/>
            <a:ext cx="3902030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Coding Example  </a:t>
            </a:r>
          </a:p>
        </p:txBody>
      </p:sp>
    </p:spTree>
    <p:extLst>
      <p:ext uri="{BB962C8B-B14F-4D97-AF65-F5344CB8AC3E}">
        <p14:creationId xmlns:p14="http://schemas.microsoft.com/office/powerpoint/2010/main" val="3468886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0543" y="263525"/>
            <a:ext cx="8351838" cy="243412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378198" y="768304"/>
            <a:ext cx="8454183" cy="830997"/>
          </a:xfrm>
          <a:prstGeom prst="rect">
            <a:avLst/>
          </a:prstGeom>
          <a:solidFill>
            <a:srgbClr val="000C78"/>
          </a:solidFill>
        </p:spPr>
        <p:txBody>
          <a:bodyPr wrap="square">
            <a:spAutoFit/>
          </a:bodyPr>
          <a:lstStyle/>
          <a:p>
            <a:r>
              <a:rPr lang="en-US" sz="1600" dirty="0">
                <a:solidFill>
                  <a:srgbClr val="FFFF00"/>
                </a:solidFill>
                <a:latin typeface="Courier"/>
                <a:cs typeface="Courier"/>
              </a:rPr>
              <a:t>#Now USE the function </a:t>
            </a:r>
            <a:r>
              <a:rPr lang="en-US" sz="1600" dirty="0" err="1">
                <a:solidFill>
                  <a:srgbClr val="FFFF00"/>
                </a:solidFill>
                <a:latin typeface="Courier"/>
                <a:cs typeface="Courier"/>
              </a:rPr>
              <a:t>planck.distribution.nutilde</a:t>
            </a:r>
            <a:r>
              <a:rPr lang="en-US" sz="1600" dirty="0">
                <a:solidFill>
                  <a:srgbClr val="FFFF00"/>
                </a:solidFill>
                <a:latin typeface="Courier"/>
                <a:cs typeface="Courier"/>
              </a:rPr>
              <a:t> below:</a:t>
            </a:r>
          </a:p>
          <a:p>
            <a:r>
              <a:rPr lang="en-US" sz="1600" dirty="0" err="1">
                <a:solidFill>
                  <a:schemeClr val="bg1"/>
                </a:solidFill>
                <a:latin typeface="Courier"/>
                <a:cs typeface="Courier"/>
              </a:rPr>
              <a:t>pplanck.distribution.nutilde</a:t>
            </a:r>
            <a:r>
              <a:rPr lang="en-US" sz="1600" dirty="0">
                <a:solidFill>
                  <a:schemeClr val="bg1"/>
                </a:solidFill>
                <a:latin typeface="Courier"/>
                <a:cs typeface="Courier"/>
              </a:rPr>
              <a:t>(0.1,1500000,1500)</a:t>
            </a:r>
          </a:p>
          <a:p>
            <a:endParaRPr lang="en-US" sz="1600" dirty="0">
              <a:solidFill>
                <a:schemeClr val="bg1"/>
              </a:solidFill>
              <a:latin typeface="Courier"/>
              <a:cs typeface="Courier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40258" y="2081013"/>
            <a:ext cx="6140735" cy="40146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09389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335</TotalTime>
  <Words>387</Words>
  <Application>Microsoft Macintosh PowerPoint</Application>
  <PresentationFormat>On-screen Show (4:3)</PresentationFormat>
  <Paragraphs>50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Courier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npetraco</dc:creator>
  <cp:lastModifiedBy>Nicholas Petraco</cp:lastModifiedBy>
  <cp:revision>12</cp:revision>
  <dcterms:created xsi:type="dcterms:W3CDTF">2017-09-06T22:18:01Z</dcterms:created>
  <dcterms:modified xsi:type="dcterms:W3CDTF">2025-01-17T16:35:08Z</dcterms:modified>
</cp:coreProperties>
</file>