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9" r:id="rId3"/>
    <p:sldId id="288" r:id="rId4"/>
    <p:sldId id="272" r:id="rId5"/>
    <p:sldId id="279" r:id="rId6"/>
    <p:sldId id="287" r:id="rId7"/>
    <p:sldId id="278" r:id="rId8"/>
    <p:sldId id="281" r:id="rId9"/>
    <p:sldId id="300" r:id="rId10"/>
    <p:sldId id="290" r:id="rId11"/>
    <p:sldId id="291" r:id="rId12"/>
    <p:sldId id="283" r:id="rId13"/>
    <p:sldId id="284" r:id="rId14"/>
    <p:sldId id="285" r:id="rId15"/>
    <p:sldId id="289" r:id="rId16"/>
    <p:sldId id="28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7"/>
    <p:restoredTop sz="94666"/>
  </p:normalViewPr>
  <p:slideViewPr>
    <p:cSldViewPr snapToGrid="0" snapToObjects="1">
      <p:cViewPr varScale="1">
        <p:scale>
          <a:sx n="111" d="100"/>
          <a:sy n="111" d="100"/>
        </p:scale>
        <p:origin x="86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71FD9-B322-2549-9400-AF0C57474107}" type="datetimeFigureOut">
              <a:rPr lang="en-US" smtClean="0"/>
              <a:pPr/>
              <a:t>10/27/24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B24EC-C302-4742-94E1-DA9B006B3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7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3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2D814-6B13-F149-A88E-7A218120DD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09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7F39-3343-D34D-887C-91D887A1DE4F}" type="datetimeFigureOut">
              <a:rPr lang="en-US" smtClean="0"/>
              <a:pPr/>
              <a:t>10/27/24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2CAD-DCB5-B64D-A4A1-138CDEFDC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7F39-3343-D34D-887C-91D887A1DE4F}" type="datetimeFigureOut">
              <a:rPr lang="en-US" smtClean="0"/>
              <a:pPr/>
              <a:t>10/27/24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2CAD-DCB5-B64D-A4A1-138CDEFDC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7F39-3343-D34D-887C-91D887A1DE4F}" type="datetimeFigureOut">
              <a:rPr lang="en-US" smtClean="0"/>
              <a:pPr/>
              <a:t>10/27/24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2CAD-DCB5-B64D-A4A1-138CDEFDC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7F39-3343-D34D-887C-91D887A1DE4F}" type="datetimeFigureOut">
              <a:rPr lang="en-US" smtClean="0"/>
              <a:pPr/>
              <a:t>10/27/24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2CAD-DCB5-B64D-A4A1-138CDEFDC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7F39-3343-D34D-887C-91D887A1DE4F}" type="datetimeFigureOut">
              <a:rPr lang="en-US" smtClean="0"/>
              <a:pPr/>
              <a:t>10/27/24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2CAD-DCB5-B64D-A4A1-138CDEFDC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7F39-3343-D34D-887C-91D887A1DE4F}" type="datetimeFigureOut">
              <a:rPr lang="en-US" smtClean="0"/>
              <a:pPr/>
              <a:t>10/27/24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2CAD-DCB5-B64D-A4A1-138CDEFDC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7F39-3343-D34D-887C-91D887A1DE4F}" type="datetimeFigureOut">
              <a:rPr lang="en-US" smtClean="0"/>
              <a:pPr/>
              <a:t>10/27/24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2CAD-DCB5-B64D-A4A1-138CDEFDC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7F39-3343-D34D-887C-91D887A1DE4F}" type="datetimeFigureOut">
              <a:rPr lang="en-US" smtClean="0"/>
              <a:pPr/>
              <a:t>10/27/24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2CAD-DCB5-B64D-A4A1-138CDEFDC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7F39-3343-D34D-887C-91D887A1DE4F}" type="datetimeFigureOut">
              <a:rPr lang="en-US" smtClean="0"/>
              <a:pPr/>
              <a:t>10/27/24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2CAD-DCB5-B64D-A4A1-138CDEFDC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7F39-3343-D34D-887C-91D887A1DE4F}" type="datetimeFigureOut">
              <a:rPr lang="en-US" smtClean="0"/>
              <a:pPr/>
              <a:t>10/27/24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2CAD-DCB5-B64D-A4A1-138CDEFDC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7F39-3343-D34D-887C-91D887A1DE4F}" type="datetimeFigureOut">
              <a:rPr lang="en-US" smtClean="0"/>
              <a:pPr/>
              <a:t>10/27/24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2CAD-DCB5-B64D-A4A1-138CDEFDC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17F39-3343-D34D-887C-91D887A1DE4F}" type="datetimeFigureOut">
              <a:rPr lang="en-US" smtClean="0"/>
              <a:pPr/>
              <a:t>10/27/24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52CAD-DCB5-B64D-A4A1-138CDEFDC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Quartz/XQuartz/releases/download/XQuartz-2.8.1/XQuartz-2.8.1.dm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hyperlink" Target="https://theses.gla.ac.uk/3258/1/2011CalderheadPhD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"/>
          <p:cNvSpPr>
            <a:spLocks noChangeArrowheads="1"/>
          </p:cNvSpPr>
          <p:nvPr/>
        </p:nvSpPr>
        <p:spPr bwMode="auto">
          <a:xfrm>
            <a:off x="132125" y="317895"/>
            <a:ext cx="8823657" cy="11093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latin typeface="Times New Roman"/>
                <a:cs typeface="Times New Roman"/>
              </a:rPr>
              <a:t>Atomic Orbitals on a Computer</a:t>
            </a:r>
            <a:endParaRPr lang="en-US" sz="36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6588792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410436"/>
            <a:ext cx="8064500" cy="4864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11992" y="6156690"/>
            <a:ext cx="3659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www.askamathematician.com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6D4689-E3A9-3746-851F-B75B9D91D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76" y="263525"/>
            <a:ext cx="8351838" cy="2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465DB9FC-0C91-744B-A5B2-C8A730490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603" y="536521"/>
            <a:ext cx="7372792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Times New Roman" pitchFamily="18" charset="0"/>
              </a:rPr>
              <a:t>Example: (Simple, 1D) MCMC Sample from scaled Planck</a:t>
            </a:r>
          </a:p>
        </p:txBody>
      </p:sp>
      <p:pic>
        <p:nvPicPr>
          <p:cNvPr id="4" name="mcmc_metropolis_random_walk-sampler_demo_movie.mp4" descr="mcmc_metropolis_random_walk-sampler_demo_movie.mp4">
            <a:hlinkClick r:id="" action="ppaction://media"/>
            <a:extLst>
              <a:ext uri="{FF2B5EF4-FFF2-40B4-BE49-F238E27FC236}">
                <a16:creationId xmlns:a16="http://schemas.microsoft.com/office/drawing/2014/main" id="{D614B06E-213A-2C49-A3E3-8573C22C04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541" y="1849561"/>
            <a:ext cx="7044673" cy="3897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60EF5F-D6C2-454F-BAE2-1A8B6D09F339}"/>
              </a:ext>
            </a:extLst>
          </p:cNvPr>
          <p:cNvSpPr txBox="1"/>
          <p:nvPr/>
        </p:nvSpPr>
        <p:spPr>
          <a:xfrm>
            <a:off x="671733" y="6101423"/>
            <a:ext cx="780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Markov Chain Monte Carlo (MCMC) sample from the Planck distribution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2607C-6C01-501D-6573-8E33E64223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24"/>
          <a:stretch/>
        </p:blipFill>
        <p:spPr>
          <a:xfrm>
            <a:off x="7276448" y="1849561"/>
            <a:ext cx="1727166" cy="1127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705BA9-4C82-05CD-DEDA-C94FE6FED3C9}"/>
              </a:ext>
            </a:extLst>
          </p:cNvPr>
          <p:cNvSpPr txBox="1"/>
          <p:nvPr/>
        </p:nvSpPr>
        <p:spPr>
          <a:xfrm>
            <a:off x="8119124" y="2022459"/>
            <a:ext cx="70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156359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bital_sampling_movie.mp4" descr="orbital_sampling_movie.mp4">
            <a:hlinkClick r:id="" action="ppaction://media"/>
            <a:extLst>
              <a:ext uri="{FF2B5EF4-FFF2-40B4-BE49-F238E27FC236}">
                <a16:creationId xmlns:a16="http://schemas.microsoft.com/office/drawing/2014/main" id="{A1F30871-6934-1B4C-A365-3E9FE48307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780" r="25589"/>
          <a:stretch/>
        </p:blipFill>
        <p:spPr>
          <a:xfrm>
            <a:off x="8974" y="2478629"/>
            <a:ext cx="9135026" cy="3077218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48F9227F-D1EE-C14B-A616-F5740F74F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332601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Times New Roman" pitchFamily="18" charset="0"/>
              </a:rPr>
              <a:t>More complicated: Sampling from 3D Orbital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24DE28E-AAB1-114F-A58D-4B6912B26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1776" y="263525"/>
            <a:ext cx="8351838" cy="2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32E3FF1-ED4F-E24E-905F-763509884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38936"/>
            <a:ext cx="8686800" cy="1228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600" dirty="0">
                <a:solidFill>
                  <a:srgbClr val="000000"/>
                </a:solidFill>
                <a:latin typeface="Times New Roman" pitchFamily="18" charset="0"/>
              </a:rPr>
              <a:t>Lets do a 3D </a:t>
            </a:r>
            <a:r>
              <a:rPr lang="en-GB" sz="2600" i="1" u="sng" dirty="0">
                <a:solidFill>
                  <a:srgbClr val="000000"/>
                </a:solidFill>
                <a:latin typeface="Times New Roman" pitchFamily="18" charset="0"/>
              </a:rPr>
              <a:t>sample</a:t>
            </a:r>
            <a:r>
              <a:rPr lang="en-GB" sz="2600" dirty="0">
                <a:solidFill>
                  <a:srgbClr val="000000"/>
                </a:solidFill>
                <a:latin typeface="Times New Roman" pitchFamily="18" charset="0"/>
              </a:rPr>
              <a:t> from an </a:t>
            </a:r>
            <a:r>
              <a:rPr lang="en-GB" sz="2600" b="1" dirty="0">
                <a:solidFill>
                  <a:srgbClr val="000000"/>
                </a:solidFill>
                <a:latin typeface="Times New Roman" pitchFamily="18" charset="0"/>
              </a:rPr>
              <a:t>orbital probability density</a:t>
            </a:r>
            <a:r>
              <a:rPr lang="en-GB" sz="2600" dirty="0">
                <a:solidFill>
                  <a:srgbClr val="000000"/>
                </a:solidFill>
                <a:latin typeface="Times New Roman" pitchFamily="18" charset="0"/>
              </a:rPr>
              <a:t>: Here the 7</a:t>
            </a:r>
            <a:r>
              <a:rPr lang="en-GB" sz="2600" i="1" dirty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GB" sz="2600" baseline="-25000" dirty="0">
                <a:solidFill>
                  <a:srgbClr val="000000"/>
                </a:solidFill>
                <a:latin typeface="Times New Roman" pitchFamily="18" charset="0"/>
              </a:rPr>
              <a:t>6</a:t>
            </a:r>
            <a:r>
              <a:rPr lang="en-GB" sz="2600" dirty="0">
                <a:solidFill>
                  <a:srgbClr val="000000"/>
                </a:solidFill>
                <a:latin typeface="Times New Roman" pitchFamily="18" charset="0"/>
              </a:rPr>
              <a:t> orbital:</a:t>
            </a:r>
          </a:p>
        </p:txBody>
      </p:sp>
    </p:spTree>
    <p:extLst>
      <p:ext uri="{BB962C8B-B14F-4D97-AF65-F5344CB8AC3E}">
        <p14:creationId xmlns:p14="http://schemas.microsoft.com/office/powerpoint/2010/main" val="142162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228600" y="1104211"/>
            <a:ext cx="8686800" cy="1228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Lets do a 3D </a:t>
            </a:r>
            <a:r>
              <a:rPr lang="en-GB" sz="2800" i="1" u="sng" dirty="0">
                <a:solidFill>
                  <a:srgbClr val="000000"/>
                </a:solidFill>
                <a:latin typeface="Times New Roman" pitchFamily="18" charset="0"/>
              </a:rPr>
              <a:t>sample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from an </a:t>
            </a:r>
            <a:r>
              <a:rPr lang="en-GB" sz="2800" b="1" dirty="0">
                <a:solidFill>
                  <a:srgbClr val="000000"/>
                </a:solidFill>
                <a:latin typeface="Times New Roman" pitchFamily="18" charset="0"/>
              </a:rPr>
              <a:t>orbital probability density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6" y="263525"/>
            <a:ext cx="8351838" cy="2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31775" y="332601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Well, … lets try something else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265" r="7689" b="5610"/>
          <a:stretch/>
        </p:blipFill>
        <p:spPr>
          <a:xfrm>
            <a:off x="241692" y="2734477"/>
            <a:ext cx="3712469" cy="2668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602" y="2197622"/>
            <a:ext cx="4057826" cy="34904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74375" y="5596173"/>
            <a:ext cx="813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GB" sz="4000" i="1" dirty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GB" sz="4000" baseline="-25000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en-US" sz="4000" baseline="-25000" dirty="0"/>
          </a:p>
        </p:txBody>
      </p:sp>
    </p:spTree>
    <p:extLst>
      <p:ext uri="{BB962C8B-B14F-4D97-AF65-F5344CB8AC3E}">
        <p14:creationId xmlns:p14="http://schemas.microsoft.com/office/powerpoint/2010/main" val="682939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228600" y="1104211"/>
            <a:ext cx="8686800" cy="1228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Lets do a 3D </a:t>
            </a:r>
            <a:r>
              <a:rPr lang="en-GB" sz="2800" i="1" u="sng" dirty="0">
                <a:solidFill>
                  <a:srgbClr val="000000"/>
                </a:solidFill>
                <a:latin typeface="Times New Roman" pitchFamily="18" charset="0"/>
              </a:rPr>
              <a:t>sample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form an </a:t>
            </a:r>
            <a:r>
              <a:rPr lang="en-GB" sz="2800" b="1" dirty="0">
                <a:solidFill>
                  <a:srgbClr val="000000"/>
                </a:solidFill>
                <a:latin typeface="Times New Roman" pitchFamily="18" charset="0"/>
              </a:rPr>
              <a:t>orbital probability density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6" y="263525"/>
            <a:ext cx="8351838" cy="2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31775" y="332601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Well, … lets try something else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735" y="2183772"/>
            <a:ext cx="4396700" cy="42805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74375" y="5596173"/>
            <a:ext cx="813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GB" sz="4000" i="1" dirty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GB" sz="4000" baseline="-25000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en-US" sz="4000" baseline="-25000" dirty="0"/>
          </a:p>
        </p:txBody>
      </p:sp>
    </p:spTree>
    <p:extLst>
      <p:ext uri="{BB962C8B-B14F-4D97-AF65-F5344CB8AC3E}">
        <p14:creationId xmlns:p14="http://schemas.microsoft.com/office/powerpoint/2010/main" val="28481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228600" y="1104211"/>
            <a:ext cx="8686800" cy="11504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Lets do a 3D </a:t>
            </a:r>
            <a:r>
              <a:rPr lang="en-GB" sz="2800" i="1" u="sng" dirty="0">
                <a:solidFill>
                  <a:srgbClr val="000000"/>
                </a:solidFill>
                <a:latin typeface="Times New Roman" pitchFamily="18" charset="0"/>
              </a:rPr>
              <a:t>sample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form an </a:t>
            </a:r>
            <a:r>
              <a:rPr lang="en-GB" sz="2800" b="1" dirty="0">
                <a:solidFill>
                  <a:srgbClr val="000000"/>
                </a:solidFill>
                <a:latin typeface="Times New Roman" pitchFamily="18" charset="0"/>
              </a:rPr>
              <a:t>orbital probability density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6" y="263525"/>
            <a:ext cx="8351838" cy="2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31775" y="332601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Well, … lets try something else</a:t>
            </a:r>
          </a:p>
        </p:txBody>
      </p:sp>
      <p:sp>
        <p:nvSpPr>
          <p:cNvPr id="5" name="Rectangle 4"/>
          <p:cNvSpPr/>
          <p:nvPr/>
        </p:nvSpPr>
        <p:spPr>
          <a:xfrm>
            <a:off x="231776" y="3516323"/>
            <a:ext cx="2050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itchFamily="18" charset="0"/>
              </a:rPr>
              <a:t>What orbital is this?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556" y="1977200"/>
            <a:ext cx="4053407" cy="45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23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6" y="263525"/>
            <a:ext cx="8351838" cy="2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31775" y="332601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 for 3D Plotting in R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27A6D1-5A6C-064F-9B7B-989CD02D1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104211"/>
            <a:ext cx="8915400" cy="128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u="sng" dirty="0">
                <a:solidFill>
                  <a:srgbClr val="000000"/>
                </a:solidFill>
                <a:latin typeface="Times New Roman" pitchFamily="18" charset="0"/>
              </a:rPr>
              <a:t>Macintosh people </a:t>
            </a:r>
            <a:r>
              <a:rPr lang="en-GB" sz="2800" b="1" u="sng" dirty="0">
                <a:solidFill>
                  <a:srgbClr val="000000"/>
                </a:solidFill>
                <a:latin typeface="Times New Roman" pitchFamily="18" charset="0"/>
              </a:rPr>
              <a:t>only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, download and install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XQuarz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1700" dirty="0">
                <a:solidFill>
                  <a:srgbClr val="000000"/>
                </a:solidFill>
                <a:latin typeface="Times New Roman" pitchFamily="18" charset="0"/>
                <a:hlinkClick r:id="rId3"/>
              </a:rPr>
              <a:t>https://github.com/XQuartz/XQuartz/releases/download/XQuartz-2.8.1/XQuartz-2.8.1.dmg</a:t>
            </a:r>
            <a:endParaRPr lang="en-GB" sz="17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B4DA0B-6A63-3549-8DB0-353D6B301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386361"/>
            <a:ext cx="8686800" cy="128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OPTIONAL for everybody: We need to install a few R packages:</a:t>
            </a:r>
            <a:endParaRPr lang="en-GB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DAAA3-24E7-AE4A-BEF3-97600DC9979C}"/>
              </a:ext>
            </a:extLst>
          </p:cNvPr>
          <p:cNvSpPr/>
          <p:nvPr/>
        </p:nvSpPr>
        <p:spPr>
          <a:xfrm>
            <a:off x="228600" y="3441003"/>
            <a:ext cx="8839200" cy="1015663"/>
          </a:xfrm>
          <a:prstGeom prst="rect">
            <a:avLst/>
          </a:prstGeom>
          <a:solidFill>
            <a:srgbClr val="000C78"/>
          </a:solidFill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  <a:latin typeface="Courier"/>
                <a:cs typeface="Courier"/>
              </a:rPr>
              <a:t># Preparation: Install these packages:</a:t>
            </a:r>
          </a:p>
          <a:p>
            <a:r>
              <a:rPr lang="en-US" sz="1500" dirty="0" err="1">
                <a:solidFill>
                  <a:schemeClr val="bg1"/>
                </a:solidFill>
                <a:latin typeface="Courier"/>
                <a:cs typeface="Courier"/>
              </a:rPr>
              <a:t>install.packages</a:t>
            </a:r>
            <a:r>
              <a:rPr lang="en-US" sz="15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5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500" dirty="0" err="1">
                <a:solidFill>
                  <a:srgbClr val="00B050"/>
                </a:solidFill>
                <a:latin typeface="Courier"/>
                <a:cs typeface="Courier"/>
              </a:rPr>
              <a:t>rgl</a:t>
            </a:r>
            <a:r>
              <a:rPr lang="en-US" sz="15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5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  <a:r>
              <a:rPr lang="en-US" sz="1500" dirty="0">
                <a:solidFill>
                  <a:srgbClr val="FFFF00"/>
                </a:solidFill>
                <a:latin typeface="Courier"/>
                <a:cs typeface="Courier"/>
              </a:rPr>
              <a:t>           # For 3D interactive plots</a:t>
            </a:r>
          </a:p>
          <a:p>
            <a:r>
              <a:rPr lang="en-US" sz="1500" dirty="0" err="1">
                <a:solidFill>
                  <a:schemeClr val="bg1"/>
                </a:solidFill>
                <a:latin typeface="Courier"/>
                <a:cs typeface="Courier"/>
              </a:rPr>
              <a:t>install.packages</a:t>
            </a:r>
            <a:r>
              <a:rPr lang="en-US" sz="15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5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500" dirty="0" err="1">
                <a:solidFill>
                  <a:srgbClr val="00B050"/>
                </a:solidFill>
                <a:latin typeface="Courier"/>
                <a:cs typeface="Courier"/>
              </a:rPr>
              <a:t>doMC</a:t>
            </a:r>
            <a:r>
              <a:rPr lang="en-US" sz="15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5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  <a:r>
              <a:rPr lang="en-US" sz="1500" dirty="0">
                <a:solidFill>
                  <a:srgbClr val="FFFF00"/>
                </a:solidFill>
                <a:latin typeface="Courier"/>
                <a:cs typeface="Courier"/>
              </a:rPr>
              <a:t>          # To do some stuff in parallel</a:t>
            </a:r>
          </a:p>
          <a:p>
            <a:r>
              <a:rPr lang="en-US" sz="1500" dirty="0" err="1">
                <a:solidFill>
                  <a:schemeClr val="bg1"/>
                </a:solidFill>
                <a:latin typeface="Courier"/>
                <a:cs typeface="Courier"/>
              </a:rPr>
              <a:t>install.packages</a:t>
            </a:r>
            <a:r>
              <a:rPr lang="en-US" sz="15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5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500" dirty="0" err="1">
                <a:solidFill>
                  <a:srgbClr val="00B050"/>
                </a:solidFill>
                <a:latin typeface="Courier"/>
                <a:cs typeface="Courier"/>
              </a:rPr>
              <a:t>doSNOW</a:t>
            </a:r>
            <a:r>
              <a:rPr lang="en-US" sz="1500" dirty="0">
                <a:solidFill>
                  <a:srgbClr val="00B050"/>
                </a:solidFill>
                <a:latin typeface="Courier"/>
                <a:cs typeface="Courier"/>
              </a:rPr>
              <a:t>"</a:t>
            </a:r>
            <a:r>
              <a:rPr lang="en-US" sz="15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  <a:r>
              <a:rPr lang="en-US" sz="1500" dirty="0">
                <a:solidFill>
                  <a:srgbClr val="FFFF00"/>
                </a:solidFill>
                <a:latin typeface="Courier"/>
                <a:cs typeface="Courier"/>
              </a:rPr>
              <a:t>        # To do some stuff in parallel</a:t>
            </a:r>
          </a:p>
        </p:txBody>
      </p:sp>
    </p:spTree>
    <p:extLst>
      <p:ext uri="{BB962C8B-B14F-4D97-AF65-F5344CB8AC3E}">
        <p14:creationId xmlns:p14="http://schemas.microsoft.com/office/powerpoint/2010/main" val="2330274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6" y="263525"/>
            <a:ext cx="8351838" cy="2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31775" y="158976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 err="1">
                <a:solidFill>
                  <a:srgbClr val="000000"/>
                </a:solidFill>
                <a:latin typeface="Courier"/>
                <a:cs typeface="Courier"/>
              </a:rPr>
              <a:t>density.sampling.control_script.R</a:t>
            </a:r>
            <a:endParaRPr lang="en-GB" sz="28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7CC00C-7B9C-314A-8769-DD11FEE91BE0}"/>
              </a:ext>
            </a:extLst>
          </p:cNvPr>
          <p:cNvSpPr/>
          <p:nvPr/>
        </p:nvSpPr>
        <p:spPr>
          <a:xfrm>
            <a:off x="152400" y="999864"/>
            <a:ext cx="8839200" cy="5847755"/>
          </a:xfrm>
          <a:prstGeom prst="rect">
            <a:avLst/>
          </a:prstGeom>
          <a:solidFill>
            <a:srgbClr val="000C78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library(che302r)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library(parallel)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library(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doSNOW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library(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rgl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endParaRPr lang="en-US" sz="11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100" dirty="0">
                <a:solidFill>
                  <a:srgbClr val="FFFF00"/>
                </a:solidFill>
                <a:latin typeface="Courier"/>
                <a:cs typeface="Courier"/>
              </a:rPr>
              <a:t>#Pick an orbital: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n &lt;- 3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l &lt;- (2)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m &lt;- (-1)</a:t>
            </a:r>
          </a:p>
          <a:p>
            <a:endParaRPr lang="en-US" sz="11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100" dirty="0">
                <a:solidFill>
                  <a:srgbClr val="FFFF00"/>
                </a:solidFill>
                <a:latin typeface="Courier"/>
                <a:cs typeface="Courier"/>
              </a:rPr>
              <a:t># Create squared orbital functions for sampling</a:t>
            </a:r>
          </a:p>
          <a:p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orb.sq.funcs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  &lt;-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splined.sqorb.functs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(n, l, m,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r.max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 = 50,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num.knots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 = 1000)</a:t>
            </a:r>
          </a:p>
          <a:p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rax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           &lt;-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orb.sq.funcs$r.axis</a:t>
            </a:r>
            <a:endParaRPr lang="en-US" sz="11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R.sq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          &lt;-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orb.sq.funcs$R.sq.func</a:t>
            </a:r>
            <a:endParaRPr lang="en-US" sz="11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plot(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rax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, rax^2 *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R.sq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rax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),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typ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en-US" sz="1100" dirty="0">
                <a:solidFill>
                  <a:srgbClr val="00B050"/>
                </a:solidFill>
                <a:latin typeface="Courier"/>
                <a:cs typeface="Courier"/>
              </a:rPr>
              <a:t>"l"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plot(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rax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, log(rax^2 *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R.sq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rax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)),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typ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en-US" sz="1100" dirty="0">
                <a:solidFill>
                  <a:srgbClr val="00B050"/>
                </a:solidFill>
                <a:latin typeface="Courier"/>
                <a:cs typeface="Courier"/>
              </a:rPr>
              <a:t>"l"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  <a:endParaRPr lang="en-US" sz="1100" dirty="0">
              <a:solidFill>
                <a:srgbClr val="FFFF00"/>
              </a:solidFill>
              <a:latin typeface="Courier"/>
              <a:cs typeface="Courier"/>
            </a:endParaRPr>
          </a:p>
          <a:p>
            <a:endParaRPr lang="en-US" sz="11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detectCores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() </a:t>
            </a:r>
            <a:r>
              <a:rPr lang="en-US" sz="1100" dirty="0">
                <a:solidFill>
                  <a:srgbClr val="FFFF00"/>
                </a:solidFill>
                <a:latin typeface="Courier"/>
                <a:cs typeface="Courier"/>
              </a:rPr>
              <a:t># Number of processors available</a:t>
            </a:r>
          </a:p>
          <a:p>
            <a:endParaRPr lang="en-US" sz="11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100" dirty="0">
                <a:solidFill>
                  <a:srgbClr val="FFFF00"/>
                </a:solidFill>
                <a:latin typeface="Courier"/>
                <a:cs typeface="Courier"/>
              </a:rPr>
              <a:t>#Sample the orbital density:</a:t>
            </a:r>
          </a:p>
          <a:p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density.samples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 &lt;-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sample.orbital.density.ais.parallel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(n, l, m,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orb.func.info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 =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orb.sq.funcs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                                                      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num.processes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 = 4)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x &lt;-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density.samples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[,1]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y &lt;-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density.samples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[,2]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z &lt;- 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density.samples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[,3]</a:t>
            </a:r>
          </a:p>
          <a:p>
            <a:endParaRPr lang="en-US" sz="11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100" dirty="0">
                <a:solidFill>
                  <a:srgbClr val="FFFF00"/>
                </a:solidFill>
                <a:latin typeface="Courier"/>
                <a:cs typeface="Courier"/>
              </a:rPr>
              <a:t>#Plot the sampled orbital density:</a:t>
            </a:r>
          </a:p>
          <a:p>
            <a:r>
              <a:rPr lang="en-US" sz="1100" dirty="0">
                <a:solidFill>
                  <a:srgbClr val="FFFF00"/>
                </a:solidFill>
                <a:latin typeface="Courier"/>
                <a:cs typeface="Courier"/>
              </a:rPr>
              <a:t>#2D 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plot(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x,y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plot(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x,z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plot(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y,z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endParaRPr lang="en-US" sz="11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100" dirty="0">
                <a:solidFill>
                  <a:srgbClr val="FFFF00"/>
                </a:solidFill>
                <a:latin typeface="Courier"/>
                <a:cs typeface="Courier"/>
              </a:rPr>
              <a:t>#3D</a:t>
            </a:r>
          </a:p>
          <a:p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plot3d(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x,y,z,type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="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s",radius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=0.2,xlab=</a:t>
            </a:r>
            <a:r>
              <a:rPr lang="en-US" sz="1100" dirty="0">
                <a:solidFill>
                  <a:srgbClr val="00B050"/>
                </a:solidFill>
                <a:latin typeface="Courier"/>
                <a:cs typeface="Courier"/>
              </a:rPr>
              <a:t>"x"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,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ylab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en-US" sz="1100" dirty="0">
                <a:solidFill>
                  <a:srgbClr val="00B050"/>
                </a:solidFill>
                <a:latin typeface="Courier"/>
                <a:cs typeface="Courier"/>
              </a:rPr>
              <a:t>"y"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,</a:t>
            </a:r>
            <a:r>
              <a:rPr lang="en-US" sz="1100" dirty="0" err="1">
                <a:solidFill>
                  <a:schemeClr val="bg1"/>
                </a:solidFill>
                <a:latin typeface="Courier"/>
                <a:cs typeface="Courier"/>
              </a:rPr>
              <a:t>zlab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en-US" sz="1100" dirty="0">
                <a:solidFill>
                  <a:srgbClr val="00B050"/>
                </a:solidFill>
                <a:latin typeface="Courier"/>
                <a:cs typeface="Courier"/>
              </a:rPr>
              <a:t>"z"</a:t>
            </a:r>
            <a:r>
              <a:rPr lang="en-US" sz="11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372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228600" y="1104211"/>
            <a:ext cx="8686800" cy="15437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3600" dirty="0">
                <a:solidFill>
                  <a:srgbClr val="000000"/>
                </a:solidFill>
                <a:latin typeface="Times New Roman" pitchFamily="18" charset="0"/>
              </a:rPr>
              <a:t>The hydrogen atom is three systems in one: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231775" y="332601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The H-Atom Model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6" y="263525"/>
            <a:ext cx="8351838" cy="2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46433" y="5338676"/>
            <a:ext cx="7627351" cy="15437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3200" dirty="0">
                <a:solidFill>
                  <a:srgbClr val="000000"/>
                </a:solidFill>
                <a:latin typeface="Times New Roman" pitchFamily="18" charset="0"/>
              </a:rPr>
              <a:t>Setting up the Schrodinger equation we get new equations to solve for each “motion”</a:t>
            </a:r>
          </a:p>
        </p:txBody>
      </p:sp>
      <p:sp>
        <p:nvSpPr>
          <p:cNvPr id="8" name="Freeform 7"/>
          <p:cNvSpPr/>
          <p:nvPr/>
        </p:nvSpPr>
        <p:spPr>
          <a:xfrm>
            <a:off x="4374377" y="3489258"/>
            <a:ext cx="606777" cy="183491"/>
          </a:xfrm>
          <a:custGeom>
            <a:avLst/>
            <a:gdLst>
              <a:gd name="connsiteX0" fmla="*/ 0 w 606777"/>
              <a:gd name="connsiteY0" fmla="*/ 169380 h 183491"/>
              <a:gd name="connsiteX1" fmla="*/ 310444 w 606777"/>
              <a:gd name="connsiteY1" fmla="*/ 47 h 183491"/>
              <a:gd name="connsiteX2" fmla="*/ 606777 w 606777"/>
              <a:gd name="connsiteY2" fmla="*/ 183491 h 183491"/>
              <a:gd name="connsiteX3" fmla="*/ 606777 w 606777"/>
              <a:gd name="connsiteY3" fmla="*/ 183491 h 18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777" h="183491">
                <a:moveTo>
                  <a:pt x="0" y="169380"/>
                </a:moveTo>
                <a:cubicBezTo>
                  <a:pt x="104657" y="83537"/>
                  <a:pt x="209315" y="-2305"/>
                  <a:pt x="310444" y="47"/>
                </a:cubicBezTo>
                <a:cubicBezTo>
                  <a:pt x="411573" y="2399"/>
                  <a:pt x="606777" y="183491"/>
                  <a:pt x="606777" y="183491"/>
                </a:cubicBezTo>
                <a:lnTo>
                  <a:pt x="606777" y="183491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135350" y="4291989"/>
            <a:ext cx="564445" cy="186613"/>
          </a:xfrm>
          <a:custGeom>
            <a:avLst/>
            <a:gdLst>
              <a:gd name="connsiteX0" fmla="*/ 0 w 564445"/>
              <a:gd name="connsiteY0" fmla="*/ 98778 h 186613"/>
              <a:gd name="connsiteX1" fmla="*/ 296334 w 564445"/>
              <a:gd name="connsiteY1" fmla="*/ 183444 h 186613"/>
              <a:gd name="connsiteX2" fmla="*/ 564445 w 564445"/>
              <a:gd name="connsiteY2" fmla="*/ 0 h 18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4445" h="186613">
                <a:moveTo>
                  <a:pt x="0" y="98778"/>
                </a:moveTo>
                <a:cubicBezTo>
                  <a:pt x="101130" y="149342"/>
                  <a:pt x="202260" y="199907"/>
                  <a:pt x="296334" y="183444"/>
                </a:cubicBezTo>
                <a:cubicBezTo>
                  <a:pt x="390408" y="166981"/>
                  <a:pt x="564445" y="0"/>
                  <a:pt x="564445" y="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93857" y="3177641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rgbClr val="000000"/>
                </a:solidFill>
                <a:latin typeface="Symbol" charset="2"/>
                <a:cs typeface="Symbol" charset="2"/>
              </a:rPr>
              <a:t>q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46307" y="4259716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rgbClr val="000000"/>
                </a:solidFill>
                <a:latin typeface="Symbol" charset="2"/>
                <a:cs typeface="Symbol" charset="2"/>
              </a:rPr>
              <a:t>f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879106" y="2122718"/>
            <a:ext cx="2446637" cy="2472838"/>
            <a:chOff x="2288428" y="2252405"/>
            <a:chExt cx="2446637" cy="2472838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2288428" y="4307937"/>
              <a:ext cx="487366" cy="41730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775794" y="4307937"/>
              <a:ext cx="195927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2775794" y="2252405"/>
              <a:ext cx="0" cy="205553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flipV="1">
            <a:off x="4366472" y="3313192"/>
            <a:ext cx="1161129" cy="86505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914605" y="3607672"/>
            <a:ext cx="380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r</a:t>
            </a:r>
            <a:endParaRPr lang="en-US" sz="2400" i="1" dirty="0"/>
          </a:p>
        </p:txBody>
      </p:sp>
      <p:sp>
        <p:nvSpPr>
          <p:cNvPr id="24" name="Smiley Face 23"/>
          <p:cNvSpPr/>
          <p:nvPr/>
        </p:nvSpPr>
        <p:spPr>
          <a:xfrm>
            <a:off x="5282998" y="3050680"/>
            <a:ext cx="536823" cy="497573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5619397" y="3541634"/>
            <a:ext cx="0" cy="976828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322005" y="4171407"/>
            <a:ext cx="1297392" cy="398853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528174" y="3408858"/>
            <a:ext cx="1838298" cy="7693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493857" y="4570260"/>
            <a:ext cx="108587" cy="4971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712888" y="2705738"/>
            <a:ext cx="281359" cy="555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154722" y="3672749"/>
            <a:ext cx="1352624" cy="2345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766191" y="3008840"/>
            <a:ext cx="1124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nucleus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6507346" y="3408858"/>
            <a:ext cx="2408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distance from the origin</a:t>
            </a:r>
            <a:endParaRPr lang="en-US" sz="2400" dirty="0"/>
          </a:p>
        </p:txBody>
      </p:sp>
      <p:sp>
        <p:nvSpPr>
          <p:cNvPr id="42" name="Rectangle 41"/>
          <p:cNvSpPr/>
          <p:nvPr/>
        </p:nvSpPr>
        <p:spPr>
          <a:xfrm>
            <a:off x="4797852" y="2312597"/>
            <a:ext cx="2408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azimuthal angle</a:t>
            </a:r>
            <a:endParaRPr lang="en-US" sz="2400" dirty="0"/>
          </a:p>
        </p:txBody>
      </p:sp>
      <p:sp>
        <p:nvSpPr>
          <p:cNvPr id="43" name="Rectangle 42"/>
          <p:cNvSpPr/>
          <p:nvPr/>
        </p:nvSpPr>
        <p:spPr>
          <a:xfrm>
            <a:off x="4078970" y="4952029"/>
            <a:ext cx="2428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equatorial angle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292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28600" y="1074563"/>
            <a:ext cx="8686800" cy="1111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Font typeface="Times New Roman" pitchFamily="18" charset="0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The Schrodinger equation: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3718" y="116417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Hydrogen Atom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997" y="1794586"/>
            <a:ext cx="1478712" cy="555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721" y="2484011"/>
            <a:ext cx="2082967" cy="603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85" y="4770278"/>
            <a:ext cx="7835900" cy="596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4188" y="4334529"/>
            <a:ext cx="1313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Solution: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103718" y="5957969"/>
            <a:ext cx="3271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We want to visualize this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1357609" y="5431514"/>
            <a:ext cx="2855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Radial Wave function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4212627" y="5438684"/>
            <a:ext cx="3072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Angular Wave function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86812" y="5367178"/>
            <a:ext cx="0" cy="7230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200805" y="5260932"/>
            <a:ext cx="0" cy="2850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0"/>
          </p:cNvCxnSpPr>
          <p:nvPr/>
        </p:nvCxnSpPr>
        <p:spPr>
          <a:xfrm flipH="1" flipV="1">
            <a:off x="4212627" y="5260932"/>
            <a:ext cx="1536489" cy="177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3001534"/>
            <a:ext cx="47117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9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228600" y="1104212"/>
            <a:ext cx="8686800" cy="872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3200" dirty="0">
                <a:solidFill>
                  <a:srgbClr val="000000"/>
                </a:solidFill>
                <a:latin typeface="Times New Roman" pitchFamily="18" charset="0"/>
              </a:rPr>
              <a:t>For the Radial part of the Schrodinger equation: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231775" y="332601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Numerov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 Procedure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6" y="263525"/>
            <a:ext cx="8351838" cy="2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542832" y="4944549"/>
            <a:ext cx="8040782" cy="1913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Just this again:</a:t>
            </a:r>
          </a:p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We can use the </a:t>
            </a:r>
            <a:r>
              <a:rPr lang="en-GB" sz="2400" dirty="0" err="1">
                <a:solidFill>
                  <a:srgbClr val="000000"/>
                </a:solidFill>
                <a:latin typeface="Times New Roman" pitchFamily="18" charset="0"/>
              </a:rPr>
              <a:t>Numerov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program to solve it!</a:t>
            </a:r>
          </a:p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Radial wave function depends on </a:t>
            </a:r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and </a:t>
            </a:r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quantum numbers</a:t>
            </a:r>
          </a:p>
          <a:p>
            <a:pPr marL="1344613" lvl="2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977200"/>
            <a:ext cx="8877300" cy="10160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42832" y="3140944"/>
            <a:ext cx="8040782" cy="10263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This can be reformed to look like:</a:t>
            </a: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1344613" lvl="2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191" y="4847747"/>
            <a:ext cx="2420654" cy="563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939" y="3793647"/>
            <a:ext cx="51943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4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228600" y="1104211"/>
            <a:ext cx="8686800" cy="16848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The radial wave functions tell you what is happening </a:t>
            </a:r>
            <a:r>
              <a:rPr lang="en-GB" sz="2800" i="1" u="sng" dirty="0">
                <a:solidFill>
                  <a:srgbClr val="000000"/>
                </a:solidFill>
                <a:latin typeface="Times New Roman" pitchFamily="18" charset="0"/>
              </a:rPr>
              <a:t>inside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the orbital: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231775" y="332601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Numerov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 Procedure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6" y="263525"/>
            <a:ext cx="8351838" cy="2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91599" y="6109915"/>
            <a:ext cx="7588078" cy="5025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# radial nodes = </a:t>
            </a:r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– </a:t>
            </a:r>
            <a:r>
              <a:rPr lang="en-GB" sz="2400" i="1" dirty="0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–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6515" b="4762"/>
          <a:stretch/>
        </p:blipFill>
        <p:spPr>
          <a:xfrm>
            <a:off x="1071485" y="2301159"/>
            <a:ext cx="7212037" cy="380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42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6" y="263525"/>
            <a:ext cx="8351838" cy="2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31775" y="332601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 err="1">
                <a:solidFill>
                  <a:srgbClr val="000000"/>
                </a:solidFill>
                <a:latin typeface="Courier"/>
                <a:cs typeface="Courier"/>
              </a:rPr>
              <a:t>numerov_control.R</a:t>
            </a:r>
            <a:endParaRPr lang="en-GB" sz="4000" dirty="0">
              <a:solidFill>
                <a:srgbClr val="000000"/>
              </a:solidFill>
              <a:latin typeface="Courier"/>
              <a:cs typeface="Courie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F93D42-C273-1849-A7DE-D388E866BA19}"/>
              </a:ext>
            </a:extLst>
          </p:cNvPr>
          <p:cNvSpPr/>
          <p:nvPr/>
        </p:nvSpPr>
        <p:spPr>
          <a:xfrm>
            <a:off x="385017" y="1459726"/>
            <a:ext cx="8454183" cy="4524315"/>
          </a:xfrm>
          <a:prstGeom prst="rect">
            <a:avLst/>
          </a:prstGeom>
          <a:solidFill>
            <a:srgbClr val="000C78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#Domain (x-axis):</a:t>
            </a:r>
          </a:p>
          <a:p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dr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    &lt;- 0.1                            </a:t>
            </a:r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Increment on r-axis</a:t>
            </a:r>
          </a:p>
          <a:p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r.min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 &lt;- 1e-15                          </a:t>
            </a:r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Start of r-axis.</a:t>
            </a:r>
          </a:p>
          <a:p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r.max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 &lt;- 180                            </a:t>
            </a:r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End of r-axis.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r     &lt;- seq(from=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r.min,to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r.max,by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dr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) </a:t>
            </a:r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r-axis</a:t>
            </a:r>
          </a:p>
          <a:p>
            <a:endParaRPr lang="en-US" sz="12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</a:t>
            </a:r>
            <a:r>
              <a:rPr lang="en-US" sz="1200" dirty="0" err="1">
                <a:solidFill>
                  <a:srgbClr val="FFFF00"/>
                </a:solidFill>
                <a:latin typeface="Courier"/>
                <a:cs typeface="Courier"/>
              </a:rPr>
              <a:t>Numerov's</a:t>
            </a:r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 procedure to solve the (almost) Radial Schrodinger Equation: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n            &lt;- 6      </a:t>
            </a:r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n = 1,2,3,...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l            &lt;- 4      </a:t>
            </a:r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l = 0, ... , n-1 (e.g. </a:t>
            </a:r>
            <a:r>
              <a:rPr lang="en-US" sz="1200" dirty="0" err="1">
                <a:solidFill>
                  <a:srgbClr val="FFFF00"/>
                </a:solidFill>
                <a:latin typeface="Courier"/>
                <a:cs typeface="Courier"/>
              </a:rPr>
              <a:t>s,p,d,f,g</a:t>
            </a:r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,.....)</a:t>
            </a:r>
          </a:p>
          <a:p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Guess.Energy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 &lt;- (-0.5) </a:t>
            </a:r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Initial guess for energy of the state</a:t>
            </a:r>
          </a:p>
          <a:p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max.iter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     &lt;- 50                  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state        &lt;- (n-l-1)                  </a:t>
            </a:r>
          </a:p>
          <a:p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Fr.info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      &lt;- 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numerov.procedure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(r,dr,"radial",state,Guess.Energy,max.iter,0.00)</a:t>
            </a:r>
          </a:p>
          <a:p>
            <a:endParaRPr lang="en-US" sz="12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Transform F(r) back into R(r), the proper radial wave function</a:t>
            </a:r>
          </a:p>
          <a:p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psi.info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     &lt;- 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Fr.info</a:t>
            </a:r>
            <a:endParaRPr lang="en-US" sz="12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psi.info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[,2] &lt;- (r^-1)*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Fr.info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[,2]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plot(r, r^2 * 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psi.info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[,2],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typ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="l")</a:t>
            </a:r>
          </a:p>
          <a:p>
            <a:endParaRPr lang="en-US" sz="12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Approximately Normalize Psi:</a:t>
            </a:r>
          </a:p>
          <a:p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Npsi.info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&lt;-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approx.normalize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(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psi.info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include.jacobian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 = TRUE)</a:t>
            </a:r>
          </a:p>
          <a:p>
            <a:endParaRPr lang="en-US" sz="12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200" dirty="0">
                <a:solidFill>
                  <a:srgbClr val="FFFF00"/>
                </a:solidFill>
                <a:latin typeface="Courier"/>
                <a:cs typeface="Courier"/>
              </a:rPr>
              <a:t># Plot the normalized wave function:</a:t>
            </a:r>
          </a:p>
          <a:p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plot(r, r^2*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Npsi.info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[,2], 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xlim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=c(min(r),max(r)),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ylab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="N psi(x)",</a:t>
            </a:r>
            <a:r>
              <a:rPr lang="en-US" sz="1200" dirty="0" err="1">
                <a:solidFill>
                  <a:schemeClr val="bg1"/>
                </a:solidFill>
                <a:latin typeface="Courier"/>
                <a:cs typeface="Courier"/>
              </a:rPr>
              <a:t>typ</a:t>
            </a:r>
            <a:r>
              <a:rPr lang="en-US" sz="1200" dirty="0">
                <a:solidFill>
                  <a:schemeClr val="bg1"/>
                </a:solidFill>
                <a:latin typeface="Courier"/>
                <a:cs typeface="Courier"/>
              </a:rPr>
              <a:t>="l")</a:t>
            </a:r>
          </a:p>
        </p:txBody>
      </p:sp>
    </p:spTree>
    <p:extLst>
      <p:ext uri="{BB962C8B-B14F-4D97-AF65-F5344CB8AC3E}">
        <p14:creationId xmlns:p14="http://schemas.microsoft.com/office/powerpoint/2010/main" val="1137338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228600" y="1104212"/>
            <a:ext cx="8686800" cy="872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3200" dirty="0">
                <a:solidFill>
                  <a:srgbClr val="000000"/>
                </a:solidFill>
                <a:latin typeface="Times New Roman" pitchFamily="18" charset="0"/>
              </a:rPr>
              <a:t>For the angular parts of the Schrodinger equation:</a:t>
            </a:r>
          </a:p>
        </p:txBody>
      </p:sp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231775" y="332601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 err="1">
                <a:solidFill>
                  <a:srgbClr val="000000"/>
                </a:solidFill>
                <a:latin typeface="Times New Roman" pitchFamily="18" charset="0"/>
              </a:rPr>
              <a:t>Doh</a:t>
            </a: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!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6" y="263525"/>
            <a:ext cx="8351838" cy="2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42832" y="2978997"/>
            <a:ext cx="8040782" cy="872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We get an equation that we can’t solve with </a:t>
            </a:r>
            <a:r>
              <a:rPr lang="en-GB" sz="2800" dirty="0" err="1">
                <a:solidFill>
                  <a:srgbClr val="000000"/>
                </a:solidFill>
                <a:latin typeface="Times New Roman" pitchFamily="18" charset="0"/>
              </a:rPr>
              <a:t>Numerov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so, we will just “look-up” the solutions:</a:t>
            </a: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1344613" lvl="2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8812" y="1995048"/>
            <a:ext cx="4707092" cy="745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516" y="4004131"/>
            <a:ext cx="3937000" cy="723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0418" y="5101361"/>
            <a:ext cx="2962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Legendre Polynomials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514" y="4806595"/>
            <a:ext cx="3213100" cy="9906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5" idx="0"/>
          </p:cNvCxnSpPr>
          <p:nvPr/>
        </p:nvCxnSpPr>
        <p:spPr>
          <a:xfrm flipV="1">
            <a:off x="2601728" y="4505008"/>
            <a:ext cx="1614299" cy="5963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331236" y="4505008"/>
            <a:ext cx="154837" cy="5963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5">
            <a:extLst>
              <a:ext uri="{FF2B5EF4-FFF2-40B4-BE49-F238E27FC236}">
                <a16:creationId xmlns:a16="http://schemas.microsoft.com/office/drawing/2014/main" id="{5918D230-56E0-2B4F-8B56-66FEA5964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832" y="5914243"/>
            <a:ext cx="8040782" cy="872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To visualize the orbital (density), we’ll use statistical sampling</a:t>
            </a: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1344613" lvl="2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40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228600" y="1104212"/>
            <a:ext cx="8686800" cy="795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                                                      is a probability density.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776" y="263525"/>
            <a:ext cx="8351838" cy="2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31775" y="332601"/>
            <a:ext cx="86074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Well, … lets try something else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42" y="1264452"/>
            <a:ext cx="4838700" cy="635000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6323F446-9D6C-6242-B6F3-A6AA535F2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763970"/>
            <a:ext cx="8686800" cy="795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endParaRPr lang="en-GB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887413" lvl="1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To “look” at a probability density, we can sample from it.</a:t>
            </a:r>
            <a:endParaRPr lang="en-GB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29EDC5C8-B9E8-3C47-BF94-FD03EA08E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639004"/>
            <a:ext cx="8686800" cy="10243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30213" indent="-32385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buChar char="•"/>
              <a:tabLst>
                <a:tab pos="430213" algn="l"/>
                <a:tab pos="1344613" algn="l"/>
                <a:tab pos="2259013" algn="l"/>
                <a:tab pos="3173413" algn="l"/>
                <a:tab pos="4087813" algn="l"/>
                <a:tab pos="5002213" algn="l"/>
                <a:tab pos="5916613" algn="l"/>
                <a:tab pos="6831013" algn="l"/>
                <a:tab pos="7745413" algn="l"/>
                <a:tab pos="8659813" algn="l"/>
                <a:tab pos="9574213" algn="l"/>
                <a:tab pos="10488613" algn="l"/>
              </a:tabLst>
            </a:pP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First a simple sampling example: sample from the (scaled) Planck distribution: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717265-9744-7E9A-9569-115A3D65F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844" y="3594437"/>
            <a:ext cx="4873460" cy="3036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C9D16F-8A68-6B11-D95C-3D1AAB7CD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655" y="6665987"/>
            <a:ext cx="805325" cy="1675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64C0D5-24AA-AD54-D8BD-3108F58D4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539400" y="4772284"/>
            <a:ext cx="1096701" cy="240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A6D8BC5-BFB1-F785-951D-C4C61C758097}"/>
              </a:ext>
            </a:extLst>
          </p:cNvPr>
          <p:cNvSpPr/>
          <p:nvPr/>
        </p:nvSpPr>
        <p:spPr>
          <a:xfrm>
            <a:off x="4022525" y="3773675"/>
            <a:ext cx="3073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  <a:latin typeface="Times New Roman" pitchFamily="18" charset="0"/>
              </a:rPr>
              <a:t>Scaled Planck distribution</a:t>
            </a:r>
            <a:endParaRPr lang="en-US" sz="20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81104F-1F39-8841-9812-2AFD03DD9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1149" y="4709135"/>
            <a:ext cx="1682636" cy="60861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0202B21-4F88-6707-2F3C-25812C0D3C61}"/>
              </a:ext>
            </a:extLst>
          </p:cNvPr>
          <p:cNvCxnSpPr>
            <a:cxnSpLocks/>
          </p:cNvCxnSpPr>
          <p:nvPr/>
        </p:nvCxnSpPr>
        <p:spPr>
          <a:xfrm>
            <a:off x="5972536" y="4162210"/>
            <a:ext cx="0" cy="4561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85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FBC1EF6-815D-4B55-94DE-F69997192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6FA40E-486A-4DDE-A6F6-51215DCBA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53" y="291412"/>
            <a:ext cx="8991601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solidFill>
                  <a:srgbClr val="000000"/>
                </a:solidFill>
                <a:latin typeface="Times New Roman" pitchFamily="18" charset="0"/>
              </a:rPr>
              <a:t>Metropolis-Hastings Algorithm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05F98A-E0E1-41E5-9F85-2C794BDFCD73}"/>
              </a:ext>
            </a:extLst>
          </p:cNvPr>
          <p:cNvSpPr txBox="1"/>
          <p:nvPr/>
        </p:nvSpPr>
        <p:spPr>
          <a:xfrm>
            <a:off x="255588" y="1268046"/>
            <a:ext cx="8802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basic Metropolis(-Hastings) MCMC sampling algorithm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is: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Calderhead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EB5EDE-CBA7-42A6-BB6A-1BEE8DC38B8C}"/>
              </a:ext>
            </a:extLst>
          </p:cNvPr>
          <p:cNvSpPr txBox="1"/>
          <p:nvPr/>
        </p:nvSpPr>
        <p:spPr>
          <a:xfrm>
            <a:off x="278167" y="2197431"/>
            <a:ext cx="869029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 current “state”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 element of the thing you want a sample of) draw proposed “state”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a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proposal density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if PD is symmetric: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|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715A18-7D62-4A93-96D1-F0A5D0F09BFD}"/>
              </a:ext>
            </a:extLst>
          </p:cNvPr>
          <p:cNvSpPr txBox="1"/>
          <p:nvPr/>
        </p:nvSpPr>
        <p:spPr>
          <a:xfrm>
            <a:off x="367863" y="5079474"/>
            <a:ext cx="8690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 startAt="3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Uniform(0,1)</a:t>
            </a:r>
          </a:p>
          <a:p>
            <a:pPr marL="914400" lvl="1" indent="-457200">
              <a:buFont typeface="+mj-lt"/>
              <a:buAutoNum type="arabicPeriod" startAt="3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Let: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CFB8E664-2FB6-4669-A2ED-4CC0A998601A}"/>
              </a:ext>
            </a:extLst>
          </p:cNvPr>
          <p:cNvSpPr/>
          <p:nvPr/>
        </p:nvSpPr>
        <p:spPr>
          <a:xfrm rot="16200000">
            <a:off x="8198598" y="4168872"/>
            <a:ext cx="272085" cy="904561"/>
          </a:xfrm>
          <a:prstGeom prst="leftBrace">
            <a:avLst>
              <a:gd name="adj1" fmla="val 8333"/>
              <a:gd name="adj2" fmla="val 4689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1CCB77-CD53-43FE-B241-18EB845BA10F}"/>
              </a:ext>
            </a:extLst>
          </p:cNvPr>
          <p:cNvSpPr/>
          <p:nvPr/>
        </p:nvSpPr>
        <p:spPr>
          <a:xfrm>
            <a:off x="5387076" y="4688133"/>
            <a:ext cx="3543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PD is </a:t>
            </a:r>
            <a:r>
              <a:rPr lang="en-US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symmetric this appears, and alg. called Metropolis-Hastings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3906BB-4AF0-0716-DBA6-8C6D5352E81A}"/>
              </a:ext>
            </a:extLst>
          </p:cNvPr>
          <p:cNvSpPr txBox="1"/>
          <p:nvPr/>
        </p:nvSpPr>
        <p:spPr>
          <a:xfrm>
            <a:off x="278167" y="3262306"/>
            <a:ext cx="8690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+mj-lt"/>
              <a:buAutoNum type="arabicPeriod" startAt="2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the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acceptance ratio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1F4AB-CB60-ED86-4DBC-CF37101E3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279" y="3741141"/>
            <a:ext cx="2973650" cy="816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FEB940-B730-9FF1-D0E0-72D993F71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45" y="3751056"/>
            <a:ext cx="3902035" cy="8070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6C3727-80E6-79B9-317C-81CA128B0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3683" y="5594812"/>
            <a:ext cx="3096890" cy="83554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C9E3CAA-A641-346B-B447-52C8BA717C44}"/>
              </a:ext>
            </a:extLst>
          </p:cNvPr>
          <p:cNvCxnSpPr>
            <a:cxnSpLocks/>
          </p:cNvCxnSpPr>
          <p:nvPr/>
        </p:nvCxnSpPr>
        <p:spPr>
          <a:xfrm flipH="1" flipV="1">
            <a:off x="2692631" y="4353645"/>
            <a:ext cx="1115440" cy="6130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B0B22A-84F1-5077-8A36-931B92A2A919}"/>
              </a:ext>
            </a:extLst>
          </p:cNvPr>
          <p:cNvCxnSpPr>
            <a:cxnSpLocks/>
          </p:cNvCxnSpPr>
          <p:nvPr/>
        </p:nvCxnSpPr>
        <p:spPr>
          <a:xfrm flipV="1">
            <a:off x="4405451" y="4433883"/>
            <a:ext cx="2019950" cy="536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C5D5DD4-6B5C-0688-DA5D-7AC20C8F9567}"/>
              </a:ext>
            </a:extLst>
          </p:cNvPr>
          <p:cNvSpPr txBox="1"/>
          <p:nvPr/>
        </p:nvSpPr>
        <p:spPr>
          <a:xfrm>
            <a:off x="3831221" y="4769978"/>
            <a:ext cx="56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-or-</a:t>
            </a:r>
          </a:p>
        </p:txBody>
      </p:sp>
    </p:spTree>
    <p:extLst>
      <p:ext uri="{BB962C8B-B14F-4D97-AF65-F5344CB8AC3E}">
        <p14:creationId xmlns:p14="http://schemas.microsoft.com/office/powerpoint/2010/main" val="347628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 animBg="1"/>
      <p:bldP spid="18" grpId="0"/>
      <p:bldP spid="7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4807</TotalTime>
  <Words>1089</Words>
  <Application>Microsoft Macintosh PowerPoint</Application>
  <PresentationFormat>On-screen Show (4:3)</PresentationFormat>
  <Paragraphs>142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Courier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John Jay College of Criminal Justice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Nicholas Petraco</dc:creator>
  <cp:lastModifiedBy>Nicholas Petraco</cp:lastModifiedBy>
  <cp:revision>93</cp:revision>
  <dcterms:created xsi:type="dcterms:W3CDTF">2014-05-27T04:15:11Z</dcterms:created>
  <dcterms:modified xsi:type="dcterms:W3CDTF">2024-10-28T13:36:26Z</dcterms:modified>
</cp:coreProperties>
</file>