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59" r:id="rId11"/>
    <p:sldId id="267" r:id="rId12"/>
    <p:sldId id="28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9" r:id="rId33"/>
    <p:sldId id="290" r:id="rId34"/>
    <p:sldId id="288" r:id="rId35"/>
    <p:sldId id="298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0EA89-28A1-B243-977E-6A31A2C6F75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03973-D72D-C444-B192-E465228F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24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8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7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1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4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3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4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3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7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8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8D364-E2AF-6144-9050-EED35606F0A6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ABDC1-B620-B541-821D-E3E1A76D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5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34" y="152400"/>
            <a:ext cx="9027242" cy="243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34" y="6451286"/>
            <a:ext cx="9027242" cy="244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22869" y="243546"/>
            <a:ext cx="9104312" cy="1629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Molecular Orbital Theory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0" y="2013655"/>
            <a:ext cx="49530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63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2848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Summary of common combinations of AOs to form MOs: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only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only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’s,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’s,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’s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only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228600" y="4105626"/>
            <a:ext cx="8686800" cy="25265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In general when building molecules, all AOs can combine with each other in all possible to varying degrees!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Very quickly becomes a computationally demanding problems to predict molecular structures!</a:t>
            </a:r>
          </a:p>
        </p:txBody>
      </p:sp>
    </p:spTree>
    <p:extLst>
      <p:ext uri="{BB962C8B-B14F-4D97-AF65-F5344CB8AC3E}">
        <p14:creationId xmlns:p14="http://schemas.microsoft.com/office/powerpoint/2010/main" val="197583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12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To “build” an MO in general: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1. Assign a set of AOs to each atom in a molecule: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6489" y="2510556"/>
            <a:ext cx="3791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e.g. C can get 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3200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baseline="30000" dirty="0">
                <a:solidFill>
                  <a:srgbClr val="000000"/>
                </a:solidFill>
                <a:latin typeface="Times New Roman" pitchFamily="18" charset="0"/>
              </a:rPr>
              <a:t>2 </a:t>
            </a:r>
            <a:endParaRPr lang="en-US" sz="28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4925701" y="2535844"/>
            <a:ext cx="4307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  <a:sym typeface="Wingdings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 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a set of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’s</a:t>
            </a:r>
            <a:endParaRPr lang="en-US" sz="28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4936991" y="2998686"/>
            <a:ext cx="2359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  <a:sym typeface="Wingdings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{1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}</a:t>
            </a:r>
            <a:endParaRPr lang="en-US" sz="2800" baseline="30000" dirty="0"/>
          </a:p>
        </p:txBody>
      </p:sp>
      <p:sp>
        <p:nvSpPr>
          <p:cNvPr id="11" name="Rectangle 10"/>
          <p:cNvSpPr/>
          <p:nvPr/>
        </p:nvSpPr>
        <p:spPr>
          <a:xfrm>
            <a:off x="4948281" y="3405084"/>
            <a:ext cx="4088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  <a:sym typeface="Wingdings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Minimal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basis set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for C</a:t>
            </a:r>
            <a:endParaRPr lang="en-US" sz="28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1151890" y="4045834"/>
            <a:ext cx="64963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Nothing is stopping us from giving C more orbitals though, say </a:t>
            </a:r>
            <a:r>
              <a:rPr lang="en-GB" sz="28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  <a:sym typeface="Wingdings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{1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3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}</a:t>
            </a:r>
            <a:endParaRPr lang="en-US" sz="2800" baseline="30000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08519" y="5180562"/>
            <a:ext cx="8686800" cy="1451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bigger the basis set for each atom, the more accurate predictions we get</a:t>
            </a:r>
          </a:p>
          <a:p>
            <a:pPr marL="1801813" lvl="3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Calculation take a lot longer too!</a:t>
            </a:r>
          </a:p>
        </p:txBody>
      </p:sp>
    </p:spTree>
    <p:extLst>
      <p:ext uri="{BB962C8B-B14F-4D97-AF65-F5344CB8AC3E}">
        <p14:creationId xmlns:p14="http://schemas.microsoft.com/office/powerpoint/2010/main" val="276153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Now You Try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5924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Qualitatively guestimate the MOs and Energetic ordering for CO (carbon monoxide). Assume a minimal basis set. C has 6e- and O has 8e-. 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9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12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To “build” an MO in general: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2. Write each MO as: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2" name="Rectangle 1"/>
          <p:cNvSpPr/>
          <p:nvPr/>
        </p:nvSpPr>
        <p:spPr>
          <a:xfrm>
            <a:off x="484188" y="2544173"/>
            <a:ext cx="7894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Linear combination of atomic orbitals (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LCAO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 approximation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478" y="2950630"/>
            <a:ext cx="3771900" cy="18034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676624" y="4763606"/>
            <a:ext cx="7032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AO</a:t>
            </a:r>
            <a:endParaRPr lang="en-US" sz="2800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3119690" y="4763606"/>
            <a:ext cx="244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“weight” of AO</a:t>
            </a:r>
            <a:endParaRPr lang="en-US" sz="28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50555" y="4176886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754507" y="4174065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7290" y="5400493"/>
            <a:ext cx="8099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This says: For each MO, add up the contributions from each AO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1290512" y="6014558"/>
            <a:ext cx="645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There are as many MOs as AOs used to build them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0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8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1"/>
            <a:ext cx="8686800" cy="534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Put a basis set on each atom: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906545" y="3791920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69767" y="3820142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555656" y="4271698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10212" y="3806032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10212" y="4271698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06545" y="4734543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51989" y="4285809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30542" y="2603766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79653" y="2603766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079653" y="3083544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134209" y="2617878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48322" y="4748654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97433" y="4748654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797433" y="5228432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851989" y="4762766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89" y="5228432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48322" y="5691277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178331" y="3165979"/>
            <a:ext cx="49384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en-US" sz="24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4134209" y="3083544"/>
            <a:ext cx="100566" cy="223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654531" y="3537922"/>
            <a:ext cx="425122" cy="14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584845" y="5228432"/>
            <a:ext cx="2671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866100" y="3622589"/>
            <a:ext cx="522110" cy="6491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234080" y="4938600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3986354" y="5706302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3638333" y="5642246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70" name="Straight Connector 69"/>
          <p:cNvCxnSpPr/>
          <p:nvPr/>
        </p:nvCxnSpPr>
        <p:spPr>
          <a:xfrm flipH="1" flipV="1">
            <a:off x="2753257" y="4640805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2750436" y="4750872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405236" y="4350973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73" name="Rectangle 72"/>
          <p:cNvSpPr/>
          <p:nvPr/>
        </p:nvSpPr>
        <p:spPr>
          <a:xfrm>
            <a:off x="2402415" y="4686816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75" name="Straight Connector 74"/>
          <p:cNvCxnSpPr/>
          <p:nvPr/>
        </p:nvCxnSpPr>
        <p:spPr>
          <a:xfrm flipH="1" flipV="1">
            <a:off x="2462125" y="4150600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2459304" y="4260667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114104" y="3860768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78" name="Rectangle 77"/>
          <p:cNvSpPr/>
          <p:nvPr/>
        </p:nvSpPr>
        <p:spPr>
          <a:xfrm>
            <a:off x="2111283" y="4196611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80" name="Straight Connector 79"/>
          <p:cNvCxnSpPr/>
          <p:nvPr/>
        </p:nvCxnSpPr>
        <p:spPr>
          <a:xfrm rot="3018647" flipH="1" flipV="1">
            <a:off x="2825415" y="3640868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3018647" flipH="1">
            <a:off x="2738915" y="3708989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 rot="290857">
            <a:off x="2612504" y="3229845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83" name="Rectangle 82"/>
          <p:cNvSpPr/>
          <p:nvPr/>
        </p:nvSpPr>
        <p:spPr>
          <a:xfrm rot="194411">
            <a:off x="2352264" y="3442151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85" name="Straight Connector 84"/>
          <p:cNvCxnSpPr/>
          <p:nvPr/>
        </p:nvCxnSpPr>
        <p:spPr>
          <a:xfrm rot="18855665" flipV="1">
            <a:off x="3514188" y="3654009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8855665">
            <a:off x="3594983" y="3728808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3440333" y="3248536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88" name="Rectangle 87"/>
          <p:cNvSpPr/>
          <p:nvPr/>
        </p:nvSpPr>
        <p:spPr>
          <a:xfrm rot="180105" flipH="1">
            <a:off x="3682823" y="3480911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90" name="Straight Connector 89"/>
          <p:cNvCxnSpPr/>
          <p:nvPr/>
        </p:nvCxnSpPr>
        <p:spPr>
          <a:xfrm rot="18855665" flipV="1">
            <a:off x="5022949" y="2466868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8855665">
            <a:off x="5103744" y="2541667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 flipH="1">
            <a:off x="4949094" y="2061395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93" name="Rectangle 92"/>
          <p:cNvSpPr/>
          <p:nvPr/>
        </p:nvSpPr>
        <p:spPr>
          <a:xfrm rot="180105" flipH="1">
            <a:off x="5191584" y="2293770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97" name="Straight Connector 96"/>
          <p:cNvCxnSpPr/>
          <p:nvPr/>
        </p:nvCxnSpPr>
        <p:spPr>
          <a:xfrm rot="2744335">
            <a:off x="3528098" y="4760504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2744335" flipV="1">
            <a:off x="3608893" y="4685705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 flipH="1" flipV="1">
            <a:off x="3454243" y="4752825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100" name="Rectangle 99"/>
          <p:cNvSpPr/>
          <p:nvPr/>
        </p:nvSpPr>
        <p:spPr>
          <a:xfrm rot="21419895" flipH="1" flipV="1">
            <a:off x="3696733" y="4520450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02" name="Straight Connector 101"/>
          <p:cNvCxnSpPr/>
          <p:nvPr/>
        </p:nvCxnSpPr>
        <p:spPr>
          <a:xfrm rot="2273422" flipH="1" flipV="1">
            <a:off x="4029196" y="2964772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2273422" flipH="1">
            <a:off x="3959371" y="3049902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 rot="223754">
            <a:off x="3773750" y="2571756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105" name="Rectangle 104"/>
          <p:cNvSpPr/>
          <p:nvPr/>
        </p:nvSpPr>
        <p:spPr>
          <a:xfrm rot="178067">
            <a:off x="3565265" y="2835067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07" name="Straight Connector 106"/>
          <p:cNvCxnSpPr/>
          <p:nvPr/>
        </p:nvCxnSpPr>
        <p:spPr>
          <a:xfrm rot="3018647" flipH="1" flipV="1">
            <a:off x="4339939" y="2454367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3018647" flipH="1">
            <a:off x="4253439" y="2522488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127028" y="2043344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110" name="Rectangle 109"/>
          <p:cNvSpPr/>
          <p:nvPr/>
        </p:nvSpPr>
        <p:spPr>
          <a:xfrm rot="194411">
            <a:off x="3866788" y="2255650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5388869" y="2972623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391690" y="3082690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 flipH="1">
            <a:off x="5434024" y="2682791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116" name="Rectangle 115"/>
          <p:cNvSpPr/>
          <p:nvPr/>
        </p:nvSpPr>
        <p:spPr>
          <a:xfrm flipH="1">
            <a:off x="5436845" y="3018634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36" name="Straight Connector 135"/>
          <p:cNvCxnSpPr/>
          <p:nvPr/>
        </p:nvCxnSpPr>
        <p:spPr>
          <a:xfrm rot="944020" flipV="1">
            <a:off x="5120181" y="3460661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944020">
            <a:off x="5093050" y="3567369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 flipH="1">
            <a:off x="5180547" y="3227256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 flipH="1">
            <a:off x="5092192" y="3551281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4818977" y="4639691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 flipH="1" flipV="1">
            <a:off x="4864132" y="4290595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4811403" y="5703538"/>
            <a:ext cx="141111" cy="11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 flipH="1">
            <a:off x="4856558" y="5639482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cxnSp>
        <p:nvCxnSpPr>
          <p:cNvPr id="146" name="Straight Connector 145"/>
          <p:cNvCxnSpPr/>
          <p:nvPr/>
        </p:nvCxnSpPr>
        <p:spPr>
          <a:xfrm flipH="1">
            <a:off x="5104869" y="5227474"/>
            <a:ext cx="2671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5278803" y="4937642"/>
            <a:ext cx="443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endParaRPr lang="en-US" sz="2000" dirty="0"/>
          </a:p>
        </p:txBody>
      </p:sp>
      <p:grpSp>
        <p:nvGrpSpPr>
          <p:cNvPr id="492" name="Group 491"/>
          <p:cNvGrpSpPr/>
          <p:nvPr/>
        </p:nvGrpSpPr>
        <p:grpSpPr>
          <a:xfrm>
            <a:off x="3649696" y="1959306"/>
            <a:ext cx="921309" cy="921309"/>
            <a:chOff x="7097317" y="2814653"/>
            <a:chExt cx="921309" cy="921309"/>
          </a:xfrm>
        </p:grpSpPr>
        <p:grpSp>
          <p:nvGrpSpPr>
            <p:cNvPr id="149" name="Group 148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150" name="Teardrop 149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Teardrop 150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153" name="Teardrop 15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Teardrop 15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" name="Oval 204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4605582" y="2136997"/>
            <a:ext cx="921309" cy="921309"/>
            <a:chOff x="6569171" y="4308226"/>
            <a:chExt cx="921309" cy="921309"/>
          </a:xfrm>
        </p:grpSpPr>
        <p:grpSp>
          <p:nvGrpSpPr>
            <p:cNvPr id="244" name="Group 243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251" name="Teardrop 25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Teardrop 25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249" name="Teardrop 24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Teardrop 24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6" name="Oval 245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3" name="Oval 252"/>
          <p:cNvSpPr/>
          <p:nvPr/>
        </p:nvSpPr>
        <p:spPr>
          <a:xfrm>
            <a:off x="5291388" y="245311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5012831" y="2217483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242449" y="2175499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3899232" y="2423713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3846947" y="274122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638896" y="302970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3491585" y="3422547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740266" y="3686564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2705280" y="340890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423057" y="3613092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2180048" y="4015397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2177081" y="433783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2446844" y="451308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2474485" y="4874193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3768105" y="468681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3497221" y="4906057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3325083" y="513125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3723176" y="581637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4938541" y="581637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5342301" y="513125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4960088" y="446306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5528615" y="3178876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5540710" y="2831791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5166997" y="3721364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5276784" y="3399970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9" name="Group 318"/>
          <p:cNvGrpSpPr/>
          <p:nvPr/>
        </p:nvGrpSpPr>
        <p:grpSpPr>
          <a:xfrm>
            <a:off x="3957204" y="2138186"/>
            <a:ext cx="921309" cy="921309"/>
            <a:chOff x="6569171" y="4308226"/>
            <a:chExt cx="921309" cy="921309"/>
          </a:xfrm>
        </p:grpSpPr>
        <p:grpSp>
          <p:nvGrpSpPr>
            <p:cNvPr id="320" name="Group 31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27" name="Teardrop 32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Teardrop 32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1" name="Group 32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25" name="Teardrop 32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Teardrop 32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2" name="Oval 32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3673554" y="2628989"/>
            <a:ext cx="921309" cy="921309"/>
            <a:chOff x="6569171" y="4308226"/>
            <a:chExt cx="921309" cy="921309"/>
          </a:xfrm>
        </p:grpSpPr>
        <p:grpSp>
          <p:nvGrpSpPr>
            <p:cNvPr id="330" name="Group 32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37" name="Teardrop 33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Teardrop 33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1" name="Group 33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35" name="Teardrop 33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Teardrop 33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2" name="Oval 33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4041103" y="3072678"/>
            <a:ext cx="921309" cy="921309"/>
            <a:chOff x="6569171" y="4308226"/>
            <a:chExt cx="921309" cy="921309"/>
          </a:xfrm>
        </p:grpSpPr>
        <p:grpSp>
          <p:nvGrpSpPr>
            <p:cNvPr id="340" name="Group 33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47" name="Teardrop 34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Teardrop 34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1" name="Group 34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45" name="Teardrop 34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Teardrop 34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2" name="Oval 34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4665456" y="3068165"/>
            <a:ext cx="921309" cy="921309"/>
            <a:chOff x="6569171" y="4308226"/>
            <a:chExt cx="921309" cy="921309"/>
          </a:xfrm>
        </p:grpSpPr>
        <p:grpSp>
          <p:nvGrpSpPr>
            <p:cNvPr id="350" name="Group 34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57" name="Teardrop 35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Teardrop 35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55" name="Teardrop 35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Teardrop 35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2" name="Oval 35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4928214" y="2594328"/>
            <a:ext cx="921309" cy="921309"/>
            <a:chOff x="6569171" y="4308226"/>
            <a:chExt cx="921309" cy="921309"/>
          </a:xfrm>
        </p:grpSpPr>
        <p:grpSp>
          <p:nvGrpSpPr>
            <p:cNvPr id="360" name="Group 35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67" name="Teardrop 36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Teardrop 36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1" name="Group 36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65" name="Teardrop 36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Teardrop 36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2" name="Oval 36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3364800" y="3849808"/>
            <a:ext cx="921309" cy="921309"/>
            <a:chOff x="6569171" y="4308226"/>
            <a:chExt cx="921309" cy="921309"/>
          </a:xfrm>
        </p:grpSpPr>
        <p:grpSp>
          <p:nvGrpSpPr>
            <p:cNvPr id="370" name="Group 36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77" name="Teardrop 37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Teardrop 37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1" name="Group 37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75" name="Teardrop 37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Teardrop 37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2" name="Oval 37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3066098" y="3324687"/>
            <a:ext cx="921309" cy="921309"/>
            <a:chOff x="6569171" y="4308226"/>
            <a:chExt cx="921309" cy="921309"/>
          </a:xfrm>
        </p:grpSpPr>
        <p:grpSp>
          <p:nvGrpSpPr>
            <p:cNvPr id="380" name="Group 37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87" name="Teardrop 38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Teardrop 38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1" name="Group 38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85" name="Teardrop 38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Teardrop 38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2" name="Oval 38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2455899" y="3331600"/>
            <a:ext cx="921309" cy="921309"/>
            <a:chOff x="6569171" y="4308226"/>
            <a:chExt cx="921309" cy="921309"/>
          </a:xfrm>
        </p:grpSpPr>
        <p:grpSp>
          <p:nvGrpSpPr>
            <p:cNvPr id="390" name="Group 38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397" name="Teardrop 39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Teardrop 39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395" name="Teardrop 39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Teardrop 39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2" name="Oval 39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2163815" y="3822989"/>
            <a:ext cx="921309" cy="921309"/>
            <a:chOff x="6569171" y="4308226"/>
            <a:chExt cx="921309" cy="921309"/>
          </a:xfrm>
        </p:grpSpPr>
        <p:grpSp>
          <p:nvGrpSpPr>
            <p:cNvPr id="400" name="Group 39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07" name="Teardrop 40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Teardrop 40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1" name="Group 40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05" name="Teardrop 40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Teardrop 40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2" name="Oval 40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2423057" y="4290217"/>
            <a:ext cx="921309" cy="921309"/>
            <a:chOff x="6569171" y="4308226"/>
            <a:chExt cx="921309" cy="921309"/>
          </a:xfrm>
        </p:grpSpPr>
        <p:grpSp>
          <p:nvGrpSpPr>
            <p:cNvPr id="410" name="Group 40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17" name="Teardrop 41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Teardrop 41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1" name="Group 41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15" name="Teardrop 41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Teardrop 41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2" name="Oval 41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2987503" y="4477945"/>
            <a:ext cx="921309" cy="921309"/>
            <a:chOff x="6569171" y="4308226"/>
            <a:chExt cx="921309" cy="921309"/>
          </a:xfrm>
        </p:grpSpPr>
        <p:grpSp>
          <p:nvGrpSpPr>
            <p:cNvPr id="420" name="Group 41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27" name="Teardrop 42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Teardrop 42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" name="Group 42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25" name="Teardrop 42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Teardrop 42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2" name="Oval 42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9" name="Group 428"/>
          <p:cNvGrpSpPr/>
          <p:nvPr/>
        </p:nvGrpSpPr>
        <p:grpSpPr>
          <a:xfrm>
            <a:off x="3711961" y="4303368"/>
            <a:ext cx="921309" cy="921309"/>
            <a:chOff x="6569171" y="4308226"/>
            <a:chExt cx="921309" cy="921309"/>
          </a:xfrm>
        </p:grpSpPr>
        <p:grpSp>
          <p:nvGrpSpPr>
            <p:cNvPr id="430" name="Group 42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37" name="Teardrop 43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Teardrop 43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1" name="Group 43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35" name="Teardrop 43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Teardrop 43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2" name="Oval 43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4358322" y="4286402"/>
            <a:ext cx="921309" cy="921309"/>
            <a:chOff x="6569171" y="4308226"/>
            <a:chExt cx="921309" cy="921309"/>
          </a:xfrm>
        </p:grpSpPr>
        <p:grpSp>
          <p:nvGrpSpPr>
            <p:cNvPr id="440" name="Group 43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47" name="Teardrop 44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Teardrop 44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1" name="Group 44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45" name="Teardrop 44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Teardrop 44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2" name="Oval 44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4559583" y="4813815"/>
            <a:ext cx="921309" cy="921309"/>
            <a:chOff x="6569171" y="4308226"/>
            <a:chExt cx="921309" cy="921309"/>
          </a:xfrm>
        </p:grpSpPr>
        <p:grpSp>
          <p:nvGrpSpPr>
            <p:cNvPr id="450" name="Group 44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57" name="Teardrop 45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Teardrop 45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55" name="Teardrop 45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Teardrop 45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2" name="Oval 45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3454243" y="4748654"/>
            <a:ext cx="921309" cy="921309"/>
            <a:chOff x="6569171" y="4308226"/>
            <a:chExt cx="921309" cy="921309"/>
          </a:xfrm>
        </p:grpSpPr>
        <p:grpSp>
          <p:nvGrpSpPr>
            <p:cNvPr id="460" name="Group 45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67" name="Teardrop 46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Teardrop 46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65" name="Teardrop 46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Teardrop 46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2" name="Oval 46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9" name="Group 468"/>
          <p:cNvGrpSpPr/>
          <p:nvPr/>
        </p:nvGrpSpPr>
        <p:grpSpPr>
          <a:xfrm>
            <a:off x="3655504" y="5203082"/>
            <a:ext cx="921309" cy="921309"/>
            <a:chOff x="6569171" y="4308226"/>
            <a:chExt cx="921309" cy="921309"/>
          </a:xfrm>
        </p:grpSpPr>
        <p:grpSp>
          <p:nvGrpSpPr>
            <p:cNvPr id="470" name="Group 46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77" name="Teardrop 47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Teardrop 47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1" name="Group 47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75" name="Teardrop 47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Teardrop 47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2" name="Oval 47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Oval 47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4377021" y="5223518"/>
            <a:ext cx="921309" cy="921309"/>
            <a:chOff x="6569171" y="4308226"/>
            <a:chExt cx="921309" cy="921309"/>
          </a:xfrm>
        </p:grpSpPr>
        <p:grpSp>
          <p:nvGrpSpPr>
            <p:cNvPr id="480" name="Group 479"/>
            <p:cNvGrpSpPr/>
            <p:nvPr/>
          </p:nvGrpSpPr>
          <p:grpSpPr>
            <a:xfrm>
              <a:off x="6836310" y="4308226"/>
              <a:ext cx="396056" cy="921309"/>
              <a:chOff x="5096355" y="4707384"/>
              <a:chExt cx="396056" cy="921309"/>
            </a:xfrm>
          </p:grpSpPr>
          <p:sp>
            <p:nvSpPr>
              <p:cNvPr id="487" name="Teardrop 48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Teardrop 48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1" name="Group 480"/>
            <p:cNvGrpSpPr/>
            <p:nvPr/>
          </p:nvGrpSpPr>
          <p:grpSpPr>
            <a:xfrm rot="5400000">
              <a:off x="6831798" y="4304536"/>
              <a:ext cx="396056" cy="921309"/>
              <a:chOff x="5096355" y="4707384"/>
              <a:chExt cx="396056" cy="921309"/>
            </a:xfrm>
          </p:grpSpPr>
          <p:sp>
            <p:nvSpPr>
              <p:cNvPr id="485" name="Teardrop 48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Teardrop 48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2" name="Oval 481"/>
            <p:cNvSpPr/>
            <p:nvPr/>
          </p:nvSpPr>
          <p:spPr>
            <a:xfrm>
              <a:off x="6814177" y="4566251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6860833" y="4624862"/>
              <a:ext cx="314616" cy="2703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6879115" y="4662526"/>
              <a:ext cx="282223" cy="19755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9" name="Rectangle 488"/>
          <p:cNvSpPr/>
          <p:nvPr/>
        </p:nvSpPr>
        <p:spPr>
          <a:xfrm>
            <a:off x="588432" y="2284018"/>
            <a:ext cx="1886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{1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} on H’s</a:t>
            </a:r>
            <a:endParaRPr lang="en-US" sz="2800" dirty="0"/>
          </a:p>
        </p:txBody>
      </p:sp>
      <p:sp>
        <p:nvSpPr>
          <p:cNvPr id="490" name="Rectangle 489"/>
          <p:cNvSpPr/>
          <p:nvPr/>
        </p:nvSpPr>
        <p:spPr>
          <a:xfrm>
            <a:off x="5085988" y="6165466"/>
            <a:ext cx="39209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{1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} on C’s and N’s</a:t>
            </a:r>
            <a:endParaRPr lang="en-US" sz="2800" dirty="0"/>
          </a:p>
        </p:txBody>
      </p:sp>
      <p:sp>
        <p:nvSpPr>
          <p:cNvPr id="491" name="Rectangle 490"/>
          <p:cNvSpPr/>
          <p:nvPr/>
        </p:nvSpPr>
        <p:spPr>
          <a:xfrm>
            <a:off x="172377" y="6330008"/>
            <a:ext cx="4258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Augment with a set of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’s on H’s</a:t>
            </a:r>
            <a:endParaRPr lang="en-US" sz="2400" dirty="0"/>
          </a:p>
        </p:txBody>
      </p:sp>
      <p:grpSp>
        <p:nvGrpSpPr>
          <p:cNvPr id="493" name="Group 492"/>
          <p:cNvGrpSpPr/>
          <p:nvPr/>
        </p:nvGrpSpPr>
        <p:grpSpPr>
          <a:xfrm>
            <a:off x="3989153" y="1943258"/>
            <a:ext cx="921309" cy="921309"/>
            <a:chOff x="7097317" y="2814653"/>
            <a:chExt cx="921309" cy="921309"/>
          </a:xfrm>
        </p:grpSpPr>
        <p:grpSp>
          <p:nvGrpSpPr>
            <p:cNvPr id="494" name="Group 493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499" name="Teardrop 49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Teardrop 49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5" name="Group 494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497" name="Teardrop 49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Teardrop 49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6" name="Oval 495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1" name="Group 500"/>
          <p:cNvGrpSpPr/>
          <p:nvPr/>
        </p:nvGrpSpPr>
        <p:grpSpPr>
          <a:xfrm>
            <a:off x="4522644" y="1955081"/>
            <a:ext cx="921309" cy="921309"/>
            <a:chOff x="7097317" y="2814653"/>
            <a:chExt cx="921309" cy="921309"/>
          </a:xfrm>
        </p:grpSpPr>
        <p:grpSp>
          <p:nvGrpSpPr>
            <p:cNvPr id="502" name="Group 501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07" name="Teardrop 50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Teardrop 50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3" name="Group 502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05" name="Teardrop 50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Teardrop 50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4" name="Oval 503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4993824" y="2043344"/>
            <a:ext cx="921309" cy="921309"/>
            <a:chOff x="7097317" y="2814653"/>
            <a:chExt cx="921309" cy="921309"/>
          </a:xfrm>
        </p:grpSpPr>
        <p:grpSp>
          <p:nvGrpSpPr>
            <p:cNvPr id="510" name="Group 509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15" name="Teardrop 51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Teardrop 51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1" name="Group 510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13" name="Teardrop 51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Teardrop 51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2" name="Oval 511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7" name="Group 516"/>
          <p:cNvGrpSpPr/>
          <p:nvPr/>
        </p:nvGrpSpPr>
        <p:grpSpPr>
          <a:xfrm>
            <a:off x="5246441" y="2345855"/>
            <a:ext cx="921309" cy="921309"/>
            <a:chOff x="7097317" y="2814653"/>
            <a:chExt cx="921309" cy="921309"/>
          </a:xfrm>
        </p:grpSpPr>
        <p:grpSp>
          <p:nvGrpSpPr>
            <p:cNvPr id="518" name="Group 517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23" name="Teardrop 52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Teardrop 52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9" name="Group 518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21" name="Teardrop 52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2" name="Teardrop 52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0" name="Oval 519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5" name="Group 524"/>
          <p:cNvGrpSpPr/>
          <p:nvPr/>
        </p:nvGrpSpPr>
        <p:grpSpPr>
          <a:xfrm>
            <a:off x="5271734" y="2645915"/>
            <a:ext cx="921309" cy="921309"/>
            <a:chOff x="7097317" y="2814653"/>
            <a:chExt cx="921309" cy="921309"/>
          </a:xfrm>
        </p:grpSpPr>
        <p:grpSp>
          <p:nvGrpSpPr>
            <p:cNvPr id="526" name="Group 525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31" name="Teardrop 53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Teardrop 53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7" name="Group 526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29" name="Teardrop 52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Teardrop 52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8" name="Oval 527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4956443" y="3213836"/>
            <a:ext cx="921309" cy="921309"/>
            <a:chOff x="7097317" y="2814653"/>
            <a:chExt cx="921309" cy="921309"/>
          </a:xfrm>
        </p:grpSpPr>
        <p:grpSp>
          <p:nvGrpSpPr>
            <p:cNvPr id="534" name="Group 533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39" name="Teardrop 53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Teardrop 53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5" name="Group 534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37" name="Teardrop 53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Teardrop 53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6" name="Oval 535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4678225" y="3310234"/>
            <a:ext cx="921309" cy="921309"/>
            <a:chOff x="7097317" y="2814653"/>
            <a:chExt cx="921309" cy="921309"/>
          </a:xfrm>
        </p:grpSpPr>
        <p:grpSp>
          <p:nvGrpSpPr>
            <p:cNvPr id="542" name="Group 541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47" name="Teardrop 54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Teardrop 54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3" name="Group 542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45" name="Teardrop 54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Teardrop 54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4" name="Oval 543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3420101" y="2149134"/>
            <a:ext cx="921309" cy="921309"/>
            <a:chOff x="7097317" y="2814653"/>
            <a:chExt cx="921309" cy="921309"/>
          </a:xfrm>
        </p:grpSpPr>
        <p:grpSp>
          <p:nvGrpSpPr>
            <p:cNvPr id="550" name="Group 549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55" name="Teardrop 55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Teardrop 55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1" name="Group 550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53" name="Teardrop 55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Teardrop 55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2" name="Oval 551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3311617" y="2499969"/>
            <a:ext cx="921309" cy="921309"/>
            <a:chOff x="7097317" y="2814653"/>
            <a:chExt cx="921309" cy="921309"/>
          </a:xfrm>
        </p:grpSpPr>
        <p:grpSp>
          <p:nvGrpSpPr>
            <p:cNvPr id="558" name="Group 557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63" name="Teardrop 56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Teardrop 56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9" name="Group 558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61" name="Teardrop 56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Teardrop 56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0" name="Oval 559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3057765" y="3141582"/>
            <a:ext cx="921309" cy="921309"/>
            <a:chOff x="7097317" y="2814653"/>
            <a:chExt cx="921309" cy="921309"/>
          </a:xfrm>
        </p:grpSpPr>
        <p:grpSp>
          <p:nvGrpSpPr>
            <p:cNvPr id="566" name="Group 565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71" name="Teardrop 57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Teardrop 57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7" name="Group 566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69" name="Teardrop 56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Teardrop 56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8" name="Oval 567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3" name="Group 572"/>
          <p:cNvGrpSpPr/>
          <p:nvPr/>
        </p:nvGrpSpPr>
        <p:grpSpPr>
          <a:xfrm>
            <a:off x="3491585" y="3406286"/>
            <a:ext cx="921309" cy="921309"/>
            <a:chOff x="7097317" y="2814653"/>
            <a:chExt cx="921309" cy="921309"/>
          </a:xfrm>
        </p:grpSpPr>
        <p:grpSp>
          <p:nvGrpSpPr>
            <p:cNvPr id="574" name="Group 573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79" name="Teardrop 57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0" name="Teardrop 57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5" name="Group 574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77" name="Teardrop 57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8" name="Teardrop 57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6" name="Oval 575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389913" y="3081199"/>
            <a:ext cx="921309" cy="921309"/>
            <a:chOff x="7097317" y="2814653"/>
            <a:chExt cx="921309" cy="921309"/>
          </a:xfrm>
        </p:grpSpPr>
        <p:grpSp>
          <p:nvGrpSpPr>
            <p:cNvPr id="582" name="Group 581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87" name="Teardrop 58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8" name="Teardrop 58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3" name="Group 582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85" name="Teardrop 58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6" name="Teardrop 58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4" name="Oval 583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9" name="Group 588"/>
          <p:cNvGrpSpPr/>
          <p:nvPr/>
        </p:nvGrpSpPr>
        <p:grpSpPr>
          <a:xfrm>
            <a:off x="2013830" y="3491385"/>
            <a:ext cx="921309" cy="921309"/>
            <a:chOff x="7097317" y="2814653"/>
            <a:chExt cx="921309" cy="921309"/>
          </a:xfrm>
        </p:grpSpPr>
        <p:grpSp>
          <p:nvGrpSpPr>
            <p:cNvPr id="590" name="Group 589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595" name="Teardrop 59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6" name="Teardrop 59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1" name="Group 590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593" name="Teardrop 59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4" name="Teardrop 59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2" name="Oval 591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7" name="Group 596"/>
          <p:cNvGrpSpPr/>
          <p:nvPr/>
        </p:nvGrpSpPr>
        <p:grpSpPr>
          <a:xfrm>
            <a:off x="1962402" y="3925730"/>
            <a:ext cx="921309" cy="921309"/>
            <a:chOff x="7097317" y="2814653"/>
            <a:chExt cx="921309" cy="921309"/>
          </a:xfrm>
        </p:grpSpPr>
        <p:grpSp>
          <p:nvGrpSpPr>
            <p:cNvPr id="598" name="Group 597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03" name="Teardrop 60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4" name="Teardrop 60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9" name="Group 598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01" name="Teardrop 60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2" name="Teardrop 60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0" name="Oval 599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1773386" y="4024746"/>
            <a:ext cx="921309" cy="921309"/>
            <a:chOff x="7097317" y="2814653"/>
            <a:chExt cx="921309" cy="921309"/>
          </a:xfrm>
        </p:grpSpPr>
        <p:grpSp>
          <p:nvGrpSpPr>
            <p:cNvPr id="606" name="Group 605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11" name="Teardrop 61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2" name="Teardrop 61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7" name="Group 606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09" name="Teardrop 60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0" name="Teardrop 60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8" name="Oval 607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3" name="Group 612"/>
          <p:cNvGrpSpPr/>
          <p:nvPr/>
        </p:nvGrpSpPr>
        <p:grpSpPr>
          <a:xfrm>
            <a:off x="2114104" y="4350973"/>
            <a:ext cx="921309" cy="921309"/>
            <a:chOff x="7097317" y="2814653"/>
            <a:chExt cx="921309" cy="921309"/>
          </a:xfrm>
        </p:grpSpPr>
        <p:grpSp>
          <p:nvGrpSpPr>
            <p:cNvPr id="614" name="Group 613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19" name="Teardrop 61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0" name="Teardrop 61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5" name="Group 614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17" name="Teardrop 61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8" name="Teardrop 61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16" name="Oval 615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2368806" y="4652410"/>
            <a:ext cx="921309" cy="921309"/>
            <a:chOff x="7097317" y="2814653"/>
            <a:chExt cx="921309" cy="921309"/>
          </a:xfrm>
        </p:grpSpPr>
        <p:grpSp>
          <p:nvGrpSpPr>
            <p:cNvPr id="622" name="Group 621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27" name="Teardrop 62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8" name="Teardrop 62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3" name="Group 622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25" name="Teardrop 62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6" name="Teardrop 62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4" name="Oval 623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3130137" y="4821742"/>
            <a:ext cx="921309" cy="921309"/>
            <a:chOff x="7097317" y="2814653"/>
            <a:chExt cx="921309" cy="921309"/>
          </a:xfrm>
        </p:grpSpPr>
        <p:grpSp>
          <p:nvGrpSpPr>
            <p:cNvPr id="630" name="Group 629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35" name="Teardrop 63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6" name="Teardrop 63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1" name="Group 630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33" name="Teardrop 63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4" name="Teardrop 63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2" name="Oval 631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7" name="Group 636"/>
          <p:cNvGrpSpPr/>
          <p:nvPr/>
        </p:nvGrpSpPr>
        <p:grpSpPr>
          <a:xfrm>
            <a:off x="3434047" y="5466517"/>
            <a:ext cx="921309" cy="921309"/>
            <a:chOff x="7097317" y="2814653"/>
            <a:chExt cx="921309" cy="921309"/>
          </a:xfrm>
        </p:grpSpPr>
        <p:grpSp>
          <p:nvGrpSpPr>
            <p:cNvPr id="638" name="Group 637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43" name="Teardrop 64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Teardrop 64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9" name="Group 638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41" name="Teardrop 64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Teardrop 64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40" name="Oval 639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5" name="Group 644"/>
          <p:cNvGrpSpPr/>
          <p:nvPr/>
        </p:nvGrpSpPr>
        <p:grpSpPr>
          <a:xfrm>
            <a:off x="4544193" y="5486953"/>
            <a:ext cx="921309" cy="921309"/>
            <a:chOff x="7097317" y="2814653"/>
            <a:chExt cx="921309" cy="921309"/>
          </a:xfrm>
        </p:grpSpPr>
        <p:grpSp>
          <p:nvGrpSpPr>
            <p:cNvPr id="646" name="Group 645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51" name="Teardrop 65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52" name="Teardrop 65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grpSp>
          <p:nvGrpSpPr>
            <p:cNvPr id="647" name="Group 646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49" name="Teardrop 64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50" name="Teardrop 64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648" name="Oval 647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4956692" y="4860940"/>
            <a:ext cx="921309" cy="921309"/>
            <a:chOff x="7097317" y="2814653"/>
            <a:chExt cx="921309" cy="921309"/>
          </a:xfrm>
        </p:grpSpPr>
        <p:grpSp>
          <p:nvGrpSpPr>
            <p:cNvPr id="654" name="Group 653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59" name="Teardrop 65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0" name="Teardrop 65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5" name="Group 654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57" name="Teardrop 65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8" name="Teardrop 65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6" name="Oval 655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1" name="Group 660"/>
          <p:cNvGrpSpPr/>
          <p:nvPr/>
        </p:nvGrpSpPr>
        <p:grpSpPr>
          <a:xfrm>
            <a:off x="4618998" y="4048438"/>
            <a:ext cx="921309" cy="921309"/>
            <a:chOff x="7097317" y="2814653"/>
            <a:chExt cx="921309" cy="921309"/>
          </a:xfrm>
        </p:grpSpPr>
        <p:grpSp>
          <p:nvGrpSpPr>
            <p:cNvPr id="662" name="Group 661"/>
            <p:cNvGrpSpPr/>
            <p:nvPr/>
          </p:nvGrpSpPr>
          <p:grpSpPr>
            <a:xfrm>
              <a:off x="7364456" y="2814653"/>
              <a:ext cx="396056" cy="921309"/>
              <a:chOff x="5096355" y="4707384"/>
              <a:chExt cx="396056" cy="921309"/>
            </a:xfrm>
          </p:grpSpPr>
          <p:sp>
            <p:nvSpPr>
              <p:cNvPr id="667" name="Teardrop 66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8" name="Teardrop 66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3" name="Group 662"/>
            <p:cNvGrpSpPr/>
            <p:nvPr/>
          </p:nvGrpSpPr>
          <p:grpSpPr>
            <a:xfrm rot="5400000">
              <a:off x="7359944" y="2810963"/>
              <a:ext cx="396056" cy="921309"/>
              <a:chOff x="5096355" y="4707384"/>
              <a:chExt cx="396056" cy="921309"/>
            </a:xfrm>
          </p:grpSpPr>
          <p:sp>
            <p:nvSpPr>
              <p:cNvPr id="665" name="Teardrop 66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6" name="Teardrop 66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4" name="Oval 663"/>
            <p:cNvSpPr/>
            <p:nvPr/>
          </p:nvSpPr>
          <p:spPr>
            <a:xfrm>
              <a:off x="7342323" y="3072678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9" name="Rectangle 668"/>
          <p:cNvSpPr/>
          <p:nvPr/>
        </p:nvSpPr>
        <p:spPr>
          <a:xfrm>
            <a:off x="6202732" y="1755104"/>
            <a:ext cx="29465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Augment with a set of 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’s on C’s and N’s</a:t>
            </a:r>
            <a:endParaRPr lang="en-US" sz="2400" dirty="0"/>
          </a:p>
        </p:txBody>
      </p:sp>
      <p:grpSp>
        <p:nvGrpSpPr>
          <p:cNvPr id="676" name="Group 675"/>
          <p:cNvGrpSpPr/>
          <p:nvPr/>
        </p:nvGrpSpPr>
        <p:grpSpPr>
          <a:xfrm>
            <a:off x="4556907" y="1925747"/>
            <a:ext cx="1125557" cy="1133478"/>
            <a:chOff x="6454773" y="4188110"/>
            <a:chExt cx="1125557" cy="1133478"/>
          </a:xfrm>
        </p:grpSpPr>
        <p:grpSp>
          <p:nvGrpSpPr>
            <p:cNvPr id="225" name="Group 224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220" name="Teardrop 219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Teardrop 220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223" name="Teardrop 222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Teardrop 223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5" name="Group 674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236" name="Group 235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237" name="Group 236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241" name="Teardrop 240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2" name="Teardrop 241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38" name="Group 237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239" name="Teardrop 238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0" name="Teardrop 239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70" name="Group 669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671" name="Oval 670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2" name="Oval 671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3" name="Oval 672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4" name="Oval 673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77" name="Group 676"/>
          <p:cNvGrpSpPr/>
          <p:nvPr/>
        </p:nvGrpSpPr>
        <p:grpSpPr>
          <a:xfrm>
            <a:off x="3728210" y="1970437"/>
            <a:ext cx="1125557" cy="1133478"/>
            <a:chOff x="6454773" y="4188110"/>
            <a:chExt cx="1125557" cy="1133478"/>
          </a:xfrm>
        </p:grpSpPr>
        <p:grpSp>
          <p:nvGrpSpPr>
            <p:cNvPr id="678" name="Group 677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692" name="Group 691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696" name="Teardrop 695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Teardrop 696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3" name="Group 692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694" name="Teardrop 693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Teardrop 694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9" name="Group 678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680" name="Group 679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686" name="Group 685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690" name="Teardrop 689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1" name="Teardrop 690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87" name="Group 686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688" name="Teardrop 687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9" name="Teardrop 688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81" name="Group 680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682" name="Oval 681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3" name="Oval 682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4" name="Oval 683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5" name="Oval 684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98" name="Group 697"/>
          <p:cNvGrpSpPr/>
          <p:nvPr/>
        </p:nvGrpSpPr>
        <p:grpSpPr>
          <a:xfrm>
            <a:off x="4809819" y="2348133"/>
            <a:ext cx="1125557" cy="1133478"/>
            <a:chOff x="6454773" y="4188110"/>
            <a:chExt cx="1125557" cy="1133478"/>
          </a:xfrm>
        </p:grpSpPr>
        <p:grpSp>
          <p:nvGrpSpPr>
            <p:cNvPr id="699" name="Group 698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713" name="Group 712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717" name="Teardrop 716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8" name="Teardrop 717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4" name="Group 713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715" name="Teardrop 714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6" name="Teardrop 715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00" name="Group 699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701" name="Group 700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707" name="Group 706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711" name="Teardrop 710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2" name="Teardrop 711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8" name="Group 707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709" name="Teardrop 708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0" name="Teardrop 709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02" name="Group 701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703" name="Oval 702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4" name="Oval 703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5" name="Oval 704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6" name="Oval 705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19" name="Group 718"/>
          <p:cNvGrpSpPr/>
          <p:nvPr/>
        </p:nvGrpSpPr>
        <p:grpSpPr>
          <a:xfrm>
            <a:off x="4664105" y="3050470"/>
            <a:ext cx="1125557" cy="1133478"/>
            <a:chOff x="6454773" y="4188110"/>
            <a:chExt cx="1125557" cy="1133478"/>
          </a:xfrm>
        </p:grpSpPr>
        <p:grpSp>
          <p:nvGrpSpPr>
            <p:cNvPr id="720" name="Group 719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734" name="Group 733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738" name="Teardrop 737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9" name="Teardrop 738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5" name="Group 734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736" name="Teardrop 735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7" name="Teardrop 736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21" name="Group 720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722" name="Group 721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728" name="Group 727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732" name="Teardrop 731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3" name="Teardrop 732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29" name="Group 728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730" name="Teardrop 729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1" name="Teardrop 730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23" name="Group 722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724" name="Oval 723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5" name="Oval 724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6" name="Oval 725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7" name="Oval 726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40" name="Group 739"/>
          <p:cNvGrpSpPr/>
          <p:nvPr/>
        </p:nvGrpSpPr>
        <p:grpSpPr>
          <a:xfrm>
            <a:off x="3745135" y="2967665"/>
            <a:ext cx="1125557" cy="1133478"/>
            <a:chOff x="6454773" y="4188110"/>
            <a:chExt cx="1125557" cy="1133478"/>
          </a:xfrm>
        </p:grpSpPr>
        <p:grpSp>
          <p:nvGrpSpPr>
            <p:cNvPr id="741" name="Group 740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755" name="Group 754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759" name="Teardrop 758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0" name="Teardrop 759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6" name="Group 755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757" name="Teardrop 756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8" name="Teardrop 757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42" name="Group 741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743" name="Group 742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749" name="Group 748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753" name="Teardrop 752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4" name="Teardrop 753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0" name="Group 749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751" name="Teardrop 750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2" name="Teardrop 751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4" name="Group 743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745" name="Oval 744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6" name="Oval 745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7" name="Oval 746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8" name="Oval 747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61" name="Group 760"/>
          <p:cNvGrpSpPr/>
          <p:nvPr/>
        </p:nvGrpSpPr>
        <p:grpSpPr>
          <a:xfrm>
            <a:off x="3454243" y="2348133"/>
            <a:ext cx="1125557" cy="1133478"/>
            <a:chOff x="6454773" y="4188110"/>
            <a:chExt cx="1125557" cy="1133478"/>
          </a:xfrm>
        </p:grpSpPr>
        <p:grpSp>
          <p:nvGrpSpPr>
            <p:cNvPr id="762" name="Group 761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776" name="Group 775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780" name="Teardrop 779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1" name="Teardrop 780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7" name="Group 776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778" name="Teardrop 777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9" name="Teardrop 778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3" name="Group 762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764" name="Group 763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770" name="Group 769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774" name="Teardrop 773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5" name="Teardrop 774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71" name="Group 770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772" name="Teardrop 771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3" name="Teardrop 772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65" name="Group 764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766" name="Oval 765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7" name="Oval 766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8" name="Oval 767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9" name="Oval 768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82" name="Group 781"/>
          <p:cNvGrpSpPr/>
          <p:nvPr/>
        </p:nvGrpSpPr>
        <p:grpSpPr>
          <a:xfrm>
            <a:off x="2112585" y="3112248"/>
            <a:ext cx="1125557" cy="1133478"/>
            <a:chOff x="6454773" y="4188110"/>
            <a:chExt cx="1125557" cy="1133478"/>
          </a:xfrm>
        </p:grpSpPr>
        <p:grpSp>
          <p:nvGrpSpPr>
            <p:cNvPr id="783" name="Group 782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797" name="Group 796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801" name="Teardrop 800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2" name="Teardrop 801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8" name="Group 797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799" name="Teardrop 798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0" name="Teardrop 799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84" name="Group 783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785" name="Group 784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791" name="Group 790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795" name="Teardrop 794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6" name="Teardrop 795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92" name="Group 791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793" name="Teardrop 792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4" name="Teardrop 793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86" name="Group 785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787" name="Oval 786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8" name="Oval 787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9" name="Oval 788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0" name="Oval 789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03" name="Group 802"/>
          <p:cNvGrpSpPr/>
          <p:nvPr/>
        </p:nvGrpSpPr>
        <p:grpSpPr>
          <a:xfrm>
            <a:off x="2923492" y="3087241"/>
            <a:ext cx="1125557" cy="1133478"/>
            <a:chOff x="6454773" y="4188110"/>
            <a:chExt cx="1125557" cy="1133478"/>
          </a:xfrm>
        </p:grpSpPr>
        <p:grpSp>
          <p:nvGrpSpPr>
            <p:cNvPr id="804" name="Group 803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818" name="Group 817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822" name="Teardrop 821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3" name="Teardrop 822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9" name="Group 818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820" name="Teardrop 819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1" name="Teardrop 820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5" name="Group 804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806" name="Group 805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812" name="Group 811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816" name="Teardrop 815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7" name="Teardrop 816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13" name="Group 812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814" name="Teardrop 813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5" name="Teardrop 814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07" name="Group 806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808" name="Oval 807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9" name="Oval 808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0" name="Oval 809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1" name="Oval 810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24" name="Group 823"/>
          <p:cNvGrpSpPr/>
          <p:nvPr/>
        </p:nvGrpSpPr>
        <p:grpSpPr>
          <a:xfrm>
            <a:off x="1713267" y="3704780"/>
            <a:ext cx="1125557" cy="1133478"/>
            <a:chOff x="6454773" y="4188110"/>
            <a:chExt cx="1125557" cy="1133478"/>
          </a:xfrm>
        </p:grpSpPr>
        <p:grpSp>
          <p:nvGrpSpPr>
            <p:cNvPr id="825" name="Group 824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839" name="Group 838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843" name="Teardrop 842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4" name="Teardrop 843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0" name="Group 839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841" name="Teardrop 840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2" name="Teardrop 841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26" name="Group 825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827" name="Group 826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833" name="Group 832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837" name="Teardrop 836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8" name="Teardrop 837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34" name="Group 833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835" name="Teardrop 834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6" name="Teardrop 835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28" name="Group 827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829" name="Oval 828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0" name="Oval 829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1" name="Oval 830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2" name="Oval 831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45" name="Group 844"/>
          <p:cNvGrpSpPr/>
          <p:nvPr/>
        </p:nvGrpSpPr>
        <p:grpSpPr>
          <a:xfrm>
            <a:off x="3225490" y="3740675"/>
            <a:ext cx="1125557" cy="1133478"/>
            <a:chOff x="6454773" y="4188110"/>
            <a:chExt cx="1125557" cy="1133478"/>
          </a:xfrm>
        </p:grpSpPr>
        <p:grpSp>
          <p:nvGrpSpPr>
            <p:cNvPr id="846" name="Group 845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860" name="Group 859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864" name="Teardrop 863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5" name="Teardrop 864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1" name="Group 860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862" name="Teardrop 861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3" name="Teardrop 862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47" name="Group 846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848" name="Group 847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854" name="Group 853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858" name="Teardrop 857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9" name="Teardrop 858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55" name="Group 854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856" name="Teardrop 855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7" name="Teardrop 856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49" name="Group 848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850" name="Oval 849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1" name="Oval 850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2" name="Oval 851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3" name="Oval 852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66" name="Group 865"/>
          <p:cNvGrpSpPr/>
          <p:nvPr/>
        </p:nvGrpSpPr>
        <p:grpSpPr>
          <a:xfrm>
            <a:off x="2100322" y="4334307"/>
            <a:ext cx="1125557" cy="1133478"/>
            <a:chOff x="6454773" y="4188110"/>
            <a:chExt cx="1125557" cy="1133478"/>
          </a:xfrm>
        </p:grpSpPr>
        <p:grpSp>
          <p:nvGrpSpPr>
            <p:cNvPr id="867" name="Group 866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881" name="Group 880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885" name="Teardrop 884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6" name="Teardrop 885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2" name="Group 881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883" name="Teardrop 882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4" name="Teardrop 883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8" name="Group 867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869" name="Group 868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875" name="Group 874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879" name="Teardrop 878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0" name="Teardrop 879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76" name="Group 875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877" name="Teardrop 876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8" name="Teardrop 877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70" name="Group 869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871" name="Oval 870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2" name="Oval 871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3" name="Oval 872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4" name="Oval 873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87" name="Group 886"/>
          <p:cNvGrpSpPr/>
          <p:nvPr/>
        </p:nvGrpSpPr>
        <p:grpSpPr>
          <a:xfrm>
            <a:off x="3007750" y="4431341"/>
            <a:ext cx="1125557" cy="1133478"/>
            <a:chOff x="6454773" y="4188110"/>
            <a:chExt cx="1125557" cy="1133478"/>
          </a:xfrm>
        </p:grpSpPr>
        <p:grpSp>
          <p:nvGrpSpPr>
            <p:cNvPr id="888" name="Group 887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902" name="Group 901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906" name="Teardrop 905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7" name="Teardrop 906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3" name="Group 902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904" name="Teardrop 903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5" name="Teardrop 904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89" name="Group 888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890" name="Group 889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896" name="Group 895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900" name="Teardrop 899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1" name="Teardrop 900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97" name="Group 896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898" name="Teardrop 897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9" name="Teardrop 898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91" name="Group 890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892" name="Oval 891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3" name="Oval 892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4" name="Oval 893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5" name="Oval 894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08" name="Group 907"/>
          <p:cNvGrpSpPr/>
          <p:nvPr/>
        </p:nvGrpSpPr>
        <p:grpSpPr>
          <a:xfrm>
            <a:off x="3709475" y="4343696"/>
            <a:ext cx="1125557" cy="1133478"/>
            <a:chOff x="6454773" y="4188110"/>
            <a:chExt cx="1125557" cy="1133478"/>
          </a:xfrm>
        </p:grpSpPr>
        <p:grpSp>
          <p:nvGrpSpPr>
            <p:cNvPr id="909" name="Group 908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923" name="Group 922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927" name="Teardrop 926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8" name="Teardrop 927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24" name="Group 923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925" name="Teardrop 924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6" name="Teardrop 925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10" name="Group 909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911" name="Group 910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917" name="Group 916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921" name="Teardrop 920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2" name="Teardrop 921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18" name="Group 917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919" name="Teardrop 918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0" name="Teardrop 919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12" name="Group 911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913" name="Oval 912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5" name="Oval 914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6" name="Oval 915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29" name="Group 928"/>
          <p:cNvGrpSpPr/>
          <p:nvPr/>
        </p:nvGrpSpPr>
        <p:grpSpPr>
          <a:xfrm>
            <a:off x="4422710" y="4309151"/>
            <a:ext cx="1125557" cy="1133478"/>
            <a:chOff x="6454773" y="4188110"/>
            <a:chExt cx="1125557" cy="1133478"/>
          </a:xfrm>
        </p:grpSpPr>
        <p:grpSp>
          <p:nvGrpSpPr>
            <p:cNvPr id="930" name="Group 929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944" name="Group 943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948" name="Teardrop 947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9" name="Teardrop 948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5" name="Group 944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946" name="Teardrop 945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7" name="Teardrop 946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31" name="Group 930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932" name="Group 931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938" name="Group 937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942" name="Teardrop 941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3" name="Teardrop 942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39" name="Group 938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940" name="Teardrop 939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1" name="Teardrop 940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3" name="Group 932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934" name="Oval 933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5" name="Oval 934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6" name="Oval 935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50" name="Group 949"/>
          <p:cNvGrpSpPr/>
          <p:nvPr/>
        </p:nvGrpSpPr>
        <p:grpSpPr>
          <a:xfrm>
            <a:off x="3212848" y="4803605"/>
            <a:ext cx="1125557" cy="1133478"/>
            <a:chOff x="6454773" y="4188110"/>
            <a:chExt cx="1125557" cy="1133478"/>
          </a:xfrm>
        </p:grpSpPr>
        <p:grpSp>
          <p:nvGrpSpPr>
            <p:cNvPr id="951" name="Group 950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965" name="Group 964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969" name="Teardrop 968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0" name="Teardrop 969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6" name="Group 965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967" name="Teardrop 966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8" name="Teardrop 967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52" name="Group 951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953" name="Group 952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959" name="Group 958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963" name="Teardrop 962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4" name="Teardrop 963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60" name="Group 959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961" name="Teardrop 960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2" name="Teardrop 961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54" name="Group 953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955" name="Oval 954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6" name="Oval 955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7" name="Oval 956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8" name="Oval 957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71" name="Group 970"/>
          <p:cNvGrpSpPr/>
          <p:nvPr/>
        </p:nvGrpSpPr>
        <p:grpSpPr>
          <a:xfrm>
            <a:off x="4701322" y="4732624"/>
            <a:ext cx="1125557" cy="1133478"/>
            <a:chOff x="6454773" y="4188110"/>
            <a:chExt cx="1125557" cy="1133478"/>
          </a:xfrm>
        </p:grpSpPr>
        <p:grpSp>
          <p:nvGrpSpPr>
            <p:cNvPr id="972" name="Group 971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986" name="Group 985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990" name="Teardrop 989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1" name="Teardrop 990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7" name="Group 986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988" name="Teardrop 987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9" name="Teardrop 988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73" name="Group 972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974" name="Group 973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980" name="Group 979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984" name="Teardrop 983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5" name="Teardrop 984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81" name="Group 980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982" name="Teardrop 981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3" name="Teardrop 982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75" name="Group 974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976" name="Oval 975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7" name="Oval 976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8" name="Oval 977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9" name="Oval 978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92" name="Group 991"/>
          <p:cNvGrpSpPr/>
          <p:nvPr/>
        </p:nvGrpSpPr>
        <p:grpSpPr>
          <a:xfrm>
            <a:off x="3697932" y="5093169"/>
            <a:ext cx="1125557" cy="1133478"/>
            <a:chOff x="6454773" y="4188110"/>
            <a:chExt cx="1125557" cy="1133478"/>
          </a:xfrm>
        </p:grpSpPr>
        <p:grpSp>
          <p:nvGrpSpPr>
            <p:cNvPr id="993" name="Group 992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1007" name="Group 1006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1011" name="Teardrop 1010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2" name="Teardrop 1011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8" name="Group 1007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1009" name="Teardrop 1008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0" name="Teardrop 1009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94" name="Group 993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995" name="Group 994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1001" name="Group 1000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1005" name="Teardrop 1004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6" name="Teardrop 1005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02" name="Group 1001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1003" name="Teardrop 1002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4" name="Teardrop 1003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96" name="Group 995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997" name="Oval 996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8" name="Oval 997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9" name="Oval 998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0" name="Oval 999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013" name="Group 1012"/>
          <p:cNvGrpSpPr/>
          <p:nvPr/>
        </p:nvGrpSpPr>
        <p:grpSpPr>
          <a:xfrm>
            <a:off x="4447008" y="5157803"/>
            <a:ext cx="1125557" cy="1133478"/>
            <a:chOff x="6454773" y="4188110"/>
            <a:chExt cx="1125557" cy="1133478"/>
          </a:xfrm>
        </p:grpSpPr>
        <p:grpSp>
          <p:nvGrpSpPr>
            <p:cNvPr id="1014" name="Group 1013"/>
            <p:cNvGrpSpPr/>
            <p:nvPr/>
          </p:nvGrpSpPr>
          <p:grpSpPr>
            <a:xfrm rot="18962019">
              <a:off x="6476588" y="4203940"/>
              <a:ext cx="1103742" cy="1117648"/>
              <a:chOff x="7368955" y="1710215"/>
              <a:chExt cx="929865" cy="913305"/>
            </a:xfrm>
          </p:grpSpPr>
          <p:grpSp>
            <p:nvGrpSpPr>
              <p:cNvPr id="1028" name="Group 1027"/>
              <p:cNvGrpSpPr/>
              <p:nvPr/>
            </p:nvGrpSpPr>
            <p:grpSpPr>
              <a:xfrm>
                <a:off x="7644650" y="1710215"/>
                <a:ext cx="390481" cy="913305"/>
                <a:chOff x="5104912" y="4715388"/>
                <a:chExt cx="390481" cy="913305"/>
              </a:xfrm>
            </p:grpSpPr>
            <p:sp>
              <p:nvSpPr>
                <p:cNvPr id="1032" name="Teardrop 1031"/>
                <p:cNvSpPr/>
                <p:nvPr/>
              </p:nvSpPr>
              <p:spPr>
                <a:xfrm rot="8055729">
                  <a:off x="5113762" y="470653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3" name="Teardrop 1032"/>
                <p:cNvSpPr/>
                <p:nvPr/>
              </p:nvSpPr>
              <p:spPr>
                <a:xfrm rot="18989065">
                  <a:off x="5119629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9" name="Group 1028"/>
              <p:cNvGrpSpPr/>
              <p:nvPr/>
            </p:nvGrpSpPr>
            <p:grpSpPr>
              <a:xfrm rot="5400000">
                <a:off x="7638647" y="1699462"/>
                <a:ext cx="390481" cy="929865"/>
                <a:chOff x="5104361" y="4698828"/>
                <a:chExt cx="390481" cy="929865"/>
              </a:xfrm>
            </p:grpSpPr>
            <p:sp>
              <p:nvSpPr>
                <p:cNvPr id="1030" name="Teardrop 1029"/>
                <p:cNvSpPr/>
                <p:nvPr/>
              </p:nvSpPr>
              <p:spPr>
                <a:xfrm rot="8055729">
                  <a:off x="5113211" y="4689978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1" name="Teardrop 1030"/>
                <p:cNvSpPr/>
                <p:nvPr/>
              </p:nvSpPr>
              <p:spPr>
                <a:xfrm rot="18989065">
                  <a:off x="5119630" y="5238212"/>
                  <a:ext cx="372782" cy="390481"/>
                </a:xfrm>
                <a:prstGeom prst="teardrop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15" name="Group 1014"/>
            <p:cNvGrpSpPr/>
            <p:nvPr/>
          </p:nvGrpSpPr>
          <p:grpSpPr>
            <a:xfrm>
              <a:off x="6454773" y="4188110"/>
              <a:ext cx="1103742" cy="1117648"/>
              <a:chOff x="6454773" y="4188110"/>
              <a:chExt cx="1103742" cy="1117648"/>
            </a:xfrm>
          </p:grpSpPr>
          <p:grpSp>
            <p:nvGrpSpPr>
              <p:cNvPr id="1016" name="Group 1015"/>
              <p:cNvGrpSpPr/>
              <p:nvPr/>
            </p:nvGrpSpPr>
            <p:grpSpPr>
              <a:xfrm>
                <a:off x="6454773" y="4188110"/>
                <a:ext cx="1103742" cy="1117648"/>
                <a:chOff x="7368955" y="1710215"/>
                <a:chExt cx="929865" cy="913305"/>
              </a:xfrm>
            </p:grpSpPr>
            <p:grpSp>
              <p:nvGrpSpPr>
                <p:cNvPr id="1022" name="Group 1021"/>
                <p:cNvGrpSpPr/>
                <p:nvPr/>
              </p:nvGrpSpPr>
              <p:grpSpPr>
                <a:xfrm>
                  <a:off x="7644650" y="1710215"/>
                  <a:ext cx="390481" cy="913305"/>
                  <a:chOff x="5104912" y="4715388"/>
                  <a:chExt cx="390481" cy="913305"/>
                </a:xfrm>
              </p:grpSpPr>
              <p:sp>
                <p:nvSpPr>
                  <p:cNvPr id="1026" name="Teardrop 1025"/>
                  <p:cNvSpPr/>
                  <p:nvPr/>
                </p:nvSpPr>
                <p:spPr>
                  <a:xfrm rot="8055729">
                    <a:off x="5113762" y="470653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7" name="Teardrop 1026"/>
                  <p:cNvSpPr/>
                  <p:nvPr/>
                </p:nvSpPr>
                <p:spPr>
                  <a:xfrm rot="18989065">
                    <a:off x="5119629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23" name="Group 1022"/>
                <p:cNvGrpSpPr/>
                <p:nvPr/>
              </p:nvGrpSpPr>
              <p:grpSpPr>
                <a:xfrm rot="5400000">
                  <a:off x="7638647" y="1699462"/>
                  <a:ext cx="390481" cy="929865"/>
                  <a:chOff x="5104361" y="4698828"/>
                  <a:chExt cx="390481" cy="929865"/>
                </a:xfrm>
              </p:grpSpPr>
              <p:sp>
                <p:nvSpPr>
                  <p:cNvPr id="1024" name="Teardrop 1023"/>
                  <p:cNvSpPr/>
                  <p:nvPr/>
                </p:nvSpPr>
                <p:spPr>
                  <a:xfrm rot="8055729">
                    <a:off x="5113211" y="4689978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5" name="Teardrop 1024"/>
                  <p:cNvSpPr/>
                  <p:nvPr/>
                </p:nvSpPr>
                <p:spPr>
                  <a:xfrm rot="18989065">
                    <a:off x="5119630" y="5238212"/>
                    <a:ext cx="372782" cy="390481"/>
                  </a:xfrm>
                  <a:prstGeom prst="teardrop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017" name="Group 1016"/>
              <p:cNvGrpSpPr/>
              <p:nvPr/>
            </p:nvGrpSpPr>
            <p:grpSpPr>
              <a:xfrm>
                <a:off x="6741454" y="4194008"/>
                <a:ext cx="580046" cy="1086790"/>
                <a:chOff x="2323419" y="4266627"/>
                <a:chExt cx="782868" cy="1273395"/>
              </a:xfrm>
            </p:grpSpPr>
            <p:sp>
              <p:nvSpPr>
                <p:cNvPr id="1018" name="Oval 1017"/>
                <p:cNvSpPr/>
                <p:nvPr/>
              </p:nvSpPr>
              <p:spPr>
                <a:xfrm>
                  <a:off x="2399548" y="495527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9" name="Oval 1018"/>
                <p:cNvSpPr/>
                <p:nvPr/>
              </p:nvSpPr>
              <p:spPr>
                <a:xfrm>
                  <a:off x="2471287" y="4615443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0" name="Oval 1019"/>
                <p:cNvSpPr/>
                <p:nvPr/>
              </p:nvSpPr>
              <p:spPr>
                <a:xfrm>
                  <a:off x="2323419" y="4629554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1" name="Oval 1020"/>
                <p:cNvSpPr/>
                <p:nvPr/>
              </p:nvSpPr>
              <p:spPr>
                <a:xfrm>
                  <a:off x="2405537" y="4266627"/>
                  <a:ext cx="635000" cy="584745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034" name="Rectangle 1033"/>
          <p:cNvSpPr/>
          <p:nvPr/>
        </p:nvSpPr>
        <p:spPr>
          <a:xfrm>
            <a:off x="6018140" y="4157181"/>
            <a:ext cx="2946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~340 basis functions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19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7" grpId="0"/>
      <p:bldP spid="72" grpId="0"/>
      <p:bldP spid="73" grpId="0"/>
      <p:bldP spid="77" grpId="0"/>
      <p:bldP spid="78" grpId="0"/>
      <p:bldP spid="82" grpId="0"/>
      <p:bldP spid="83" grpId="0"/>
      <p:bldP spid="87" grpId="0"/>
      <p:bldP spid="88" grpId="0"/>
      <p:bldP spid="92" grpId="0"/>
      <p:bldP spid="93" grpId="0"/>
      <p:bldP spid="99" grpId="0"/>
      <p:bldP spid="100" grpId="0"/>
      <p:bldP spid="104" grpId="0"/>
      <p:bldP spid="105" grpId="0"/>
      <p:bldP spid="109" grpId="0"/>
      <p:bldP spid="110" grpId="0"/>
      <p:bldP spid="115" grpId="0"/>
      <p:bldP spid="116" grpId="0"/>
      <p:bldP spid="138" grpId="0"/>
      <p:bldP spid="139" grpId="0"/>
      <p:bldP spid="142" grpId="0"/>
      <p:bldP spid="145" grpId="0"/>
      <p:bldP spid="147" grpId="0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489" grpId="0"/>
      <p:bldP spid="490" grpId="0"/>
      <p:bldP spid="491" grpId="0"/>
      <p:bldP spid="669" grpId="0"/>
      <p:bldP spid="10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4485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So for this molecule with the chosen basis set: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340 AOs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340 MOs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369325" y="3878240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20452" y="3894367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006341" y="4345923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060897" y="3880257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60897" y="4345923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57230" y="4808768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02674" y="4360034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99802" y="2823131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48913" y="2823131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348913" y="3302909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403469" y="2837243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599007" y="4822879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48118" y="4822879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248118" y="5302657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302674" y="4836991"/>
            <a:ext cx="296333" cy="46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02674" y="5302657"/>
            <a:ext cx="296333" cy="47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599007" y="5765502"/>
            <a:ext cx="6491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1781" y="3409534"/>
            <a:ext cx="49384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en-US" sz="24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6403469" y="3302909"/>
            <a:ext cx="100566" cy="223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923791" y="3757287"/>
            <a:ext cx="425122" cy="14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6316785" y="3884873"/>
            <a:ext cx="368675" cy="461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5"/>
          <p:cNvSpPr>
            <a:spLocks noChangeArrowheads="1"/>
          </p:cNvSpPr>
          <p:nvPr/>
        </p:nvSpPr>
        <p:spPr bwMode="auto">
          <a:xfrm>
            <a:off x="228600" y="2641706"/>
            <a:ext cx="4669971" cy="42162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170 e-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85 of the MOs are occupied (up to 2 e-/MO)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255 of the MOs are “virtual” (empty)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highest occupied MO (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HOMO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 and the lowest unoccupied MO (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LUMO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 is where most of the chemistry happens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Valence MOs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415564" y="4910667"/>
            <a:ext cx="281991" cy="4596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7155502" y="4905230"/>
            <a:ext cx="281991" cy="4596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6635293" y="5667830"/>
            <a:ext cx="5564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70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1"/>
            <a:ext cx="8686800" cy="1177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There are 340 </a:t>
            </a:r>
            <a:r>
              <a:rPr lang="en-GB" sz="3200" i="1" dirty="0" err="1">
                <a:solidFill>
                  <a:srgbClr val="000000"/>
                </a:solidFill>
                <a:latin typeface="Symbol" charset="2"/>
                <a:cs typeface="Symbol" charset="2"/>
              </a:rPr>
              <a:t>y</a:t>
            </a:r>
            <a:r>
              <a:rPr lang="en-GB" sz="3200" i="1" baseline="-250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3200" i="1" baseline="-25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for this molecule in the chosen basis set </a:t>
            </a:r>
            <a:endParaRPr lang="en-GB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095" y="1983014"/>
            <a:ext cx="2722235" cy="1301540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 rot="5400000">
            <a:off x="4260949" y="2767080"/>
            <a:ext cx="520095" cy="15066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4096" y="3701152"/>
            <a:ext cx="2458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340 term in the sum too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03718" y="4454374"/>
            <a:ext cx="8686800" cy="1177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2800" i="1" dirty="0" err="1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800" i="1" baseline="-25000" dirty="0" err="1">
                <a:solidFill>
                  <a:srgbClr val="000000"/>
                </a:solidFill>
                <a:latin typeface="Times New Roman" pitchFamily="18" charset="0"/>
              </a:rPr>
              <a:t>m,i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are called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MO coefficients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i="1" dirty="0" err="1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800" i="1" baseline="-25000" dirty="0" err="1">
                <a:solidFill>
                  <a:srgbClr val="000000"/>
                </a:solidFill>
                <a:latin typeface="Times New Roman" pitchFamily="18" charset="0"/>
              </a:rPr>
              <a:t>m,i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can be arranged in a 340 340 matrix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GB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43935" y="5573485"/>
            <a:ext cx="8686800" cy="595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But how do we find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??</a:t>
            </a:r>
            <a:endParaRPr lang="en-GB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0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975790"/>
            <a:ext cx="8686800" cy="1112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3. Inset the LCAO expansion into the Schrodinger equation: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71512" b="91887"/>
          <a:stretch/>
        </p:blipFill>
        <p:spPr>
          <a:xfrm>
            <a:off x="2515819" y="1342582"/>
            <a:ext cx="1729618" cy="5563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l="1" t="10934" r="38043" b="73899"/>
          <a:stretch/>
        </p:blipFill>
        <p:spPr>
          <a:xfrm>
            <a:off x="36306" y="1850588"/>
            <a:ext cx="3761618" cy="10401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1" t="30335" r="26887" b="55556"/>
          <a:stretch/>
        </p:blipFill>
        <p:spPr>
          <a:xfrm>
            <a:off x="36305" y="2890778"/>
            <a:ext cx="4438951" cy="9676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1" t="48324" r="26887" b="36156"/>
          <a:stretch/>
        </p:blipFill>
        <p:spPr>
          <a:xfrm>
            <a:off x="55660" y="3846305"/>
            <a:ext cx="4438951" cy="106438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t="67265" r="3778" b="18802"/>
          <a:stretch/>
        </p:blipFill>
        <p:spPr>
          <a:xfrm>
            <a:off x="36305" y="4910686"/>
            <a:ext cx="5841992" cy="9555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t="85313" r="35852" b="225"/>
          <a:stretch/>
        </p:blipFill>
        <p:spPr>
          <a:xfrm>
            <a:off x="103718" y="5866191"/>
            <a:ext cx="3894658" cy="99180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985575" y="3116757"/>
            <a:ext cx="282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Left multiply by </a:t>
            </a:r>
            <a:r>
              <a:rPr lang="en-GB" sz="2400" i="1" dirty="0" err="1">
                <a:solidFill>
                  <a:srgbClr val="000000"/>
                </a:solidFill>
                <a:latin typeface="Symbol" charset="2"/>
                <a:cs typeface="Symbol" charset="2"/>
              </a:rPr>
              <a:t>f</a:t>
            </a:r>
            <a:r>
              <a:rPr lang="en-GB" sz="24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*</a:t>
            </a:r>
            <a:endParaRPr lang="en-US" sz="2400" i="1" dirty="0"/>
          </a:p>
        </p:txBody>
      </p:sp>
      <p:sp>
        <p:nvSpPr>
          <p:cNvPr id="26" name="Rectangle 25"/>
          <p:cNvSpPr/>
          <p:nvPr/>
        </p:nvSpPr>
        <p:spPr>
          <a:xfrm>
            <a:off x="5985575" y="4140015"/>
            <a:ext cx="1503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Rearrange</a:t>
            </a:r>
            <a:endParaRPr lang="en-US" sz="2400" i="1" dirty="0"/>
          </a:p>
        </p:txBody>
      </p:sp>
      <p:sp>
        <p:nvSpPr>
          <p:cNvPr id="27" name="Rectangle 26"/>
          <p:cNvSpPr/>
          <p:nvPr/>
        </p:nvSpPr>
        <p:spPr>
          <a:xfrm>
            <a:off x="5985575" y="5138056"/>
            <a:ext cx="1332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Integrate</a:t>
            </a:r>
            <a:endParaRPr lang="en-US" sz="2400" i="1" dirty="0"/>
          </a:p>
        </p:txBody>
      </p:sp>
      <p:sp>
        <p:nvSpPr>
          <p:cNvPr id="28" name="Rectangle 27"/>
          <p:cNvSpPr/>
          <p:nvPr/>
        </p:nvSpPr>
        <p:spPr>
          <a:xfrm>
            <a:off x="5985575" y="6099811"/>
            <a:ext cx="161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Abbreviate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2695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1112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3. Inset the LCAO expansion into the Schrodinger equation: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71512" b="91887"/>
          <a:stretch/>
        </p:blipFill>
        <p:spPr>
          <a:xfrm>
            <a:off x="2406964" y="1427247"/>
            <a:ext cx="1729618" cy="5563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t="85313" r="35852" b="225"/>
          <a:stretch/>
        </p:blipFill>
        <p:spPr>
          <a:xfrm>
            <a:off x="484188" y="2161021"/>
            <a:ext cx="3894658" cy="991809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4506706" y="2434585"/>
            <a:ext cx="161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Abbreviate</a:t>
            </a:r>
            <a:endParaRPr lang="en-US" sz="2400" i="1" dirty="0"/>
          </a:p>
        </p:txBody>
      </p:sp>
      <p:sp>
        <p:nvSpPr>
          <p:cNvPr id="27" name="Rectangle 26"/>
          <p:cNvSpPr/>
          <p:nvPr/>
        </p:nvSpPr>
        <p:spPr>
          <a:xfrm>
            <a:off x="3749604" y="3482031"/>
            <a:ext cx="4751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Schrodinger equation in matrix form</a:t>
            </a:r>
            <a:endParaRPr lang="en-US" sz="2400" i="1" dirty="0"/>
          </a:p>
        </p:txBody>
      </p:sp>
      <p:sp>
        <p:nvSpPr>
          <p:cNvPr id="14" name="Rectangle 13"/>
          <p:cNvSpPr/>
          <p:nvPr/>
        </p:nvSpPr>
        <p:spPr>
          <a:xfrm>
            <a:off x="955900" y="3340607"/>
            <a:ext cx="25901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SCE</a:t>
            </a:r>
            <a:endParaRPr lang="en-US" sz="40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103718" y="4634178"/>
            <a:ext cx="2657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Hamiltonian matrix</a:t>
            </a:r>
            <a:endParaRPr lang="en-US" sz="2400" i="1" dirty="0"/>
          </a:p>
        </p:txBody>
      </p:sp>
      <p:sp>
        <p:nvSpPr>
          <p:cNvPr id="18" name="Rectangle 17"/>
          <p:cNvSpPr/>
          <p:nvPr/>
        </p:nvSpPr>
        <p:spPr>
          <a:xfrm>
            <a:off x="1348183" y="4172513"/>
            <a:ext cx="1606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MO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Coefs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400" i="1" dirty="0"/>
          </a:p>
        </p:txBody>
      </p:sp>
      <p:sp>
        <p:nvSpPr>
          <p:cNvPr id="20" name="Rectangle 19"/>
          <p:cNvSpPr/>
          <p:nvPr/>
        </p:nvSpPr>
        <p:spPr>
          <a:xfrm>
            <a:off x="2835842" y="4647975"/>
            <a:ext cx="2372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“Overlap” matrix</a:t>
            </a:r>
            <a:endParaRPr lang="en-US" sz="2400" i="1" dirty="0"/>
          </a:p>
        </p:txBody>
      </p:sp>
      <p:sp>
        <p:nvSpPr>
          <p:cNvPr id="21" name="Rectangle 20"/>
          <p:cNvSpPr/>
          <p:nvPr/>
        </p:nvSpPr>
        <p:spPr>
          <a:xfrm>
            <a:off x="3559375" y="4172513"/>
            <a:ext cx="1831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MO energies</a:t>
            </a:r>
            <a:endParaRPr lang="en-US" sz="2400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22476" y="4048493"/>
            <a:ext cx="387048" cy="729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8" idx="0"/>
          </p:cNvCxnSpPr>
          <p:nvPr/>
        </p:nvCxnSpPr>
        <p:spPr>
          <a:xfrm flipH="1" flipV="1">
            <a:off x="1741714" y="3943696"/>
            <a:ext cx="409690" cy="2288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636762" y="3943696"/>
            <a:ext cx="909310" cy="8339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362476" y="3943696"/>
            <a:ext cx="556381" cy="3259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1898" y="5470375"/>
            <a:ext cx="8016949" cy="1112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Different approximation for elements of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result in different quantum chemistry methodologies</a:t>
            </a:r>
          </a:p>
        </p:txBody>
      </p:sp>
    </p:spTree>
    <p:extLst>
      <p:ext uri="{BB962C8B-B14F-4D97-AF65-F5344CB8AC3E}">
        <p14:creationId xmlns:p14="http://schemas.microsoft.com/office/powerpoint/2010/main" val="54987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4" grpId="0"/>
      <p:bldP spid="17" grpId="0"/>
      <p:bldP spid="18" grpId="0"/>
      <p:bldP spid="20" grpId="0"/>
      <p:bldP spid="21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1"/>
            <a:ext cx="8686800" cy="536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4. Solve for C and E by “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diagonalization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”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94000" y="1683562"/>
            <a:ext cx="25901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SCE</a:t>
            </a:r>
            <a:endParaRPr lang="en-US" sz="40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2914953" y="2920007"/>
            <a:ext cx="2304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CE</a:t>
            </a:r>
            <a:endParaRPr lang="en-US" sz="4000" b="1" i="1" dirty="0"/>
          </a:p>
        </p:txBody>
      </p:sp>
      <p:sp>
        <p:nvSpPr>
          <p:cNvPr id="22" name="Rectangle 21"/>
          <p:cNvSpPr/>
          <p:nvPr/>
        </p:nvSpPr>
        <p:spPr>
          <a:xfrm>
            <a:off x="2870393" y="4176288"/>
            <a:ext cx="2513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4000" baseline="30000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 sz="4000" b="1" i="1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075266" y="2399222"/>
            <a:ext cx="6109305" cy="536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Orthonormalize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the AO basis: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082526" y="3640172"/>
            <a:ext cx="6109305" cy="536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Left multiply by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400" baseline="30000" dirty="0">
                <a:solidFill>
                  <a:srgbClr val="000000"/>
                </a:solidFill>
                <a:latin typeface="Times New Roman" pitchFamily="18" charset="0"/>
              </a:rPr>
              <a:t>-1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400" baseline="30000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980926" y="4894861"/>
            <a:ext cx="6109305" cy="1878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is a diagonal matrix of MO energies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200" dirty="0">
                <a:solidFill>
                  <a:srgbClr val="000000"/>
                </a:solidFill>
                <a:latin typeface="Times New Roman" pitchFamily="18" charset="0"/>
              </a:rPr>
              <a:t>Eigenvalues of </a:t>
            </a:r>
            <a: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is said to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diagonalize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Eigenvectors of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87085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8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Model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2231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Our model of an atom is layers of 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atomic orbitals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(AOs):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364362" y="2563254"/>
            <a:ext cx="396056" cy="921309"/>
            <a:chOff x="5096355" y="4707384"/>
            <a:chExt cx="396056" cy="921309"/>
          </a:xfrm>
        </p:grpSpPr>
        <p:sp>
          <p:nvSpPr>
            <p:cNvPr id="6" name="Teardrop 5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ardrop 9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 rot="5400000">
            <a:off x="4354946" y="2558742"/>
            <a:ext cx="396056" cy="921309"/>
            <a:chOff x="5096355" y="4707384"/>
            <a:chExt cx="396056" cy="921309"/>
          </a:xfrm>
        </p:grpSpPr>
        <p:sp>
          <p:nvSpPr>
            <p:cNvPr id="13" name="Teardrop 12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ardrop 13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42440" y="2836523"/>
            <a:ext cx="501187" cy="371310"/>
            <a:chOff x="3062501" y="4638134"/>
            <a:chExt cx="501187" cy="371310"/>
          </a:xfrm>
        </p:grpSpPr>
        <p:sp>
          <p:nvSpPr>
            <p:cNvPr id="11" name="Oval 10"/>
            <p:cNvSpPr/>
            <p:nvPr/>
          </p:nvSpPr>
          <p:spPr>
            <a:xfrm>
              <a:off x="3146778" y="4652245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062501" y="4638134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4468310" y="2924822"/>
            <a:ext cx="282223" cy="1975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07918" y="2851865"/>
            <a:ext cx="520148" cy="3571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54963" y="2787740"/>
            <a:ext cx="639343" cy="4821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195474" y="2234575"/>
            <a:ext cx="684062" cy="1569642"/>
            <a:chOff x="5096355" y="4707384"/>
            <a:chExt cx="396056" cy="921309"/>
          </a:xfrm>
        </p:grpSpPr>
        <p:sp>
          <p:nvSpPr>
            <p:cNvPr id="22" name="Teardrop 21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ardrop 22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 rot="5400000">
            <a:off x="4201484" y="2209649"/>
            <a:ext cx="674762" cy="1591272"/>
            <a:chOff x="5096355" y="4707384"/>
            <a:chExt cx="396056" cy="921309"/>
          </a:xfrm>
        </p:grpSpPr>
        <p:sp>
          <p:nvSpPr>
            <p:cNvPr id="25" name="Teardrop 24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ardrop 25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64905" y="2643429"/>
            <a:ext cx="865643" cy="632604"/>
            <a:chOff x="3062501" y="4638134"/>
            <a:chExt cx="501187" cy="371310"/>
          </a:xfrm>
        </p:grpSpPr>
        <p:sp>
          <p:nvSpPr>
            <p:cNvPr id="28" name="Oval 27"/>
            <p:cNvSpPr/>
            <p:nvPr/>
          </p:nvSpPr>
          <p:spPr>
            <a:xfrm>
              <a:off x="3146778" y="4652245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062501" y="4638134"/>
              <a:ext cx="416910" cy="3571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739399" y="2248686"/>
            <a:ext cx="1591272" cy="1569642"/>
            <a:chOff x="6275270" y="2943769"/>
            <a:chExt cx="1591272" cy="1569642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31" name="Teardrop 3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ardrop 3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34" name="Teardrop 33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ardrop 34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4134789" y="2237987"/>
            <a:ext cx="901852" cy="1569640"/>
            <a:chOff x="6180584" y="4781588"/>
            <a:chExt cx="901852" cy="1569640"/>
          </a:xfrm>
        </p:grpSpPr>
        <p:sp>
          <p:nvSpPr>
            <p:cNvPr id="44" name="Teardrop 43"/>
            <p:cNvSpPr/>
            <p:nvPr/>
          </p:nvSpPr>
          <p:spPr>
            <a:xfrm rot="18989065">
              <a:off x="6298008" y="5685962"/>
              <a:ext cx="643863" cy="665266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Donut 44"/>
            <p:cNvSpPr/>
            <p:nvPr/>
          </p:nvSpPr>
          <p:spPr>
            <a:xfrm>
              <a:off x="6180584" y="5415951"/>
              <a:ext cx="901852" cy="327271"/>
            </a:xfrm>
            <a:prstGeom prst="donut">
              <a:avLst>
                <a:gd name="adj" fmla="val 2564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ardrop 45"/>
            <p:cNvSpPr/>
            <p:nvPr/>
          </p:nvSpPr>
          <p:spPr>
            <a:xfrm rot="8055729">
              <a:off x="6277471" y="4761927"/>
              <a:ext cx="635112" cy="674433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5641113" y="2739614"/>
            <a:ext cx="568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en-US" sz="2000" i="1" dirty="0"/>
          </a:p>
        </p:txBody>
      </p:sp>
      <p:sp>
        <p:nvSpPr>
          <p:cNvPr id="51" name="Rectangle 50"/>
          <p:cNvSpPr/>
          <p:nvPr/>
        </p:nvSpPr>
        <p:spPr>
          <a:xfrm>
            <a:off x="5641113" y="2763906"/>
            <a:ext cx="568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en-US" sz="2000" i="1" dirty="0"/>
          </a:p>
        </p:txBody>
      </p:sp>
      <p:sp>
        <p:nvSpPr>
          <p:cNvPr id="52" name="Rectangle 51"/>
          <p:cNvSpPr/>
          <p:nvPr/>
        </p:nvSpPr>
        <p:spPr>
          <a:xfrm>
            <a:off x="5597848" y="2759518"/>
            <a:ext cx="568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en-US" sz="2000" i="1" dirty="0"/>
          </a:p>
        </p:txBody>
      </p:sp>
      <p:sp>
        <p:nvSpPr>
          <p:cNvPr id="53" name="Rectangle 52"/>
          <p:cNvSpPr/>
          <p:nvPr/>
        </p:nvSpPr>
        <p:spPr>
          <a:xfrm>
            <a:off x="5610720" y="2746697"/>
            <a:ext cx="60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 sz="2000" i="1" dirty="0"/>
          </a:p>
        </p:txBody>
      </p:sp>
      <p:sp>
        <p:nvSpPr>
          <p:cNvPr id="54" name="Rectangle 53"/>
          <p:cNvSpPr/>
          <p:nvPr/>
        </p:nvSpPr>
        <p:spPr>
          <a:xfrm>
            <a:off x="5602280" y="2755490"/>
            <a:ext cx="60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 sz="2000" i="1" dirty="0"/>
          </a:p>
        </p:txBody>
      </p:sp>
      <p:sp>
        <p:nvSpPr>
          <p:cNvPr id="55" name="Rectangle 54"/>
          <p:cNvSpPr/>
          <p:nvPr/>
        </p:nvSpPr>
        <p:spPr>
          <a:xfrm>
            <a:off x="5600382" y="2767409"/>
            <a:ext cx="60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 sz="2000" i="1" dirty="0"/>
          </a:p>
        </p:txBody>
      </p:sp>
      <p:grpSp>
        <p:nvGrpSpPr>
          <p:cNvPr id="56" name="Group 55"/>
          <p:cNvGrpSpPr/>
          <p:nvPr/>
        </p:nvGrpSpPr>
        <p:grpSpPr>
          <a:xfrm rot="18964078">
            <a:off x="3748295" y="2291750"/>
            <a:ext cx="1591272" cy="1569642"/>
            <a:chOff x="6275270" y="2943769"/>
            <a:chExt cx="1591272" cy="1569642"/>
          </a:xfrm>
        </p:grpSpPr>
        <p:grpSp>
          <p:nvGrpSpPr>
            <p:cNvPr id="57" name="Group 56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61" name="Teardrop 6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ardrop 6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59" name="Teardrop 5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ardrop 5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3913663" y="2706679"/>
            <a:ext cx="1262942" cy="659290"/>
            <a:chOff x="3983568" y="4629555"/>
            <a:chExt cx="1262942" cy="659290"/>
          </a:xfrm>
        </p:grpSpPr>
        <p:sp>
          <p:nvSpPr>
            <p:cNvPr id="70" name="Oval 69"/>
            <p:cNvSpPr/>
            <p:nvPr/>
          </p:nvSpPr>
          <p:spPr>
            <a:xfrm>
              <a:off x="4303889" y="4636366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611510" y="4629555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983568" y="4643666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301068" y="4704100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179524" y="2365650"/>
            <a:ext cx="782868" cy="1273395"/>
            <a:chOff x="2323419" y="4266627"/>
            <a:chExt cx="782868" cy="1273395"/>
          </a:xfrm>
        </p:grpSpPr>
        <p:sp>
          <p:nvSpPr>
            <p:cNvPr id="74" name="Oval 73"/>
            <p:cNvSpPr/>
            <p:nvPr/>
          </p:nvSpPr>
          <p:spPr>
            <a:xfrm>
              <a:off x="2399548" y="495527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471287" y="4615443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323419" y="4629554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405537" y="426662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4112724"/>
            <a:ext cx="8686800" cy="2152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As atoms approach each other their occupied AOs (waves) interfere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Add constructively and destructively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Result is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molecular orbitals</a:t>
            </a:r>
          </a:p>
        </p:txBody>
      </p:sp>
    </p:spTree>
    <p:extLst>
      <p:ext uri="{BB962C8B-B14F-4D97-AF65-F5344CB8AC3E}">
        <p14:creationId xmlns:p14="http://schemas.microsoft.com/office/powerpoint/2010/main" val="17823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5482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5. Hardest thing for us to do is put together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30586" y="167700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42395" y="1672313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37703" y="1672313"/>
            <a:ext cx="522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latin typeface="Symbol" charset="2"/>
                <a:cs typeface="Symbol" charset="2"/>
              </a:rPr>
              <a:t>f</a:t>
            </a:r>
            <a:r>
              <a:rPr lang="en-US" sz="2400" i="1" baseline="-25000" dirty="0" err="1">
                <a:latin typeface="Times New Roman"/>
                <a:cs typeface="Times New Roman"/>
              </a:rPr>
              <a:t>n</a:t>
            </a:r>
            <a:endParaRPr lang="en-US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58373" y="2557306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58373" y="373575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95004" y="5416993"/>
            <a:ext cx="522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latin typeface="Symbol" charset="2"/>
                <a:cs typeface="Symbol" charset="2"/>
              </a:rPr>
              <a:t>f</a:t>
            </a:r>
            <a:r>
              <a:rPr lang="en-US" sz="2400" i="1" baseline="-25000" dirty="0" err="1">
                <a:latin typeface="Times New Roman"/>
                <a:cs typeface="Times New Roman"/>
              </a:rPr>
              <a:t>n</a:t>
            </a:r>
            <a:endParaRPr lang="en-US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89053" y="144120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1224323" y="444658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174" b="84714"/>
          <a:stretch/>
        </p:blipFill>
        <p:spPr>
          <a:xfrm>
            <a:off x="1995872" y="2462065"/>
            <a:ext cx="2120900" cy="83064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t="19279" b="68946"/>
          <a:stretch/>
        </p:blipFill>
        <p:spPr>
          <a:xfrm>
            <a:off x="4116772" y="2413685"/>
            <a:ext cx="2120900" cy="8075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4822" t="35899" b="51885"/>
          <a:stretch/>
        </p:blipFill>
        <p:spPr>
          <a:xfrm>
            <a:off x="2000891" y="3601811"/>
            <a:ext cx="2018645" cy="8378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l="5655" t="52848" r="6521" b="34983"/>
          <a:stretch/>
        </p:blipFill>
        <p:spPr>
          <a:xfrm>
            <a:off x="4116772" y="3617139"/>
            <a:ext cx="1862667" cy="8345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/>
          <a:srcRect l="5655" t="68469" r="6521" b="17799"/>
          <a:stretch/>
        </p:blipFill>
        <p:spPr>
          <a:xfrm>
            <a:off x="6507197" y="2413685"/>
            <a:ext cx="1862667" cy="94175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/>
          <a:srcRect l="5655" t="86201" r="6521" b="2512"/>
          <a:stretch/>
        </p:blipFill>
        <p:spPr>
          <a:xfrm>
            <a:off x="2000891" y="5220236"/>
            <a:ext cx="1862667" cy="77409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 rot="2548196">
            <a:off x="6021071" y="396472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7672" y="5054532"/>
            <a:ext cx="2032000" cy="9398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854510" y="2299151"/>
            <a:ext cx="0" cy="3894667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381068" y="2250083"/>
            <a:ext cx="0" cy="3894667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8132830" y="2263235"/>
            <a:ext cx="248238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45816" y="6144750"/>
            <a:ext cx="248238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850730" y="2312303"/>
            <a:ext cx="248238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863716" y="6193818"/>
            <a:ext cx="248238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15135" y="3549897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875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991916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Goals are to:</a:t>
            </a:r>
          </a:p>
          <a:p>
            <a:pPr marL="1992313" lvl="3" indent="-514350">
              <a:spcBef>
                <a:spcPts val="800"/>
              </a:spcBef>
              <a:buFont typeface="+mj-lt"/>
              <a:buAutoNum type="arabi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Cut down on the number if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sz="24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to evaluate</a:t>
            </a:r>
          </a:p>
          <a:p>
            <a:pPr marL="1992313" lvl="3" indent="-514350">
              <a:spcBef>
                <a:spcPts val="800"/>
              </a:spcBef>
              <a:buFont typeface="+mj-lt"/>
              <a:buAutoNum type="arabi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Easily evaluate the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sz="24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that remain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28600" y="2849263"/>
            <a:ext cx="8686800" cy="199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Assume:</a:t>
            </a:r>
          </a:p>
          <a:p>
            <a:pPr marL="1992313" lvl="3" indent="-514350">
              <a:spcBef>
                <a:spcPts val="800"/>
              </a:spcBef>
              <a:buFont typeface="+mj-lt"/>
              <a:buAutoNum type="arabi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Only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400" i="1" baseline="-25000" dirty="0" err="1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AOs are important. Neglect everything else</a:t>
            </a:r>
          </a:p>
          <a:p>
            <a:pPr marL="1992313" lvl="3" indent="-514350">
              <a:spcBef>
                <a:spcPts val="800"/>
              </a:spcBef>
              <a:buFont typeface="+mj-lt"/>
              <a:buAutoNum type="arabi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There is only 1 valence electron/atom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227501" y="4726312"/>
            <a:ext cx="2290992" cy="1724676"/>
            <a:chOff x="3917897" y="4836991"/>
            <a:chExt cx="1241777" cy="959556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030787" y="4924779"/>
              <a:ext cx="281991" cy="4596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770725" y="4919342"/>
              <a:ext cx="281991" cy="4596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250516" y="5681942"/>
              <a:ext cx="55649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27501" y="4726312"/>
            <a:ext cx="2290992" cy="1724676"/>
            <a:chOff x="3917897" y="4836991"/>
            <a:chExt cx="1241777" cy="959556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585035" y="4311478"/>
            <a:ext cx="350137" cy="857889"/>
            <a:chOff x="5104912" y="4715388"/>
            <a:chExt cx="390481" cy="913305"/>
          </a:xfrm>
        </p:grpSpPr>
        <p:sp>
          <p:nvSpPr>
            <p:cNvPr id="27" name="Teardrop 2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ardrop 27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767538" y="4308657"/>
            <a:ext cx="350137" cy="857889"/>
            <a:chOff x="5104912" y="4715388"/>
            <a:chExt cx="390481" cy="913305"/>
          </a:xfrm>
        </p:grpSpPr>
        <p:sp>
          <p:nvSpPr>
            <p:cNvPr id="31" name="Teardrop 3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ardrop 3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052432" y="5160811"/>
            <a:ext cx="350137" cy="857889"/>
            <a:chOff x="5104912" y="4715388"/>
            <a:chExt cx="390481" cy="913305"/>
          </a:xfrm>
        </p:grpSpPr>
        <p:sp>
          <p:nvSpPr>
            <p:cNvPr id="34" name="Teardrop 33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ardrop 34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570924" y="5986757"/>
            <a:ext cx="350137" cy="857889"/>
            <a:chOff x="5104912" y="4715388"/>
            <a:chExt cx="390481" cy="913305"/>
          </a:xfrm>
        </p:grpSpPr>
        <p:sp>
          <p:nvSpPr>
            <p:cNvPr id="37" name="Teardrop 3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ardrop 37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796711" y="5972646"/>
            <a:ext cx="350137" cy="857889"/>
            <a:chOff x="5104912" y="4715388"/>
            <a:chExt cx="390481" cy="913305"/>
          </a:xfrm>
        </p:grpSpPr>
        <p:sp>
          <p:nvSpPr>
            <p:cNvPr id="40" name="Teardrop 39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ardrop 57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357535" y="5168632"/>
            <a:ext cx="350137" cy="857889"/>
            <a:chOff x="5104912" y="4715388"/>
            <a:chExt cx="390481" cy="913305"/>
          </a:xfrm>
        </p:grpSpPr>
        <p:sp>
          <p:nvSpPr>
            <p:cNvPr id="60" name="Teardrop 59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ardrop 60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6135862" y="4755644"/>
            <a:ext cx="1919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 valence e-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981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only integrals we have to evaluate are for nearest neighbours: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6437" r="53397" b="69086"/>
          <a:stretch/>
        </p:blipFill>
        <p:spPr>
          <a:xfrm>
            <a:off x="2717793" y="2681569"/>
            <a:ext cx="2799643" cy="63454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/>
          <a:srcRect t="41582" r="733" b="36100"/>
          <a:stretch/>
        </p:blipFill>
        <p:spPr>
          <a:xfrm>
            <a:off x="2717793" y="3668890"/>
            <a:ext cx="5963355" cy="57855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3"/>
          <a:srcRect t="74441" r="26995" b="2697"/>
          <a:stretch/>
        </p:blipFill>
        <p:spPr>
          <a:xfrm>
            <a:off x="2717793" y="4614333"/>
            <a:ext cx="4385732" cy="592667"/>
          </a:xfrm>
          <a:prstGeom prst="rect">
            <a:avLst/>
          </a:prstGeom>
        </p:spPr>
      </p:pic>
      <p:sp>
        <p:nvSpPr>
          <p:cNvPr id="2" name="Right Brace 1"/>
          <p:cNvSpPr/>
          <p:nvPr/>
        </p:nvSpPr>
        <p:spPr>
          <a:xfrm rot="10800000">
            <a:off x="2403290" y="2695680"/>
            <a:ext cx="602368" cy="246944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6493" y="3058784"/>
            <a:ext cx="21149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Nearest neighbour integrals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318" y="5542843"/>
            <a:ext cx="4944540" cy="9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8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32511" y="3479850"/>
            <a:ext cx="350137" cy="857889"/>
            <a:chOff x="5104912" y="4715388"/>
            <a:chExt cx="390481" cy="913305"/>
          </a:xfrm>
        </p:grpSpPr>
        <p:sp>
          <p:nvSpPr>
            <p:cNvPr id="25" name="Teardrop 24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ardrop 25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15014" y="3477029"/>
            <a:ext cx="350137" cy="857889"/>
            <a:chOff x="5104912" y="4715388"/>
            <a:chExt cx="390481" cy="913305"/>
          </a:xfrm>
        </p:grpSpPr>
        <p:sp>
          <p:nvSpPr>
            <p:cNvPr id="28" name="Teardrop 27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ardrop 28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9908" y="4329183"/>
            <a:ext cx="350137" cy="857889"/>
            <a:chOff x="5104912" y="4715388"/>
            <a:chExt cx="390481" cy="913305"/>
          </a:xfrm>
        </p:grpSpPr>
        <p:sp>
          <p:nvSpPr>
            <p:cNvPr id="31" name="Teardrop 3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ardrop 3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18400" y="5155129"/>
            <a:ext cx="350137" cy="857889"/>
            <a:chOff x="5104912" y="4715388"/>
            <a:chExt cx="390481" cy="913305"/>
          </a:xfrm>
        </p:grpSpPr>
        <p:sp>
          <p:nvSpPr>
            <p:cNvPr id="34" name="Teardrop 33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ardrop 34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44187" y="5141018"/>
            <a:ext cx="350137" cy="857889"/>
            <a:chOff x="5104912" y="4715388"/>
            <a:chExt cx="390481" cy="913305"/>
          </a:xfrm>
        </p:grpSpPr>
        <p:sp>
          <p:nvSpPr>
            <p:cNvPr id="37" name="Teardrop 3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ardrop 38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05011" y="4337004"/>
            <a:ext cx="350137" cy="857889"/>
            <a:chOff x="5104912" y="4715388"/>
            <a:chExt cx="390481" cy="913305"/>
          </a:xfrm>
        </p:grpSpPr>
        <p:sp>
          <p:nvSpPr>
            <p:cNvPr id="41" name="Teardrop 4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ardrop 4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4786998" y="335771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487696" y="3373714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46218" y="3788313"/>
            <a:ext cx="4049889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91648" y="335678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23822" y="336807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327774" y="336525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058725" y="337654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4843443" y="3407358"/>
            <a:ext cx="0" cy="276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60920" y="376765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46809" y="418793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41158" y="4611917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38337" y="501831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49627" y="5424713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60917" y="5788778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345356" y="4611917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lang="en-US" sz="4000" dirty="0"/>
          </a:p>
        </p:txBody>
      </p:sp>
      <p:sp>
        <p:nvSpPr>
          <p:cNvPr id="71" name="Rectangle 70"/>
          <p:cNvSpPr/>
          <p:nvPr/>
        </p:nvSpPr>
        <p:spPr>
          <a:xfrm>
            <a:off x="4884145" y="3767685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5473986" y="3778975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73986" y="4230527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6106160" y="422770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4906725" y="422770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6108069" y="4633905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77" name="Rectangle 76"/>
          <p:cNvSpPr/>
          <p:nvPr/>
        </p:nvSpPr>
        <p:spPr>
          <a:xfrm>
            <a:off x="6726132" y="465930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78" name="Rectangle 77"/>
          <p:cNvSpPr/>
          <p:nvPr/>
        </p:nvSpPr>
        <p:spPr>
          <a:xfrm>
            <a:off x="5456142" y="4645195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79" name="Rectangle 78"/>
          <p:cNvSpPr/>
          <p:nvPr/>
        </p:nvSpPr>
        <p:spPr>
          <a:xfrm>
            <a:off x="6709102" y="5024233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80" name="Rectangle 79"/>
          <p:cNvSpPr/>
          <p:nvPr/>
        </p:nvSpPr>
        <p:spPr>
          <a:xfrm>
            <a:off x="7341276" y="507785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1" name="Rectangle 80"/>
          <p:cNvSpPr/>
          <p:nvPr/>
        </p:nvSpPr>
        <p:spPr>
          <a:xfrm>
            <a:off x="6099508" y="5021412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7314963" y="5427611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83" name="Rectangle 82"/>
          <p:cNvSpPr/>
          <p:nvPr/>
        </p:nvSpPr>
        <p:spPr>
          <a:xfrm>
            <a:off x="8003581" y="5453012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4" name="Rectangle 83"/>
          <p:cNvSpPr/>
          <p:nvPr/>
        </p:nvSpPr>
        <p:spPr>
          <a:xfrm>
            <a:off x="6705369" y="5438901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5" name="Rectangle 84"/>
          <p:cNvSpPr/>
          <p:nvPr/>
        </p:nvSpPr>
        <p:spPr>
          <a:xfrm>
            <a:off x="7989470" y="5862231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86" name="Rectangle 85"/>
          <p:cNvSpPr/>
          <p:nvPr/>
        </p:nvSpPr>
        <p:spPr>
          <a:xfrm>
            <a:off x="7323432" y="5887632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7" name="Rectangle 86"/>
          <p:cNvSpPr/>
          <p:nvPr/>
        </p:nvSpPr>
        <p:spPr>
          <a:xfrm>
            <a:off x="8060206" y="3824129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4940589" y="5813130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657955" y="4264529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655134" y="4670927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666424" y="5105547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677714" y="5497834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689004" y="5918343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6105554" y="37663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6" name="Rectangle 95"/>
          <p:cNvSpPr/>
          <p:nvPr/>
        </p:nvSpPr>
        <p:spPr>
          <a:xfrm>
            <a:off x="6751839" y="37635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7" name="Rectangle 96"/>
          <p:cNvSpPr/>
          <p:nvPr/>
        </p:nvSpPr>
        <p:spPr>
          <a:xfrm>
            <a:off x="7344501" y="37635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8" name="Rectangle 97"/>
          <p:cNvSpPr/>
          <p:nvPr/>
        </p:nvSpPr>
        <p:spPr>
          <a:xfrm>
            <a:off x="6737728" y="420095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7341680" y="4198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0" name="Rectangle 99"/>
          <p:cNvSpPr/>
          <p:nvPr/>
        </p:nvSpPr>
        <p:spPr>
          <a:xfrm>
            <a:off x="8019008" y="4198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4" name="Rectangle 103"/>
          <p:cNvSpPr/>
          <p:nvPr/>
        </p:nvSpPr>
        <p:spPr>
          <a:xfrm>
            <a:off x="4900477" y="46496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5" name="Rectangle 104"/>
          <p:cNvSpPr/>
          <p:nvPr/>
        </p:nvSpPr>
        <p:spPr>
          <a:xfrm>
            <a:off x="7338859" y="46468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6" name="Rectangle 105"/>
          <p:cNvSpPr/>
          <p:nvPr/>
        </p:nvSpPr>
        <p:spPr>
          <a:xfrm>
            <a:off x="8016187" y="46468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7" name="Rectangle 106"/>
          <p:cNvSpPr/>
          <p:nvPr/>
        </p:nvSpPr>
        <p:spPr>
          <a:xfrm>
            <a:off x="8019008" y="505983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8" name="Rectangle 107"/>
          <p:cNvSpPr/>
          <p:nvPr/>
        </p:nvSpPr>
        <p:spPr>
          <a:xfrm>
            <a:off x="4898256" y="504255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9" name="Rectangle 108"/>
          <p:cNvSpPr/>
          <p:nvPr/>
        </p:nvSpPr>
        <p:spPr>
          <a:xfrm>
            <a:off x="5476807" y="504255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0" name="Rectangle 109"/>
          <p:cNvSpPr/>
          <p:nvPr/>
        </p:nvSpPr>
        <p:spPr>
          <a:xfrm>
            <a:off x="4901747" y="54558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1" name="Rectangle 110"/>
          <p:cNvSpPr/>
          <p:nvPr/>
        </p:nvSpPr>
        <p:spPr>
          <a:xfrm>
            <a:off x="5477477" y="54530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2" name="Rectangle 111"/>
          <p:cNvSpPr/>
          <p:nvPr/>
        </p:nvSpPr>
        <p:spPr>
          <a:xfrm>
            <a:off x="6084182" y="54530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3" name="Rectangle 112"/>
          <p:cNvSpPr/>
          <p:nvPr/>
        </p:nvSpPr>
        <p:spPr>
          <a:xfrm>
            <a:off x="5463366" y="58340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4" name="Rectangle 113"/>
          <p:cNvSpPr/>
          <p:nvPr/>
        </p:nvSpPr>
        <p:spPr>
          <a:xfrm>
            <a:off x="6039096" y="58311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5" name="Rectangle 114"/>
          <p:cNvSpPr/>
          <p:nvPr/>
        </p:nvSpPr>
        <p:spPr>
          <a:xfrm>
            <a:off x="6645801" y="58311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024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4" grpId="0"/>
      <p:bldP spid="55" grpId="0"/>
      <p:bldP spid="56" grpId="0"/>
      <p:bldP spid="57" grpId="0"/>
      <p:bldP spid="60" grpId="0"/>
      <p:bldP spid="61" grpId="0"/>
      <p:bldP spid="63" grpId="0"/>
      <p:bldP spid="67" grpId="0"/>
      <p:bldP spid="68" grpId="0"/>
      <p:bldP spid="69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95" grpId="0"/>
      <p:bldP spid="96" grpId="0"/>
      <p:bldP spid="97" grpId="0"/>
      <p:bldP spid="98" grpId="0"/>
      <p:bldP spid="99" grpId="0"/>
      <p:bldP spid="100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4786998" y="335771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487696" y="3373714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46218" y="3788313"/>
            <a:ext cx="4049889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91648" y="335678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23822" y="336807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327774" y="336525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058725" y="337654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4843443" y="3407358"/>
            <a:ext cx="0" cy="276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60920" y="376765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46809" y="418793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41158" y="4611917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38337" y="501831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49627" y="5424713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60917" y="5788778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345356" y="4611917"/>
            <a:ext cx="887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lang="en-US" sz="4000" dirty="0"/>
          </a:p>
        </p:txBody>
      </p:sp>
      <p:sp>
        <p:nvSpPr>
          <p:cNvPr id="71" name="Rectangle 70"/>
          <p:cNvSpPr/>
          <p:nvPr/>
        </p:nvSpPr>
        <p:spPr>
          <a:xfrm>
            <a:off x="4884145" y="376768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5473986" y="37789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73986" y="42305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6106160" y="42277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4906725" y="42277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6108069" y="463390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77" name="Rectangle 76"/>
          <p:cNvSpPr/>
          <p:nvPr/>
        </p:nvSpPr>
        <p:spPr>
          <a:xfrm>
            <a:off x="6726132" y="46593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78" name="Rectangle 77"/>
          <p:cNvSpPr/>
          <p:nvPr/>
        </p:nvSpPr>
        <p:spPr>
          <a:xfrm>
            <a:off x="5456142" y="464519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79" name="Rectangle 78"/>
          <p:cNvSpPr/>
          <p:nvPr/>
        </p:nvSpPr>
        <p:spPr>
          <a:xfrm>
            <a:off x="6709102" y="50242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80" name="Rectangle 79"/>
          <p:cNvSpPr/>
          <p:nvPr/>
        </p:nvSpPr>
        <p:spPr>
          <a:xfrm>
            <a:off x="7341276" y="507785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1" name="Rectangle 80"/>
          <p:cNvSpPr/>
          <p:nvPr/>
        </p:nvSpPr>
        <p:spPr>
          <a:xfrm>
            <a:off x="6099508" y="50214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7314963" y="542761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83" name="Rectangle 82"/>
          <p:cNvSpPr/>
          <p:nvPr/>
        </p:nvSpPr>
        <p:spPr>
          <a:xfrm>
            <a:off x="8003581" y="54530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4" name="Rectangle 83"/>
          <p:cNvSpPr/>
          <p:nvPr/>
        </p:nvSpPr>
        <p:spPr>
          <a:xfrm>
            <a:off x="6705369" y="5438901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989470" y="5862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86" name="Rectangle 85"/>
          <p:cNvSpPr/>
          <p:nvPr/>
        </p:nvSpPr>
        <p:spPr>
          <a:xfrm>
            <a:off x="7323432" y="5887632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060206" y="382412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4940589" y="581313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657955" y="4264529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655134" y="4670927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666424" y="5105547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677714" y="5497834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689004" y="5918343"/>
            <a:ext cx="3738152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6105554" y="37663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6" name="Rectangle 95"/>
          <p:cNvSpPr/>
          <p:nvPr/>
        </p:nvSpPr>
        <p:spPr>
          <a:xfrm>
            <a:off x="6751839" y="37635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7" name="Rectangle 96"/>
          <p:cNvSpPr/>
          <p:nvPr/>
        </p:nvSpPr>
        <p:spPr>
          <a:xfrm>
            <a:off x="7344501" y="37635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8" name="Rectangle 97"/>
          <p:cNvSpPr/>
          <p:nvPr/>
        </p:nvSpPr>
        <p:spPr>
          <a:xfrm>
            <a:off x="6737728" y="420095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7341680" y="4198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0" name="Rectangle 99"/>
          <p:cNvSpPr/>
          <p:nvPr/>
        </p:nvSpPr>
        <p:spPr>
          <a:xfrm>
            <a:off x="8019008" y="4198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4" name="Rectangle 103"/>
          <p:cNvSpPr/>
          <p:nvPr/>
        </p:nvSpPr>
        <p:spPr>
          <a:xfrm>
            <a:off x="4900477" y="46496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5" name="Rectangle 104"/>
          <p:cNvSpPr/>
          <p:nvPr/>
        </p:nvSpPr>
        <p:spPr>
          <a:xfrm>
            <a:off x="7338859" y="46468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6" name="Rectangle 105"/>
          <p:cNvSpPr/>
          <p:nvPr/>
        </p:nvSpPr>
        <p:spPr>
          <a:xfrm>
            <a:off x="8016187" y="46468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7" name="Rectangle 106"/>
          <p:cNvSpPr/>
          <p:nvPr/>
        </p:nvSpPr>
        <p:spPr>
          <a:xfrm>
            <a:off x="8019008" y="505983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8" name="Rectangle 107"/>
          <p:cNvSpPr/>
          <p:nvPr/>
        </p:nvSpPr>
        <p:spPr>
          <a:xfrm>
            <a:off x="4898256" y="504255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9" name="Rectangle 108"/>
          <p:cNvSpPr/>
          <p:nvPr/>
        </p:nvSpPr>
        <p:spPr>
          <a:xfrm>
            <a:off x="5476807" y="504255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0" name="Rectangle 109"/>
          <p:cNvSpPr/>
          <p:nvPr/>
        </p:nvSpPr>
        <p:spPr>
          <a:xfrm>
            <a:off x="4901747" y="54558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1" name="Rectangle 110"/>
          <p:cNvSpPr/>
          <p:nvPr/>
        </p:nvSpPr>
        <p:spPr>
          <a:xfrm>
            <a:off x="5477477" y="54530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2" name="Rectangle 111"/>
          <p:cNvSpPr/>
          <p:nvPr/>
        </p:nvSpPr>
        <p:spPr>
          <a:xfrm>
            <a:off x="6084182" y="54530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3" name="Rectangle 112"/>
          <p:cNvSpPr/>
          <p:nvPr/>
        </p:nvSpPr>
        <p:spPr>
          <a:xfrm>
            <a:off x="5463366" y="58340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4" name="Rectangle 113"/>
          <p:cNvSpPr/>
          <p:nvPr/>
        </p:nvSpPr>
        <p:spPr>
          <a:xfrm>
            <a:off x="6039096" y="58311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5" name="Rectangle 114"/>
          <p:cNvSpPr/>
          <p:nvPr/>
        </p:nvSpPr>
        <p:spPr>
          <a:xfrm>
            <a:off x="6645801" y="58311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2212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32511" y="3479850"/>
            <a:ext cx="350137" cy="857889"/>
            <a:chOff x="5104912" y="4715388"/>
            <a:chExt cx="390481" cy="913305"/>
          </a:xfrm>
        </p:grpSpPr>
        <p:sp>
          <p:nvSpPr>
            <p:cNvPr id="25" name="Teardrop 24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ardrop 25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15014" y="3477029"/>
            <a:ext cx="350137" cy="857889"/>
            <a:chOff x="5104912" y="4715388"/>
            <a:chExt cx="390481" cy="913305"/>
          </a:xfrm>
        </p:grpSpPr>
        <p:sp>
          <p:nvSpPr>
            <p:cNvPr id="28" name="Teardrop 27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ardrop 28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9908" y="4329183"/>
            <a:ext cx="350137" cy="857889"/>
            <a:chOff x="5104912" y="4715388"/>
            <a:chExt cx="390481" cy="913305"/>
          </a:xfrm>
        </p:grpSpPr>
        <p:sp>
          <p:nvSpPr>
            <p:cNvPr id="31" name="Teardrop 3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ardrop 3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18400" y="5155129"/>
            <a:ext cx="350137" cy="857889"/>
            <a:chOff x="5104912" y="4715388"/>
            <a:chExt cx="390481" cy="913305"/>
          </a:xfrm>
        </p:grpSpPr>
        <p:sp>
          <p:nvSpPr>
            <p:cNvPr id="34" name="Teardrop 33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ardrop 34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44187" y="5141018"/>
            <a:ext cx="350137" cy="857889"/>
            <a:chOff x="5104912" y="4715388"/>
            <a:chExt cx="390481" cy="913305"/>
          </a:xfrm>
        </p:grpSpPr>
        <p:sp>
          <p:nvSpPr>
            <p:cNvPr id="37" name="Teardrop 3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ardrop 38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05011" y="4337004"/>
            <a:ext cx="350137" cy="857889"/>
            <a:chOff x="5104912" y="4715388"/>
            <a:chExt cx="390481" cy="913305"/>
          </a:xfrm>
        </p:grpSpPr>
        <p:sp>
          <p:nvSpPr>
            <p:cNvPr id="41" name="Teardrop 4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ardrop 4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121467" y="3388010"/>
            <a:ext cx="25007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 = SCE</a:t>
            </a:r>
            <a:endParaRPr lang="en-US" sz="4000" dirty="0"/>
          </a:p>
        </p:txBody>
      </p:sp>
      <p:sp>
        <p:nvSpPr>
          <p:cNvPr id="101" name="Rectangle 100"/>
          <p:cNvSpPr/>
          <p:nvPr/>
        </p:nvSpPr>
        <p:spPr>
          <a:xfrm>
            <a:off x="4146868" y="3963740"/>
            <a:ext cx="22154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 = CE</a:t>
            </a:r>
            <a:endParaRPr lang="en-US" sz="4000" dirty="0"/>
          </a:p>
        </p:txBody>
      </p:sp>
      <p:sp>
        <p:nvSpPr>
          <p:cNvPr id="102" name="Rectangle 101"/>
          <p:cNvSpPr/>
          <p:nvPr/>
        </p:nvSpPr>
        <p:spPr>
          <a:xfrm>
            <a:off x="4146868" y="4641430"/>
            <a:ext cx="2424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4000" baseline="30000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HC = E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146868" y="5754534"/>
            <a:ext cx="3598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Build H in the computer and send it to a </a:t>
            </a:r>
            <a:r>
              <a:rPr lang="en-US" dirty="0" err="1">
                <a:latin typeface="Times New Roman"/>
                <a:cs typeface="Times New Roman"/>
              </a:rPr>
              <a:t>diagonalization</a:t>
            </a:r>
            <a:r>
              <a:rPr lang="en-US" dirty="0">
                <a:latin typeface="Times New Roman"/>
                <a:cs typeface="Times New Roman"/>
              </a:rPr>
              <a:t> routine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854222" y="5349316"/>
            <a:ext cx="127000" cy="405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3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101" grpId="0"/>
      <p:bldP spid="10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0" name="Donut 9"/>
          <p:cNvSpPr/>
          <p:nvPr/>
        </p:nvSpPr>
        <p:spPr>
          <a:xfrm>
            <a:off x="228600" y="3546756"/>
            <a:ext cx="2582333" cy="2420531"/>
          </a:xfrm>
          <a:prstGeom prst="donut">
            <a:avLst>
              <a:gd name="adj" fmla="val 92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#1</a:t>
            </a:r>
          </a:p>
        </p:txBody>
      </p:sp>
      <p:sp>
        <p:nvSpPr>
          <p:cNvPr id="3" name="Rectangle 2"/>
          <p:cNvSpPr/>
          <p:nvPr/>
        </p:nvSpPr>
        <p:spPr>
          <a:xfrm>
            <a:off x="7775227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2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6" grpId="0"/>
      <p:bldP spid="50" grpId="0"/>
      <p:bldP spid="9" grpId="0"/>
      <p:bldP spid="10" grpId="0" animBg="1"/>
      <p:bldP spid="11" grpId="0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#2</a:t>
            </a:r>
          </a:p>
        </p:txBody>
      </p:sp>
      <p:sp>
        <p:nvSpPr>
          <p:cNvPr id="3" name="Block Arc 2"/>
          <p:cNvSpPr/>
          <p:nvPr/>
        </p:nvSpPr>
        <p:spPr>
          <a:xfrm rot="19653112">
            <a:off x="373785" y="3641510"/>
            <a:ext cx="1890655" cy="1523288"/>
          </a:xfrm>
          <a:prstGeom prst="blockArc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Block Arc 27"/>
          <p:cNvSpPr/>
          <p:nvPr/>
        </p:nvSpPr>
        <p:spPr>
          <a:xfrm rot="8652414">
            <a:off x="809883" y="4314972"/>
            <a:ext cx="1890655" cy="1523288"/>
          </a:xfrm>
          <a:prstGeom prst="blockArc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24898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5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 animBg="1"/>
      <p:bldP spid="28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#3</a:t>
            </a:r>
          </a:p>
        </p:txBody>
      </p:sp>
      <p:sp>
        <p:nvSpPr>
          <p:cNvPr id="10" name="Oval 9"/>
          <p:cNvSpPr/>
          <p:nvPr/>
        </p:nvSpPr>
        <p:spPr>
          <a:xfrm rot="19523604" flipV="1">
            <a:off x="2091047" y="3547100"/>
            <a:ext cx="436774" cy="15410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19523604" flipV="1">
            <a:off x="563747" y="4351890"/>
            <a:ext cx="436774" cy="15410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31013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7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animBg="1"/>
      <p:bldP spid="30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#4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31121" y="3462441"/>
            <a:ext cx="350137" cy="857889"/>
            <a:chOff x="5104912" y="4715388"/>
            <a:chExt cx="390481" cy="913305"/>
          </a:xfrm>
        </p:grpSpPr>
        <p:sp>
          <p:nvSpPr>
            <p:cNvPr id="27" name="Teardrop 2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ardrop 27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97979" y="4319741"/>
            <a:ext cx="350137" cy="857889"/>
            <a:chOff x="5104912" y="4715388"/>
            <a:chExt cx="390481" cy="913305"/>
          </a:xfrm>
        </p:grpSpPr>
        <p:sp>
          <p:nvSpPr>
            <p:cNvPr id="30" name="Teardrop 29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ardrop 30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0191" y="4342565"/>
            <a:ext cx="350137" cy="857889"/>
            <a:chOff x="5104912" y="4715388"/>
            <a:chExt cx="390481" cy="913305"/>
          </a:xfrm>
        </p:grpSpPr>
        <p:sp>
          <p:nvSpPr>
            <p:cNvPr id="33" name="Teardrop 32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ardrop 33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37049" y="5199865"/>
            <a:ext cx="350137" cy="857889"/>
            <a:chOff x="5104912" y="4715388"/>
            <a:chExt cx="390481" cy="913305"/>
          </a:xfrm>
        </p:grpSpPr>
        <p:sp>
          <p:nvSpPr>
            <p:cNvPr id="36" name="Teardrop 35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ardrop 36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6265350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8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-orbitals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sp>
        <p:nvSpPr>
          <p:cNvPr id="63" name="Oval 62"/>
          <p:cNvSpPr/>
          <p:nvPr/>
        </p:nvSpPr>
        <p:spPr>
          <a:xfrm>
            <a:off x="1895523" y="4572000"/>
            <a:ext cx="777725" cy="6938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394145" y="4572000"/>
            <a:ext cx="777725" cy="6938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ardrop 66"/>
          <p:cNvSpPr/>
          <p:nvPr/>
        </p:nvSpPr>
        <p:spPr>
          <a:xfrm rot="2655729">
            <a:off x="3462367" y="3168839"/>
            <a:ext cx="839333" cy="834618"/>
          </a:xfrm>
          <a:prstGeom prst="teardrop">
            <a:avLst>
              <a:gd name="adj" fmla="val 646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ardrop 68"/>
          <p:cNvSpPr/>
          <p:nvPr/>
        </p:nvSpPr>
        <p:spPr>
          <a:xfrm rot="13560988">
            <a:off x="4757768" y="3166906"/>
            <a:ext cx="839333" cy="834618"/>
          </a:xfrm>
          <a:prstGeom prst="teardrop">
            <a:avLst>
              <a:gd name="adj" fmla="val 646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3513666" y="5700889"/>
            <a:ext cx="2074333" cy="8325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673248" y="3979333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803092" y="5404555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12699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590922" y="5364623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61477" y="3639501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094646" y="3625390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674654" y="31990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019379" y="319998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48589" y="5448126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174072" y="548763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5410" y="5535557"/>
            <a:ext cx="164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Same phase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300745" y="3748500"/>
            <a:ext cx="207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Opposite phase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1083522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7171870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2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4351542" y="5715000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0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  <p:bldP spid="2" grpId="0" animBg="1"/>
      <p:bldP spid="16" grpId="0"/>
      <p:bldP spid="84" grpId="0"/>
      <p:bldP spid="85" grpId="0"/>
      <p:bldP spid="87" grpId="0"/>
      <p:bldP spid="88" grpId="0"/>
      <p:bldP spid="89" grpId="0"/>
      <p:bldP spid="37" grpId="0"/>
      <p:bldP spid="90" grpId="0"/>
      <p:bldP spid="93" grpId="0"/>
      <p:bldP spid="38" grpId="0"/>
      <p:bldP spid="9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#5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93540" y="3491103"/>
            <a:ext cx="350137" cy="857889"/>
            <a:chOff x="5104912" y="4715388"/>
            <a:chExt cx="390481" cy="913305"/>
          </a:xfrm>
        </p:grpSpPr>
        <p:sp>
          <p:nvSpPr>
            <p:cNvPr id="27" name="Teardrop 26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ardrop 27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959297" y="5151404"/>
            <a:ext cx="350137" cy="857889"/>
            <a:chOff x="5104912" y="4715388"/>
            <a:chExt cx="390481" cy="913305"/>
          </a:xfrm>
        </p:grpSpPr>
        <p:sp>
          <p:nvSpPr>
            <p:cNvPr id="30" name="Teardrop 29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ardrop 30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Oval 38"/>
          <p:cNvSpPr/>
          <p:nvPr/>
        </p:nvSpPr>
        <p:spPr>
          <a:xfrm rot="19523604" flipV="1">
            <a:off x="2091047" y="3547100"/>
            <a:ext cx="436774" cy="15410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19523604" flipV="1">
            <a:off x="563747" y="4351890"/>
            <a:ext cx="436774" cy="15410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56131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5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048360"/>
            <a:ext cx="8686800" cy="25499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6.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approximation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Computational MO Theory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28600" y="1636893"/>
            <a:ext cx="8686800" cy="1961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This model works great for conjugated carbon molecules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We’ll set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0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4977" y="3894684"/>
            <a:ext cx="2290992" cy="1724676"/>
            <a:chOff x="3917897" y="4836991"/>
            <a:chExt cx="1241777" cy="95955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214230" y="4836991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63341" y="4836991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863341" y="5316769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17897" y="4851103"/>
              <a:ext cx="296333" cy="465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17897" y="5316769"/>
              <a:ext cx="296333" cy="479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14230" y="5779614"/>
              <a:ext cx="6491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20396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904308" y="3407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2526201" y="422725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1945232" y="55338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800" dirty="0"/>
          </a:p>
        </p:txBody>
      </p:sp>
      <p:sp>
        <p:nvSpPr>
          <p:cNvPr id="47" name="Rectangle 46"/>
          <p:cNvSpPr/>
          <p:nvPr/>
        </p:nvSpPr>
        <p:spPr>
          <a:xfrm>
            <a:off x="720396" y="55516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192876" y="42425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US" sz="2800" dirty="0"/>
          </a:p>
        </p:txBody>
      </p:sp>
      <p:sp>
        <p:nvSpPr>
          <p:cNvPr id="70" name="Rectangle 69"/>
          <p:cNvSpPr/>
          <p:nvPr/>
        </p:nvSpPr>
        <p:spPr>
          <a:xfrm>
            <a:off x="4290800" y="3598333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=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432778" y="2646806"/>
            <a:ext cx="27798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[,1]  [,2] [,3] [,4] [,5] [,6]</a:t>
            </a:r>
          </a:p>
          <a:p>
            <a:r>
              <a:rPr lang="en-US" dirty="0"/>
              <a:t>[1,]    0   -1    0     0     0   -1</a:t>
            </a:r>
          </a:p>
          <a:p>
            <a:r>
              <a:rPr lang="en-US" dirty="0"/>
              <a:t>[2,]   -1    0   -1     0     0    0</a:t>
            </a:r>
          </a:p>
          <a:p>
            <a:r>
              <a:rPr lang="en-US" dirty="0"/>
              <a:t>[3,]    0   -1    0    -1     0    0</a:t>
            </a:r>
          </a:p>
          <a:p>
            <a:r>
              <a:rPr lang="en-US" dirty="0"/>
              <a:t>[4,]    0    0   -1     0    -1    0</a:t>
            </a:r>
          </a:p>
          <a:p>
            <a:r>
              <a:rPr lang="en-US" dirty="0"/>
              <a:t>[5,]    0    0    0    -1     0   -1</a:t>
            </a:r>
          </a:p>
          <a:p>
            <a:r>
              <a:rPr lang="en-US" dirty="0"/>
              <a:t>[6,]   -1    0    0     0    -1    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290800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425176" y="5075809"/>
            <a:ext cx="306971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0.4  0.6  0.0    0.0   -0.6   -0.4</a:t>
            </a:r>
          </a:p>
          <a:p>
            <a:r>
              <a:rPr lang="en-US" dirty="0"/>
              <a:t>-0.4 -0.3 -0.5  -0.5   -0.3   -0.4</a:t>
            </a:r>
          </a:p>
          <a:p>
            <a:r>
              <a:rPr lang="en-US" dirty="0"/>
              <a:t> 0.4 -0.3  0.5   -0.5    0.3   -0.4</a:t>
            </a:r>
          </a:p>
          <a:p>
            <a:r>
              <a:rPr lang="en-US" dirty="0"/>
              <a:t>-0.4  0.6  0.0    0.0    0.3   -0.4</a:t>
            </a:r>
          </a:p>
          <a:p>
            <a:r>
              <a:rPr lang="en-US" dirty="0"/>
              <a:t> 0.4 -0.3 -0.5    0.5    0.3   -0.4</a:t>
            </a:r>
          </a:p>
          <a:p>
            <a:r>
              <a:rPr lang="en-US" dirty="0"/>
              <a:t>-0.4 -0.3  0.5    0.5   -0.3   -0.4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90800" y="4581248"/>
            <a:ext cx="947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547476" y="4753060"/>
            <a:ext cx="261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      1     1      -1      -1      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6201" y="3315923"/>
            <a:ext cx="106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MO #6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32511" y="3479850"/>
            <a:ext cx="350137" cy="857889"/>
            <a:chOff x="5104912" y="4715388"/>
            <a:chExt cx="390481" cy="913305"/>
          </a:xfrm>
        </p:grpSpPr>
        <p:sp>
          <p:nvSpPr>
            <p:cNvPr id="35" name="Teardrop 34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ardrop 35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915014" y="3477029"/>
            <a:ext cx="350137" cy="857889"/>
            <a:chOff x="5104912" y="4715388"/>
            <a:chExt cx="390481" cy="913305"/>
          </a:xfrm>
        </p:grpSpPr>
        <p:sp>
          <p:nvSpPr>
            <p:cNvPr id="41" name="Teardrop 4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ardrop 4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99908" y="4329183"/>
            <a:ext cx="350137" cy="857889"/>
            <a:chOff x="5104912" y="4715388"/>
            <a:chExt cx="390481" cy="913305"/>
          </a:xfrm>
        </p:grpSpPr>
        <p:sp>
          <p:nvSpPr>
            <p:cNvPr id="52" name="Teardrop 51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ardrop 52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18400" y="5155129"/>
            <a:ext cx="350137" cy="857889"/>
            <a:chOff x="5104912" y="4715388"/>
            <a:chExt cx="390481" cy="913305"/>
          </a:xfrm>
        </p:grpSpPr>
        <p:sp>
          <p:nvSpPr>
            <p:cNvPr id="55" name="Teardrop 54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ardrop 55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944187" y="5141018"/>
            <a:ext cx="350137" cy="857889"/>
            <a:chOff x="5104912" y="4715388"/>
            <a:chExt cx="390481" cy="913305"/>
          </a:xfrm>
        </p:grpSpPr>
        <p:sp>
          <p:nvSpPr>
            <p:cNvPr id="58" name="Teardrop 57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ardrop 58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505011" y="4337004"/>
            <a:ext cx="350137" cy="857889"/>
            <a:chOff x="5104912" y="4715388"/>
            <a:chExt cx="390481" cy="913305"/>
          </a:xfrm>
        </p:grpSpPr>
        <p:sp>
          <p:nvSpPr>
            <p:cNvPr id="61" name="Teardrop 60"/>
            <p:cNvSpPr/>
            <p:nvPr/>
          </p:nvSpPr>
          <p:spPr>
            <a:xfrm rot="8055729">
              <a:off x="5113762" y="4706538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ardrop 61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5348135" y="5075809"/>
            <a:ext cx="550329" cy="1711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Now You Try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188328"/>
            <a:ext cx="8686800" cy="35413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Write out the Hamiltonian for:</a:t>
            </a:r>
          </a:p>
          <a:p>
            <a:pPr marL="106363">
              <a:lnSpc>
                <a:spcPct val="100000"/>
              </a:lnSpc>
              <a:spcBef>
                <a:spcPts val="800"/>
              </a:spcBef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From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sketch the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MOs.</a:t>
            </a:r>
            <a:endParaRPr lang="en-GB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Without looking at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 write an MO energy diagram. Fill it with (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) valence electrons.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What would happen to bond lengths for this molecule in the first excited state? Why?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771444" y="1721556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34667" y="1721556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097889" y="1721556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495439" y="5632720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4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A5E335-15E5-9B45-926F-D6BB40E060B5}"/>
              </a:ext>
            </a:extLst>
          </p:cNvPr>
          <p:cNvSpPr/>
          <p:nvPr/>
        </p:nvSpPr>
        <p:spPr>
          <a:xfrm>
            <a:off x="3069021" y="5097205"/>
            <a:ext cx="60749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        [,1]      [,2]      [,3]     [,4]</a:t>
            </a:r>
          </a:p>
          <a:p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[1,]  0.371748  0.601501 -0.601501 0.371748</a:t>
            </a:r>
          </a:p>
          <a:p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[2,] -0.601501 -0.371748 -0.371748 0.601501</a:t>
            </a:r>
          </a:p>
          <a:p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[3,]  0.601501 -0.371748  0.371748 0.601501</a:t>
            </a:r>
          </a:p>
          <a:p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[4,] -0.371748  0.601501  0.601501 0.371748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4FAE00-29E9-A341-B8C4-57BCCC4B8155}"/>
              </a:ext>
            </a:extLst>
          </p:cNvPr>
          <p:cNvSpPr/>
          <p:nvPr/>
        </p:nvSpPr>
        <p:spPr>
          <a:xfrm>
            <a:off x="2575222" y="5263388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AOs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930F0C-97F6-7145-ACEA-2CA8ACBC1D5F}"/>
              </a:ext>
            </a:extLst>
          </p:cNvPr>
          <p:cNvSpPr/>
          <p:nvPr/>
        </p:nvSpPr>
        <p:spPr>
          <a:xfrm>
            <a:off x="7840779" y="47778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MOs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A269DB-5E3B-F942-8FD9-7718F9A51786}"/>
              </a:ext>
            </a:extLst>
          </p:cNvPr>
          <p:cNvCxnSpPr>
            <a:cxnSpLocks/>
          </p:cNvCxnSpPr>
          <p:nvPr/>
        </p:nvCxnSpPr>
        <p:spPr>
          <a:xfrm flipH="1">
            <a:off x="4572001" y="4962474"/>
            <a:ext cx="32173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2E53DBF-8B2A-C14C-B755-FC7561D5AF15}"/>
              </a:ext>
            </a:extLst>
          </p:cNvPr>
          <p:cNvCxnSpPr>
            <a:stCxn id="6" idx="2"/>
          </p:cNvCxnSpPr>
          <p:nvPr/>
        </p:nvCxnSpPr>
        <p:spPr>
          <a:xfrm flipH="1">
            <a:off x="2879151" y="5632720"/>
            <a:ext cx="1" cy="7891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6710777-6FC3-AA49-9839-0AABDA08B2AF}"/>
              </a:ext>
            </a:extLst>
          </p:cNvPr>
          <p:cNvSpPr/>
          <p:nvPr/>
        </p:nvSpPr>
        <p:spPr>
          <a:xfrm>
            <a:off x="7774094" y="146952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B64CB4-F145-6F41-A1DF-E2DD93ECFE34}"/>
              </a:ext>
            </a:extLst>
          </p:cNvPr>
          <p:cNvSpPr/>
          <p:nvPr/>
        </p:nvSpPr>
        <p:spPr>
          <a:xfrm>
            <a:off x="6947848" y="21736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3BDF6CB-C1E2-434C-8F4C-4BFE312E8868}"/>
              </a:ext>
            </a:extLst>
          </p:cNvPr>
          <p:cNvSpPr/>
          <p:nvPr/>
        </p:nvSpPr>
        <p:spPr>
          <a:xfrm>
            <a:off x="6284626" y="140216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13542B-5CED-9740-8BD8-96E2D0CF41B3}"/>
              </a:ext>
            </a:extLst>
          </p:cNvPr>
          <p:cNvSpPr/>
          <p:nvPr/>
        </p:nvSpPr>
        <p:spPr>
          <a:xfrm>
            <a:off x="5546383" y="20808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41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8F34529-4CC4-CD44-82D7-5D2E2DBD1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1E3890-1C47-6B4A-9924-88D55299A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Now You Try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E0B0E6-17FC-984E-95FD-497F3F4F7DC2}"/>
              </a:ext>
            </a:extLst>
          </p:cNvPr>
          <p:cNvCxnSpPr/>
          <p:nvPr/>
        </p:nvCxnSpPr>
        <p:spPr>
          <a:xfrm flipV="1">
            <a:off x="1241485" y="2099932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3BCFBF-83AD-ED49-A68F-B325D791BC03}"/>
              </a:ext>
            </a:extLst>
          </p:cNvPr>
          <p:cNvCxnSpPr/>
          <p:nvPr/>
        </p:nvCxnSpPr>
        <p:spPr>
          <a:xfrm>
            <a:off x="1904708" y="2099932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74D106-8B2A-164C-8FA8-DDE5FA9256EA}"/>
              </a:ext>
            </a:extLst>
          </p:cNvPr>
          <p:cNvCxnSpPr/>
          <p:nvPr/>
        </p:nvCxnSpPr>
        <p:spPr>
          <a:xfrm flipV="1">
            <a:off x="2567930" y="2099932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4BC1B02-4A08-0446-901E-5D847AF939E8}"/>
              </a:ext>
            </a:extLst>
          </p:cNvPr>
          <p:cNvSpPr/>
          <p:nvPr/>
        </p:nvSpPr>
        <p:spPr>
          <a:xfrm>
            <a:off x="3244135" y="184790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D057E5-4824-A246-9A23-730FD73CCE4A}"/>
              </a:ext>
            </a:extLst>
          </p:cNvPr>
          <p:cNvSpPr/>
          <p:nvPr/>
        </p:nvSpPr>
        <p:spPr>
          <a:xfrm>
            <a:off x="2417889" y="255202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6F3E05-098F-C44E-AB25-A34688B6765F}"/>
              </a:ext>
            </a:extLst>
          </p:cNvPr>
          <p:cNvSpPr/>
          <p:nvPr/>
        </p:nvSpPr>
        <p:spPr>
          <a:xfrm>
            <a:off x="1754667" y="178053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9BFA52-A88C-9C49-8B50-34A4CEF805D7}"/>
              </a:ext>
            </a:extLst>
          </p:cNvPr>
          <p:cNvSpPr/>
          <p:nvPr/>
        </p:nvSpPr>
        <p:spPr>
          <a:xfrm>
            <a:off x="1016424" y="245921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86DECB-B661-2742-BF82-192EA117A586}"/>
              </a:ext>
            </a:extLst>
          </p:cNvPr>
          <p:cNvCxnSpPr/>
          <p:nvPr/>
        </p:nvCxnSpPr>
        <p:spPr>
          <a:xfrm flipV="1">
            <a:off x="5599783" y="2217233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62DFAA-099D-2E40-AA23-57B704B7BF69}"/>
              </a:ext>
            </a:extLst>
          </p:cNvPr>
          <p:cNvCxnSpPr/>
          <p:nvPr/>
        </p:nvCxnSpPr>
        <p:spPr>
          <a:xfrm>
            <a:off x="6263006" y="2217233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12FDF1-3D13-8747-B9A5-9AFEAF7A3C2F}"/>
              </a:ext>
            </a:extLst>
          </p:cNvPr>
          <p:cNvCxnSpPr/>
          <p:nvPr/>
        </p:nvCxnSpPr>
        <p:spPr>
          <a:xfrm flipV="1">
            <a:off x="6926228" y="2217233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E4F37AB-9699-2443-8060-42F7A262E73C}"/>
              </a:ext>
            </a:extLst>
          </p:cNvPr>
          <p:cNvSpPr/>
          <p:nvPr/>
        </p:nvSpPr>
        <p:spPr>
          <a:xfrm>
            <a:off x="7602433" y="19652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F54876-2980-0147-8F19-11F7495D9ED1}"/>
              </a:ext>
            </a:extLst>
          </p:cNvPr>
          <p:cNvSpPr/>
          <p:nvPr/>
        </p:nvSpPr>
        <p:spPr>
          <a:xfrm>
            <a:off x="6776187" y="266932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A1BEDE-DCF1-7A4A-AC5D-E561E381C018}"/>
              </a:ext>
            </a:extLst>
          </p:cNvPr>
          <p:cNvSpPr/>
          <p:nvPr/>
        </p:nvSpPr>
        <p:spPr>
          <a:xfrm>
            <a:off x="6112965" y="189783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F2E829-FF87-A645-93BD-4FA9C9573D6C}"/>
              </a:ext>
            </a:extLst>
          </p:cNvPr>
          <p:cNvSpPr/>
          <p:nvPr/>
        </p:nvSpPr>
        <p:spPr>
          <a:xfrm>
            <a:off x="5374722" y="257651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BF930B1-1DD1-3946-9EB5-A5BE6C034DB4}"/>
              </a:ext>
            </a:extLst>
          </p:cNvPr>
          <p:cNvCxnSpPr/>
          <p:nvPr/>
        </p:nvCxnSpPr>
        <p:spPr>
          <a:xfrm flipV="1">
            <a:off x="5749824" y="5196909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F5D1BC-61A3-B14F-A0C4-E42E555BA7F4}"/>
              </a:ext>
            </a:extLst>
          </p:cNvPr>
          <p:cNvCxnSpPr/>
          <p:nvPr/>
        </p:nvCxnSpPr>
        <p:spPr>
          <a:xfrm>
            <a:off x="6413047" y="5196909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143FEE-9320-584F-B898-C0F87CB1B1EC}"/>
              </a:ext>
            </a:extLst>
          </p:cNvPr>
          <p:cNvCxnSpPr/>
          <p:nvPr/>
        </p:nvCxnSpPr>
        <p:spPr>
          <a:xfrm flipV="1">
            <a:off x="7076269" y="5196909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EACF1D4A-22FE-E14A-8CE8-837431777A10}"/>
              </a:ext>
            </a:extLst>
          </p:cNvPr>
          <p:cNvSpPr/>
          <p:nvPr/>
        </p:nvSpPr>
        <p:spPr>
          <a:xfrm>
            <a:off x="7752474" y="49448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9D951D-218F-D24F-B726-736D09FF2A72}"/>
              </a:ext>
            </a:extLst>
          </p:cNvPr>
          <p:cNvSpPr/>
          <p:nvPr/>
        </p:nvSpPr>
        <p:spPr>
          <a:xfrm>
            <a:off x="6926228" y="564900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5B8316-3F6A-CC44-AF34-5F951D404850}"/>
              </a:ext>
            </a:extLst>
          </p:cNvPr>
          <p:cNvSpPr/>
          <p:nvPr/>
        </p:nvSpPr>
        <p:spPr>
          <a:xfrm>
            <a:off x="6263006" y="487751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41A5C5-F6D1-6F41-A61A-F76BD13236A7}"/>
              </a:ext>
            </a:extLst>
          </p:cNvPr>
          <p:cNvSpPr/>
          <p:nvPr/>
        </p:nvSpPr>
        <p:spPr>
          <a:xfrm>
            <a:off x="5524763" y="555619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0AE51DD-C99C-D14D-A44A-E4E98242FD35}"/>
              </a:ext>
            </a:extLst>
          </p:cNvPr>
          <p:cNvCxnSpPr/>
          <p:nvPr/>
        </p:nvCxnSpPr>
        <p:spPr>
          <a:xfrm flipV="1">
            <a:off x="1303009" y="5314210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E48578F-205D-D045-A8E5-6122CC282510}"/>
              </a:ext>
            </a:extLst>
          </p:cNvPr>
          <p:cNvCxnSpPr/>
          <p:nvPr/>
        </p:nvCxnSpPr>
        <p:spPr>
          <a:xfrm>
            <a:off x="1966232" y="5314210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311B4DB-2E05-1A44-B11B-8E64828A1768}"/>
              </a:ext>
            </a:extLst>
          </p:cNvPr>
          <p:cNvCxnSpPr/>
          <p:nvPr/>
        </p:nvCxnSpPr>
        <p:spPr>
          <a:xfrm flipV="1">
            <a:off x="2629454" y="5314210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EACBE9B-6B01-6D4E-B6C0-B1C20DF5EA34}"/>
              </a:ext>
            </a:extLst>
          </p:cNvPr>
          <p:cNvSpPr/>
          <p:nvPr/>
        </p:nvSpPr>
        <p:spPr>
          <a:xfrm>
            <a:off x="3305659" y="506217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6754FFE-BA9E-5849-8A98-C32F21A3C46B}"/>
              </a:ext>
            </a:extLst>
          </p:cNvPr>
          <p:cNvSpPr/>
          <p:nvPr/>
        </p:nvSpPr>
        <p:spPr>
          <a:xfrm>
            <a:off x="2479413" y="57663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FD247A-98A6-734E-BED8-8212FD81BCCB}"/>
              </a:ext>
            </a:extLst>
          </p:cNvPr>
          <p:cNvSpPr/>
          <p:nvPr/>
        </p:nvSpPr>
        <p:spPr>
          <a:xfrm>
            <a:off x="1816191" y="499481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09CFA81-29D1-5F4C-A364-C99A92E7CDCA}"/>
              </a:ext>
            </a:extLst>
          </p:cNvPr>
          <p:cNvSpPr/>
          <p:nvPr/>
        </p:nvSpPr>
        <p:spPr>
          <a:xfrm>
            <a:off x="1077948" y="56734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1BF803-BEE7-C94A-AB04-1FC4DDECC1A5}"/>
              </a:ext>
            </a:extLst>
          </p:cNvPr>
          <p:cNvSpPr/>
          <p:nvPr/>
        </p:nvSpPr>
        <p:spPr>
          <a:xfrm>
            <a:off x="3244135" y="3321284"/>
            <a:ext cx="33137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      [,1]  [,2]  [,3] [,4]</a:t>
            </a:r>
          </a:p>
          <a:p>
            <a:r>
              <a:rPr lang="en-US" sz="1400" dirty="0">
                <a:latin typeface="Courier" pitchFamily="2" charset="0"/>
              </a:rPr>
              <a:t>[1,]  0.37  0.60 -0.60 0.37</a:t>
            </a:r>
          </a:p>
          <a:p>
            <a:r>
              <a:rPr lang="en-US" sz="1400" dirty="0">
                <a:latin typeface="Courier" pitchFamily="2" charset="0"/>
              </a:rPr>
              <a:t>[2,] -0.60 -0.37 -0.37 0.60</a:t>
            </a:r>
          </a:p>
          <a:p>
            <a:r>
              <a:rPr lang="en-US" sz="1400" dirty="0">
                <a:latin typeface="Courier" pitchFamily="2" charset="0"/>
              </a:rPr>
              <a:t>[3,]  0.60 -0.37  0.37 0.60</a:t>
            </a:r>
          </a:p>
          <a:p>
            <a:r>
              <a:rPr lang="en-US" sz="1400" dirty="0">
                <a:latin typeface="Courier" pitchFamily="2" charset="0"/>
              </a:rPr>
              <a:t>[4,] -0.37  0.60  0.60 0.37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8214D6-C5FF-CD44-8F0A-1E1E3B4E6609}"/>
              </a:ext>
            </a:extLst>
          </p:cNvPr>
          <p:cNvSpPr/>
          <p:nvPr/>
        </p:nvSpPr>
        <p:spPr>
          <a:xfrm>
            <a:off x="2323690" y="3711042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02834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Now You Try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57333" y="1305226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20556" y="1305226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883778" y="1305226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F930F0C-97F6-7145-ACEA-2CA8ACBC1D5F}"/>
              </a:ext>
            </a:extLst>
          </p:cNvPr>
          <p:cNvSpPr/>
          <p:nvPr/>
        </p:nvSpPr>
        <p:spPr>
          <a:xfrm>
            <a:off x="6421882" y="5639642"/>
            <a:ext cx="137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MO energies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A269DB-5E3B-F942-8FD9-7718F9A51786}"/>
              </a:ext>
            </a:extLst>
          </p:cNvPr>
          <p:cNvCxnSpPr>
            <a:cxnSpLocks/>
          </p:cNvCxnSpPr>
          <p:nvPr/>
        </p:nvCxnSpPr>
        <p:spPr>
          <a:xfrm flipH="1">
            <a:off x="3153104" y="5824308"/>
            <a:ext cx="32173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9862F70-6D32-2A45-AB4D-5BF019CC7D45}"/>
              </a:ext>
            </a:extLst>
          </p:cNvPr>
          <p:cNvSpPr/>
          <p:nvPr/>
        </p:nvSpPr>
        <p:spPr>
          <a:xfrm>
            <a:off x="2703075" y="6155685"/>
            <a:ext cx="4408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[1]  1.618034  0.618034 -0.618034 -1.618034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4B428D-A187-0B4C-9928-890C033C32EA}"/>
              </a:ext>
            </a:extLst>
          </p:cNvPr>
          <p:cNvSpPr/>
          <p:nvPr/>
        </p:nvSpPr>
        <p:spPr>
          <a:xfrm>
            <a:off x="1744352" y="5986408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E = </a:t>
            </a:r>
            <a:endParaRPr lang="en-US" sz="40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F5CBF0C-4990-654A-A845-6E1B13C63193}"/>
              </a:ext>
            </a:extLst>
          </p:cNvPr>
          <p:cNvCxnSpPr/>
          <p:nvPr/>
        </p:nvCxnSpPr>
        <p:spPr>
          <a:xfrm flipV="1">
            <a:off x="4481635" y="4762888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759F26-1D73-BC47-98E6-5740D0EE4A2C}"/>
              </a:ext>
            </a:extLst>
          </p:cNvPr>
          <p:cNvCxnSpPr/>
          <p:nvPr/>
        </p:nvCxnSpPr>
        <p:spPr>
          <a:xfrm flipV="1">
            <a:off x="4481635" y="3901951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32C430E-609A-4144-8709-4DF4023BC567}"/>
              </a:ext>
            </a:extLst>
          </p:cNvPr>
          <p:cNvCxnSpPr>
            <a:cxnSpLocks/>
          </p:cNvCxnSpPr>
          <p:nvPr/>
        </p:nvCxnSpPr>
        <p:spPr>
          <a:xfrm flipV="1">
            <a:off x="4616497" y="4236934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DE081-42C7-3844-939B-469DE02987B7}"/>
              </a:ext>
            </a:extLst>
          </p:cNvPr>
          <p:cNvCxnSpPr>
            <a:cxnSpLocks/>
          </p:cNvCxnSpPr>
          <p:nvPr/>
        </p:nvCxnSpPr>
        <p:spPr>
          <a:xfrm>
            <a:off x="4974960" y="4236934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CC648E3-7FAD-1045-B0D5-6CA4FA4FCFC6}"/>
              </a:ext>
            </a:extLst>
          </p:cNvPr>
          <p:cNvCxnSpPr/>
          <p:nvPr/>
        </p:nvCxnSpPr>
        <p:spPr>
          <a:xfrm flipV="1">
            <a:off x="4476381" y="3181999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156C12-E1F7-BC4F-838E-B27CA0B360C9}"/>
              </a:ext>
            </a:extLst>
          </p:cNvPr>
          <p:cNvCxnSpPr/>
          <p:nvPr/>
        </p:nvCxnSpPr>
        <p:spPr>
          <a:xfrm flipV="1">
            <a:off x="4460617" y="2409487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AB828B7-2692-344D-A657-86D5A576469D}"/>
              </a:ext>
            </a:extLst>
          </p:cNvPr>
          <p:cNvCxnSpPr>
            <a:cxnSpLocks/>
          </p:cNvCxnSpPr>
          <p:nvPr/>
        </p:nvCxnSpPr>
        <p:spPr>
          <a:xfrm flipV="1">
            <a:off x="4611241" y="3369832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538419D-1BF6-BA47-BF2A-9B74BE0140CD}"/>
              </a:ext>
            </a:extLst>
          </p:cNvPr>
          <p:cNvCxnSpPr>
            <a:cxnSpLocks/>
          </p:cNvCxnSpPr>
          <p:nvPr/>
        </p:nvCxnSpPr>
        <p:spPr>
          <a:xfrm>
            <a:off x="4969704" y="3369832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D3429D8-9087-1149-85E5-73C52162EF6E}"/>
              </a:ext>
            </a:extLst>
          </p:cNvPr>
          <p:cNvCxnSpPr>
            <a:cxnSpLocks/>
          </p:cNvCxnSpPr>
          <p:nvPr/>
        </p:nvCxnSpPr>
        <p:spPr>
          <a:xfrm flipV="1">
            <a:off x="3721245" y="2543489"/>
            <a:ext cx="0" cy="21061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DCE72B3-919C-834B-A3F4-9AB91DE2C43A}"/>
              </a:ext>
            </a:extLst>
          </p:cNvPr>
          <p:cNvSpPr/>
          <p:nvPr/>
        </p:nvSpPr>
        <p:spPr>
          <a:xfrm>
            <a:off x="2991863" y="335931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 sz="28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311443-9890-4449-AA38-CADACEC2559D}"/>
              </a:ext>
            </a:extLst>
          </p:cNvPr>
          <p:cNvSpPr/>
          <p:nvPr/>
        </p:nvSpPr>
        <p:spPr>
          <a:xfrm>
            <a:off x="3470422" y="1232095"/>
            <a:ext cx="2560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Energy Diagram</a:t>
            </a:r>
            <a:endParaRPr lang="en-US" sz="280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22FB80A-9543-DA48-9836-D32568B715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380" y="2758664"/>
            <a:ext cx="1784532" cy="929835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C236E58A-4E6A-FF4F-A792-1700A13194F4}"/>
              </a:ext>
            </a:extLst>
          </p:cNvPr>
          <p:cNvSpPr/>
          <p:nvPr/>
        </p:nvSpPr>
        <p:spPr>
          <a:xfrm>
            <a:off x="6075152" y="3787639"/>
            <a:ext cx="2073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= 2(-1.6) + 2(-0.6)</a:t>
            </a:r>
            <a:endParaRPr lang="en-US" sz="2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956862-13CD-E449-B0C2-6404B367EB09}"/>
              </a:ext>
            </a:extLst>
          </p:cNvPr>
          <p:cNvSpPr/>
          <p:nvPr/>
        </p:nvSpPr>
        <p:spPr>
          <a:xfrm>
            <a:off x="6075152" y="4319070"/>
            <a:ext cx="30478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= -4.4 total (</a:t>
            </a:r>
            <a:r>
              <a:rPr lang="en-GB" sz="20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) energy</a:t>
            </a:r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A281266-6655-7940-8A3E-D2AD77EAE8D6}"/>
              </a:ext>
            </a:extLst>
          </p:cNvPr>
          <p:cNvSpPr/>
          <p:nvPr/>
        </p:nvSpPr>
        <p:spPr>
          <a:xfrm>
            <a:off x="3826345" y="1912159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MO#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1859E5D-AC65-D740-8705-F4C8E393707E}"/>
              </a:ext>
            </a:extLst>
          </p:cNvPr>
          <p:cNvSpPr/>
          <p:nvPr/>
        </p:nvSpPr>
        <p:spPr>
          <a:xfrm>
            <a:off x="4016202" y="22534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8218551-72A4-1941-A65D-122328A990BA}"/>
              </a:ext>
            </a:extLst>
          </p:cNvPr>
          <p:cNvSpPr/>
          <p:nvPr/>
        </p:nvSpPr>
        <p:spPr>
          <a:xfrm>
            <a:off x="3997068" y="300579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3D167B-34E4-9044-BC30-32028A1D0D49}"/>
              </a:ext>
            </a:extLst>
          </p:cNvPr>
          <p:cNvSpPr/>
          <p:nvPr/>
        </p:nvSpPr>
        <p:spPr>
          <a:xfrm>
            <a:off x="4035337" y="37423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4A6063F-5766-2E4F-8869-413819BF4242}"/>
              </a:ext>
            </a:extLst>
          </p:cNvPr>
          <p:cNvSpPr/>
          <p:nvPr/>
        </p:nvSpPr>
        <p:spPr>
          <a:xfrm>
            <a:off x="4015206" y="456534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91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84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bond order gives an idea of the strength of the “bond” between any two atoms: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8513A0-0459-B94F-8777-0ADC9293C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359" y="2701068"/>
            <a:ext cx="3115982" cy="99510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BF2B473-ED28-2244-AC25-21686B60FF43}"/>
              </a:ext>
            </a:extLst>
          </p:cNvPr>
          <p:cNvCxnSpPr/>
          <p:nvPr/>
        </p:nvCxnSpPr>
        <p:spPr>
          <a:xfrm flipH="1" flipV="1">
            <a:off x="4149565" y="3766896"/>
            <a:ext cx="390293" cy="43489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54F3D94-7434-7A4D-BDCA-CB69D35E6004}"/>
              </a:ext>
            </a:extLst>
          </p:cNvPr>
          <p:cNvSpPr/>
          <p:nvPr/>
        </p:nvSpPr>
        <p:spPr>
          <a:xfrm>
            <a:off x="4068696" y="4193056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Sum is over occupied MOs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BE5D65-6506-6142-8D04-4B27E8F62FF7}"/>
              </a:ext>
            </a:extLst>
          </p:cNvPr>
          <p:cNvSpPr/>
          <p:nvPr/>
        </p:nvSpPr>
        <p:spPr>
          <a:xfrm>
            <a:off x="5056093" y="2331736"/>
            <a:ext cx="2673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coefficient for AO </a:t>
            </a:r>
            <a:r>
              <a:rPr lang="en-GB" i="1" dirty="0">
                <a:solidFill>
                  <a:srgbClr val="000000"/>
                </a:solidFill>
                <a:latin typeface="Symbol" pitchFamily="2" charset="2"/>
                <a:cs typeface="Times New Roman"/>
              </a:rPr>
              <a:t>m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,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08D01D-84A9-6A4F-AD1F-2CB911EAA1AB}"/>
              </a:ext>
            </a:extLst>
          </p:cNvPr>
          <p:cNvCxnSpPr>
            <a:cxnSpLocks/>
          </p:cNvCxnSpPr>
          <p:nvPr/>
        </p:nvCxnSpPr>
        <p:spPr>
          <a:xfrm flipH="1">
            <a:off x="5066508" y="2701068"/>
            <a:ext cx="258247" cy="283956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F0ACCFA-C98A-5143-8C95-B9758AFF4EEB}"/>
              </a:ext>
            </a:extLst>
          </p:cNvPr>
          <p:cNvSpPr/>
          <p:nvPr/>
        </p:nvSpPr>
        <p:spPr>
          <a:xfrm>
            <a:off x="4976828" y="3569346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Number of e- in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89DEFD-8C67-1E48-B3A9-79104037F1C0}"/>
              </a:ext>
            </a:extLst>
          </p:cNvPr>
          <p:cNvCxnSpPr>
            <a:cxnSpLocks/>
          </p:cNvCxnSpPr>
          <p:nvPr/>
        </p:nvCxnSpPr>
        <p:spPr>
          <a:xfrm flipH="1" flipV="1">
            <a:off x="4620727" y="3402669"/>
            <a:ext cx="356101" cy="28440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FDB037D-80F9-5F4A-8754-26AB56921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5671" y="5232228"/>
            <a:ext cx="4521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02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9098C7E-2A44-A74D-8B5D-DCA930E07C9D}"/>
              </a:ext>
            </a:extLst>
          </p:cNvPr>
          <p:cNvCxnSpPr/>
          <p:nvPr/>
        </p:nvCxnSpPr>
        <p:spPr>
          <a:xfrm flipV="1">
            <a:off x="3715479" y="4622456"/>
            <a:ext cx="663223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6BECC9-4F93-5C41-B5E7-5713CDF3CBD7}"/>
              </a:ext>
            </a:extLst>
          </p:cNvPr>
          <p:cNvCxnSpPr/>
          <p:nvPr/>
        </p:nvCxnSpPr>
        <p:spPr>
          <a:xfrm>
            <a:off x="4378702" y="4622456"/>
            <a:ext cx="663222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23ABFA-27D3-2341-B0AE-67978AB22225}"/>
              </a:ext>
            </a:extLst>
          </p:cNvPr>
          <p:cNvCxnSpPr/>
          <p:nvPr/>
        </p:nvCxnSpPr>
        <p:spPr>
          <a:xfrm flipV="1">
            <a:off x="5041924" y="4622456"/>
            <a:ext cx="691444" cy="409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390A4D67-A633-814F-80E8-E9AC4CA3E551}"/>
              </a:ext>
            </a:extLst>
          </p:cNvPr>
          <p:cNvSpPr/>
          <p:nvPr/>
        </p:nvSpPr>
        <p:spPr>
          <a:xfrm>
            <a:off x="5718129" y="437042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899070-82C7-A540-BEFC-30AF8D6EA1FF}"/>
              </a:ext>
            </a:extLst>
          </p:cNvPr>
          <p:cNvSpPr/>
          <p:nvPr/>
        </p:nvSpPr>
        <p:spPr>
          <a:xfrm>
            <a:off x="4891883" y="50745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C5D5E6-0B9C-054D-B37F-5458DDCB6BEA}"/>
              </a:ext>
            </a:extLst>
          </p:cNvPr>
          <p:cNvSpPr/>
          <p:nvPr/>
        </p:nvSpPr>
        <p:spPr>
          <a:xfrm>
            <a:off x="4228661" y="430306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09BE1B-7BCC-314B-B167-9A42013ECE77}"/>
              </a:ext>
            </a:extLst>
          </p:cNvPr>
          <p:cNvSpPr/>
          <p:nvPr/>
        </p:nvSpPr>
        <p:spPr>
          <a:xfrm>
            <a:off x="3490418" y="49817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D3B0312-5397-AB47-B574-8168B0367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5A6AB25-E425-344E-8E2F-9F3F9371F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Now You Try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F6AEF5-A4E2-C546-A93A-4F863F8E709E}"/>
              </a:ext>
            </a:extLst>
          </p:cNvPr>
          <p:cNvSpPr/>
          <p:nvPr/>
        </p:nvSpPr>
        <p:spPr>
          <a:xfrm>
            <a:off x="2875746" y="212697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              </a:t>
            </a:r>
            <a:r>
              <a:rPr lang="en-US" dirty="0">
                <a:latin typeface="Courier" pitchFamily="2" charset="0"/>
              </a:rPr>
              <a:t>[,1] [,2] [,3]  [,4]</a:t>
            </a:r>
          </a:p>
          <a:p>
            <a:r>
              <a:rPr lang="en-US" dirty="0">
                <a:latin typeface="Courier" pitchFamily="2" charset="0"/>
              </a:rPr>
              <a:t>[1,]  1.00 XXXX XXXX  XXXX</a:t>
            </a:r>
          </a:p>
          <a:p>
            <a:r>
              <a:rPr lang="en-US" dirty="0">
                <a:latin typeface="Courier" pitchFamily="2" charset="0"/>
              </a:rPr>
              <a:t>[2,]  </a:t>
            </a:r>
            <a:r>
              <a:rPr lang="en-US" b="1" dirty="0">
                <a:latin typeface="Courier" pitchFamily="2" charset="0"/>
              </a:rPr>
              <a:t>0.89</a:t>
            </a:r>
            <a:r>
              <a:rPr lang="en-US" dirty="0">
                <a:latin typeface="Courier" pitchFamily="2" charset="0"/>
              </a:rPr>
              <a:t> 1.00 XXXX  XXXX</a:t>
            </a:r>
          </a:p>
          <a:p>
            <a:r>
              <a:rPr lang="en-US" dirty="0">
                <a:latin typeface="Courier" pitchFamily="2" charset="0"/>
              </a:rPr>
              <a:t>[3,]  0.00 </a:t>
            </a:r>
            <a:r>
              <a:rPr lang="en-US" b="1" dirty="0">
                <a:latin typeface="Courier" pitchFamily="2" charset="0"/>
              </a:rPr>
              <a:t>0.45</a:t>
            </a:r>
            <a:r>
              <a:rPr lang="en-US" dirty="0">
                <a:latin typeface="Courier" pitchFamily="2" charset="0"/>
              </a:rPr>
              <a:t> 1.00  XXXX</a:t>
            </a:r>
          </a:p>
          <a:p>
            <a:r>
              <a:rPr lang="en-US" dirty="0">
                <a:latin typeface="Courier" pitchFamily="2" charset="0"/>
              </a:rPr>
              <a:t>[4,] -0.45 0.00 </a:t>
            </a:r>
            <a:r>
              <a:rPr lang="en-US" b="1" dirty="0">
                <a:latin typeface="Courier" pitchFamily="2" charset="0"/>
              </a:rPr>
              <a:t>0.89</a:t>
            </a:r>
            <a:r>
              <a:rPr lang="en-US" dirty="0">
                <a:latin typeface="Courier" pitchFamily="2" charset="0"/>
              </a:rPr>
              <a:t>  1.00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BB4D6C-CC81-154B-8A78-DE4E765E8B47}"/>
              </a:ext>
            </a:extLst>
          </p:cNvPr>
          <p:cNvSpPr/>
          <p:nvPr/>
        </p:nvSpPr>
        <p:spPr>
          <a:xfrm>
            <a:off x="2972327" y="1711754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AO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33C4A1-237C-1644-AD68-586F542FB495}"/>
              </a:ext>
            </a:extLst>
          </p:cNvPr>
          <p:cNvCxnSpPr>
            <a:cxnSpLocks/>
          </p:cNvCxnSpPr>
          <p:nvPr/>
        </p:nvCxnSpPr>
        <p:spPr>
          <a:xfrm>
            <a:off x="3502066" y="1890471"/>
            <a:ext cx="88546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356B15A-7F22-EA41-828C-79A2A232FCF7}"/>
              </a:ext>
            </a:extLst>
          </p:cNvPr>
          <p:cNvSpPr/>
          <p:nvPr/>
        </p:nvSpPr>
        <p:spPr>
          <a:xfrm>
            <a:off x="2371693" y="2210995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AO</a:t>
            </a:r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5C7FA5-707C-9445-8A92-61C5CB806D71}"/>
              </a:ext>
            </a:extLst>
          </p:cNvPr>
          <p:cNvCxnSpPr>
            <a:cxnSpLocks/>
          </p:cNvCxnSpPr>
          <p:nvPr/>
        </p:nvCxnSpPr>
        <p:spPr>
          <a:xfrm>
            <a:off x="2616602" y="2580327"/>
            <a:ext cx="0" cy="8416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00F20D3-E191-C645-B92A-F2AD22E81A6D}"/>
              </a:ext>
            </a:extLst>
          </p:cNvPr>
          <p:cNvSpPr/>
          <p:nvPr/>
        </p:nvSpPr>
        <p:spPr>
          <a:xfrm>
            <a:off x="1451248" y="2664352"/>
            <a:ext cx="942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O =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478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also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sp>
        <p:nvSpPr>
          <p:cNvPr id="63" name="Oval 62"/>
          <p:cNvSpPr/>
          <p:nvPr/>
        </p:nvSpPr>
        <p:spPr>
          <a:xfrm>
            <a:off x="1895523" y="4572000"/>
            <a:ext cx="777725" cy="6938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ardrop 66"/>
          <p:cNvSpPr/>
          <p:nvPr/>
        </p:nvSpPr>
        <p:spPr>
          <a:xfrm rot="2655729">
            <a:off x="3462367" y="3168839"/>
            <a:ext cx="839333" cy="834618"/>
          </a:xfrm>
          <a:prstGeom prst="teardrop">
            <a:avLst>
              <a:gd name="adj" fmla="val 646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673248" y="3979333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803092" y="5404555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12699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590922" y="5364623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61477" y="3639501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094646" y="3625390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674654" y="31990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48589" y="5448126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174072" y="548763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5410" y="5535557"/>
            <a:ext cx="164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Same phase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300745" y="3748500"/>
            <a:ext cx="207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Opposite phase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1083522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7637533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2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grpSp>
        <p:nvGrpSpPr>
          <p:cNvPr id="28" name="Group 27"/>
          <p:cNvGrpSpPr/>
          <p:nvPr/>
        </p:nvGrpSpPr>
        <p:grpSpPr>
          <a:xfrm rot="5400000">
            <a:off x="6376684" y="4134737"/>
            <a:ext cx="674762" cy="1591272"/>
            <a:chOff x="5096355" y="4707384"/>
            <a:chExt cx="396056" cy="921309"/>
          </a:xfrm>
        </p:grpSpPr>
        <p:sp>
          <p:nvSpPr>
            <p:cNvPr id="29" name="Teardrop 28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ardrop 29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ardrop 31"/>
          <p:cNvSpPr/>
          <p:nvPr/>
        </p:nvSpPr>
        <p:spPr>
          <a:xfrm rot="13455729">
            <a:off x="5848592" y="3251232"/>
            <a:ext cx="643864" cy="66526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ardrop 32"/>
          <p:cNvSpPr/>
          <p:nvPr/>
        </p:nvSpPr>
        <p:spPr>
          <a:xfrm rot="2789065">
            <a:off x="4940411" y="3273564"/>
            <a:ext cx="624199" cy="684795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85423" y="3206891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02795" y="31990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6" name="Oval 35"/>
          <p:cNvSpPr/>
          <p:nvPr/>
        </p:nvSpPr>
        <p:spPr>
          <a:xfrm>
            <a:off x="3499555" y="5694978"/>
            <a:ext cx="1463708" cy="7055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ardrop 38"/>
          <p:cNvSpPr/>
          <p:nvPr/>
        </p:nvSpPr>
        <p:spPr>
          <a:xfrm rot="13455729">
            <a:off x="5118153" y="5674886"/>
            <a:ext cx="643864" cy="66526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016548" y="5650314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37823" y="5620279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554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6" grpId="0"/>
      <p:bldP spid="84" grpId="0"/>
      <p:bldP spid="85" grpId="0"/>
      <p:bldP spid="88" grpId="0"/>
      <p:bldP spid="89" grpId="0"/>
      <p:bldP spid="37" grpId="0"/>
      <p:bldP spid="90" grpId="0"/>
      <p:bldP spid="38" grpId="0"/>
      <p:bldP spid="94" grpId="0"/>
      <p:bldP spid="32" grpId="0" animBg="1"/>
      <p:bldP spid="33" grpId="0" animBg="1"/>
      <p:bldP spid="34" grpId="0"/>
      <p:bldP spid="35" grpId="0"/>
      <p:bldP spid="36" grpId="0" animBg="1"/>
      <p:bldP spid="39" grpId="0" animBg="1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also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29655" y="404677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50691" y="5360309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97365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295372" y="5323944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75330" y="383498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23934" y="377983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17033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441384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5410" y="5535557"/>
            <a:ext cx="164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Same phase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300745" y="3521556"/>
            <a:ext cx="207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Opposite phase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674303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7637533" y="4677181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2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grpSp>
        <p:nvGrpSpPr>
          <p:cNvPr id="28" name="Group 27"/>
          <p:cNvGrpSpPr/>
          <p:nvPr/>
        </p:nvGrpSpPr>
        <p:grpSpPr>
          <a:xfrm rot="5400000">
            <a:off x="6376684" y="4134737"/>
            <a:ext cx="674762" cy="1591272"/>
            <a:chOff x="5096355" y="4707384"/>
            <a:chExt cx="396056" cy="921309"/>
          </a:xfrm>
        </p:grpSpPr>
        <p:sp>
          <p:nvSpPr>
            <p:cNvPr id="29" name="Teardrop 28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ardrop 29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ardrop 31"/>
          <p:cNvSpPr/>
          <p:nvPr/>
        </p:nvSpPr>
        <p:spPr>
          <a:xfrm rot="13455729">
            <a:off x="5848592" y="3251232"/>
            <a:ext cx="643864" cy="66526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ardrop 32"/>
          <p:cNvSpPr/>
          <p:nvPr/>
        </p:nvSpPr>
        <p:spPr>
          <a:xfrm rot="2789065">
            <a:off x="4940411" y="3273564"/>
            <a:ext cx="624199" cy="684795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85423" y="3206891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02795" y="31990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9" name="Teardrop 38"/>
          <p:cNvSpPr/>
          <p:nvPr/>
        </p:nvSpPr>
        <p:spPr>
          <a:xfrm rot="13455729">
            <a:off x="5188708" y="5674886"/>
            <a:ext cx="643864" cy="66526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294267" y="5592057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grpSp>
        <p:nvGrpSpPr>
          <p:cNvPr id="42" name="Group 41"/>
          <p:cNvGrpSpPr/>
          <p:nvPr/>
        </p:nvGrpSpPr>
        <p:grpSpPr>
          <a:xfrm rot="5400000">
            <a:off x="2046342" y="4141169"/>
            <a:ext cx="674762" cy="1591272"/>
            <a:chOff x="5096355" y="4707384"/>
            <a:chExt cx="396056" cy="921309"/>
          </a:xfrm>
        </p:grpSpPr>
        <p:sp>
          <p:nvSpPr>
            <p:cNvPr id="43" name="Teardrop 42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ardrop 43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 rot="5400000">
            <a:off x="3100458" y="2801532"/>
            <a:ext cx="674762" cy="1591272"/>
            <a:chOff x="5096355" y="4707384"/>
            <a:chExt cx="396056" cy="921309"/>
          </a:xfrm>
        </p:grpSpPr>
        <p:sp>
          <p:nvSpPr>
            <p:cNvPr id="46" name="Teardrop 45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ardrop 46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829586" y="320870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46958" y="320089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50" name="Teardrop 49"/>
          <p:cNvSpPr/>
          <p:nvPr/>
        </p:nvSpPr>
        <p:spPr>
          <a:xfrm rot="2556299">
            <a:off x="3199756" y="5693961"/>
            <a:ext cx="643864" cy="66526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10700570">
            <a:off x="3370619" y="5741358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52" name="Oval 51"/>
          <p:cNvSpPr/>
          <p:nvPr/>
        </p:nvSpPr>
        <p:spPr>
          <a:xfrm>
            <a:off x="3980139" y="5680867"/>
            <a:ext cx="1082707" cy="7055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286857" y="562209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0040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4" grpId="0"/>
      <p:bldP spid="88" grpId="0"/>
      <p:bldP spid="89" grpId="0"/>
      <p:bldP spid="37" grpId="0"/>
      <p:bldP spid="90" grpId="0"/>
      <p:bldP spid="38" grpId="0"/>
      <p:bldP spid="94" grpId="0"/>
      <p:bldP spid="32" grpId="0" animBg="1"/>
      <p:bldP spid="33" grpId="0" animBg="1"/>
      <p:bldP spid="34" grpId="0"/>
      <p:bldP spid="35" grpId="0"/>
      <p:bldP spid="39" grpId="0" animBg="1"/>
      <p:bldP spid="41" grpId="0"/>
      <p:bldP spid="48" grpId="0"/>
      <p:bldP spid="49" grpId="0"/>
      <p:bldP spid="50" grpId="0" animBg="1"/>
      <p:bldP spid="51" grpId="0"/>
      <p:bldP spid="52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29655" y="404677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50691" y="5360309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97365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295372" y="5323944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75330" y="383498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23934" y="377983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17033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80289" y="541319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5410" y="5634334"/>
            <a:ext cx="164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Same phase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300745" y="3521556"/>
            <a:ext cx="207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Opposite phase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743844" y="4653548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7492746" y="4617618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2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6834842" y="4034450"/>
            <a:ext cx="674762" cy="1591272"/>
            <a:chOff x="5096355" y="4707384"/>
            <a:chExt cx="396056" cy="921309"/>
          </a:xfrm>
        </p:grpSpPr>
        <p:sp>
          <p:nvSpPr>
            <p:cNvPr id="29" name="Teardrop 28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ardrop 29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537416" y="4159602"/>
            <a:ext cx="674762" cy="1591272"/>
            <a:chOff x="5096355" y="4707384"/>
            <a:chExt cx="396056" cy="921309"/>
          </a:xfrm>
        </p:grpSpPr>
        <p:sp>
          <p:nvSpPr>
            <p:cNvPr id="43" name="Teardrop 42"/>
            <p:cNvSpPr/>
            <p:nvPr/>
          </p:nvSpPr>
          <p:spPr>
            <a:xfrm rot="8055729">
              <a:off x="5105205" y="4698534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ardrop 43"/>
            <p:cNvSpPr/>
            <p:nvPr/>
          </p:nvSpPr>
          <p:spPr>
            <a:xfrm rot="18989065">
              <a:off x="5119629" y="5238212"/>
              <a:ext cx="372782" cy="39048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3471333" y="5700890"/>
            <a:ext cx="2074333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451131" y="6259261"/>
            <a:ext cx="2074333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53745" y="551763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06238" y="6037226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58" name="Teardrop 57"/>
          <p:cNvSpPr/>
          <p:nvPr/>
        </p:nvSpPr>
        <p:spPr>
          <a:xfrm rot="5400000">
            <a:off x="3774899" y="3056822"/>
            <a:ext cx="409201" cy="46382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ardrop 58"/>
          <p:cNvSpPr/>
          <p:nvPr/>
        </p:nvSpPr>
        <p:spPr>
          <a:xfrm>
            <a:off x="3795331" y="3556458"/>
            <a:ext cx="409201" cy="46382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ardrop 59"/>
          <p:cNvSpPr/>
          <p:nvPr/>
        </p:nvSpPr>
        <p:spPr>
          <a:xfrm rot="16200000" flipH="1">
            <a:off x="4777069" y="3038547"/>
            <a:ext cx="409201" cy="46382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ardrop 60"/>
          <p:cNvSpPr/>
          <p:nvPr/>
        </p:nvSpPr>
        <p:spPr>
          <a:xfrm flipH="1">
            <a:off x="4769279" y="3538183"/>
            <a:ext cx="409201" cy="463824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820489" y="287109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736893" y="288206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90769" y="3388411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99295" y="3348061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58401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4" grpId="0"/>
      <p:bldP spid="88" grpId="0"/>
      <p:bldP spid="89" grpId="0"/>
      <p:bldP spid="37" grpId="0"/>
      <p:bldP spid="90" grpId="0"/>
      <p:bldP spid="38" grpId="0"/>
      <p:bldP spid="94" grpId="0"/>
      <p:bldP spid="54" grpId="0" animBg="1"/>
      <p:bldP spid="55" grpId="0" animBg="1"/>
      <p:bldP spid="56" grpId="0"/>
      <p:bldP spid="57" grpId="0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29655" y="404677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50691" y="5360309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97365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295372" y="5323944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75330" y="383498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23934" y="377983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17033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80289" y="541319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6716" y="4166425"/>
            <a:ext cx="1591272" cy="1569642"/>
            <a:chOff x="6275270" y="2943769"/>
            <a:chExt cx="1591272" cy="1569642"/>
          </a:xfrm>
        </p:grpSpPr>
        <p:grpSp>
          <p:nvGrpSpPr>
            <p:cNvPr id="25" name="Group 24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29" name="Teardrop 2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ardrop 2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27" name="Teardrop 2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ardrop 2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6706443" y="4142756"/>
            <a:ext cx="1591272" cy="1569642"/>
            <a:chOff x="6275270" y="2943769"/>
            <a:chExt cx="1591272" cy="1569642"/>
          </a:xfrm>
        </p:grpSpPr>
        <p:grpSp>
          <p:nvGrpSpPr>
            <p:cNvPr id="32" name="Group 31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36" name="Teardrop 35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ardrop 38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34" name="Teardrop 33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ardrop 34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3340628" y="2999662"/>
            <a:ext cx="1095343" cy="1098078"/>
            <a:chOff x="6275270" y="2943769"/>
            <a:chExt cx="1591272" cy="1569642"/>
          </a:xfrm>
        </p:grpSpPr>
        <p:grpSp>
          <p:nvGrpSpPr>
            <p:cNvPr id="41" name="Group 40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45" name="Teardrop 4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ardrop 4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43" name="Teardrop 4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ardrop 4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4823682" y="2994665"/>
            <a:ext cx="1095343" cy="1098078"/>
            <a:chOff x="6275270" y="2943769"/>
            <a:chExt cx="1591272" cy="1569642"/>
          </a:xfrm>
        </p:grpSpPr>
        <p:grpSp>
          <p:nvGrpSpPr>
            <p:cNvPr id="48" name="Group 47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52" name="Teardrop 51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ardrop 52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50" name="Teardrop 49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ardrop 50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3277975" y="5670000"/>
            <a:ext cx="780957" cy="1098078"/>
            <a:chOff x="6275275" y="2943769"/>
            <a:chExt cx="1134545" cy="1569642"/>
          </a:xfrm>
        </p:grpSpPr>
        <p:sp>
          <p:nvSpPr>
            <p:cNvPr id="64" name="Teardrop 63"/>
            <p:cNvSpPr/>
            <p:nvPr/>
          </p:nvSpPr>
          <p:spPr>
            <a:xfrm rot="2789065">
              <a:off x="6294937" y="3390876"/>
              <a:ext cx="635110" cy="674433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61" name="Teardrop 60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ardrop 61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5071119" y="5665003"/>
            <a:ext cx="785252" cy="1098078"/>
            <a:chOff x="6725758" y="2943769"/>
            <a:chExt cx="1140784" cy="1569642"/>
          </a:xfrm>
        </p:grpSpPr>
        <p:sp>
          <p:nvSpPr>
            <p:cNvPr id="70" name="Teardrop 69"/>
            <p:cNvSpPr/>
            <p:nvPr/>
          </p:nvSpPr>
          <p:spPr>
            <a:xfrm rot="13455729">
              <a:off x="7222678" y="3370890"/>
              <a:ext cx="643864" cy="665264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68" name="Teardrop 67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ardrop 68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2" name="Oval 71"/>
          <p:cNvSpPr/>
          <p:nvPr/>
        </p:nvSpPr>
        <p:spPr>
          <a:xfrm>
            <a:off x="3831393" y="6000989"/>
            <a:ext cx="1482268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4000845" y="312709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77140" y="31242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156242" y="285837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170270" y="3430674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722406" y="2844267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23190" y="3435276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91259" y="3142289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50279" y="3129852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660538" y="5515596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659135" y="6087263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142131" y="5528478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140728" y="610014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315410" y="582854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296597" y="5825721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404453" y="582676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87673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4" grpId="0"/>
      <p:bldP spid="88" grpId="0"/>
      <p:bldP spid="89" grpId="0"/>
      <p:bldP spid="38" grpId="0"/>
      <p:bldP spid="94" grpId="0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5" grpId="0"/>
      <p:bldP spid="86" grpId="0"/>
      <p:bldP spid="87" grpId="0"/>
      <p:bldP spid="93" grpId="0"/>
      <p:bldP spid="95" grpId="0"/>
      <p:bldP spid="96" grpId="0"/>
      <p:bldP spid="97" grpId="0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29655" y="404677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50691" y="5360309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797365" y="3921982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295372" y="5323944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75330" y="383498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23934" y="377983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17033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80289" y="541319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5410" y="5634334"/>
            <a:ext cx="164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Same phase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300745" y="3521556"/>
            <a:ext cx="207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Opposite phase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484188" y="4653548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7520968" y="4617618"/>
            <a:ext cx="872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AO 2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3394687" y="5232567"/>
            <a:ext cx="2302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301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p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sp>
        <p:nvSpPr>
          <p:cNvPr id="54" name="Oval 53"/>
          <p:cNvSpPr/>
          <p:nvPr/>
        </p:nvSpPr>
        <p:spPr>
          <a:xfrm>
            <a:off x="4093745" y="5700890"/>
            <a:ext cx="746371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121967" y="6259261"/>
            <a:ext cx="726169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39634" y="541885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1396002" y="4244240"/>
            <a:ext cx="782868" cy="1273395"/>
            <a:chOff x="2323419" y="4266627"/>
            <a:chExt cx="782868" cy="1273395"/>
          </a:xfrm>
        </p:grpSpPr>
        <p:sp>
          <p:nvSpPr>
            <p:cNvPr id="40" name="Oval 39"/>
            <p:cNvSpPr/>
            <p:nvPr/>
          </p:nvSpPr>
          <p:spPr>
            <a:xfrm>
              <a:off x="2399548" y="495527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471287" y="4615443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323419" y="4629554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405537" y="426662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765644" y="4230292"/>
            <a:ext cx="782868" cy="1273395"/>
            <a:chOff x="2323419" y="4266627"/>
            <a:chExt cx="782868" cy="1273395"/>
          </a:xfrm>
        </p:grpSpPr>
        <p:sp>
          <p:nvSpPr>
            <p:cNvPr id="48" name="Oval 47"/>
            <p:cNvSpPr/>
            <p:nvPr/>
          </p:nvSpPr>
          <p:spPr>
            <a:xfrm>
              <a:off x="2399548" y="495527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471287" y="4615443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323419" y="4629554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405537" y="426662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918527" y="3091063"/>
            <a:ext cx="543985" cy="866262"/>
            <a:chOff x="2323419" y="4266627"/>
            <a:chExt cx="782868" cy="1273395"/>
          </a:xfrm>
        </p:grpSpPr>
        <p:sp>
          <p:nvSpPr>
            <p:cNvPr id="53" name="Oval 52"/>
            <p:cNvSpPr/>
            <p:nvPr/>
          </p:nvSpPr>
          <p:spPr>
            <a:xfrm>
              <a:off x="2399548" y="495527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2471287" y="4615443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323419" y="4629554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405537" y="426662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762253" y="3091063"/>
            <a:ext cx="543985" cy="866262"/>
            <a:chOff x="2323419" y="4266627"/>
            <a:chExt cx="782868" cy="1273395"/>
          </a:xfrm>
        </p:grpSpPr>
        <p:sp>
          <p:nvSpPr>
            <p:cNvPr id="70" name="Oval 69"/>
            <p:cNvSpPr/>
            <p:nvPr/>
          </p:nvSpPr>
          <p:spPr>
            <a:xfrm>
              <a:off x="2399548" y="495527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471287" y="4615443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323419" y="4629554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405537" y="4266627"/>
              <a:ext cx="635000" cy="584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3819314" y="348104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13600" y="2897334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730327" y="315906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22614" y="315624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032782" y="340450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042731" y="287563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762096" y="315350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309604" y="312245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98" name="Oval 97"/>
          <p:cNvSpPr/>
          <p:nvPr/>
        </p:nvSpPr>
        <p:spPr>
          <a:xfrm>
            <a:off x="4229213" y="5977468"/>
            <a:ext cx="746371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963925" y="5994400"/>
            <a:ext cx="746371" cy="42610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4114370" y="5795363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690100" y="5778431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265035" y="6192142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105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4" grpId="0"/>
      <p:bldP spid="88" grpId="0"/>
      <p:bldP spid="89" grpId="0"/>
      <p:bldP spid="37" grpId="0"/>
      <p:bldP spid="90" grpId="0"/>
      <p:bldP spid="38" grpId="0"/>
      <p:bldP spid="94" grpId="0"/>
      <p:bldP spid="54" grpId="0" animBg="1"/>
      <p:bldP spid="55" grpId="0" animBg="1"/>
      <p:bldP spid="56" grpId="0"/>
      <p:bldP spid="74" grpId="0"/>
      <p:bldP spid="75" grpId="0"/>
      <p:bldP spid="76" grpId="0"/>
      <p:bldP spid="77" grpId="0"/>
      <p:bldP spid="78" grpId="0"/>
      <p:bldP spid="79" grpId="0"/>
      <p:bldP spid="85" grpId="0"/>
      <p:bldP spid="86" grpId="0"/>
      <p:bldP spid="98" grpId="0" animBg="1"/>
      <p:bldP spid="99" grpId="0" animBg="1"/>
      <p:bldP spid="100" grpId="0"/>
      <p:bldP spid="101" grpId="0"/>
      <p:bldP spid="1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Let’s start simple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19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Qualitative combinations of orbitals on different atoms,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“add” phases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228600" y="2511777"/>
            <a:ext cx="8686800" cy="5439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Combining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u="sng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* molecular orbitals: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29655" y="404677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50691" y="5360309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5979429" y="4034450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295372" y="5323944"/>
            <a:ext cx="755752" cy="592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75330" y="383498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23934" y="3779834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17033" y="541910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80289" y="541319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422909" y="5049124"/>
            <a:ext cx="2268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“bonding” MO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3100652" y="4034450"/>
            <a:ext cx="2986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“anti-bonding” MO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 rot="19198633">
            <a:off x="536716" y="4166425"/>
            <a:ext cx="1591272" cy="1569642"/>
            <a:chOff x="6275270" y="2943769"/>
            <a:chExt cx="1591272" cy="1569642"/>
          </a:xfrm>
        </p:grpSpPr>
        <p:grpSp>
          <p:nvGrpSpPr>
            <p:cNvPr id="25" name="Group 24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29" name="Teardrop 28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ardrop 29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27" name="Teardrop 26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ardrop 27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 rot="2765355">
            <a:off x="6706443" y="4142756"/>
            <a:ext cx="1591272" cy="1569642"/>
            <a:chOff x="6275270" y="2943769"/>
            <a:chExt cx="1591272" cy="1569642"/>
          </a:xfrm>
        </p:grpSpPr>
        <p:grpSp>
          <p:nvGrpSpPr>
            <p:cNvPr id="32" name="Group 31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36" name="Teardrop 35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ardrop 38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34" name="Teardrop 33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ardrop 34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 rot="18982119">
            <a:off x="3340628" y="2999662"/>
            <a:ext cx="1095343" cy="1098078"/>
            <a:chOff x="6275270" y="2943769"/>
            <a:chExt cx="1591272" cy="1569642"/>
          </a:xfrm>
        </p:grpSpPr>
        <p:grpSp>
          <p:nvGrpSpPr>
            <p:cNvPr id="41" name="Group 40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45" name="Teardrop 44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ardrop 45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43" name="Teardrop 42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ardrop 43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3" name="TextBox 72"/>
          <p:cNvSpPr txBox="1"/>
          <p:nvPr/>
        </p:nvSpPr>
        <p:spPr>
          <a:xfrm>
            <a:off x="3902068" y="3381097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47695" y="2884391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34071" y="2844267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97414" y="3378832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grpSp>
        <p:nvGrpSpPr>
          <p:cNvPr id="71" name="Group 70"/>
          <p:cNvGrpSpPr/>
          <p:nvPr/>
        </p:nvGrpSpPr>
        <p:grpSpPr>
          <a:xfrm rot="18982119">
            <a:off x="5249694" y="2937114"/>
            <a:ext cx="1095343" cy="1098078"/>
            <a:chOff x="6275270" y="2943769"/>
            <a:chExt cx="1591272" cy="1569642"/>
          </a:xfrm>
        </p:grpSpPr>
        <p:grpSp>
          <p:nvGrpSpPr>
            <p:cNvPr id="90" name="Group 89"/>
            <p:cNvGrpSpPr/>
            <p:nvPr/>
          </p:nvGrpSpPr>
          <p:grpSpPr>
            <a:xfrm rot="5400000">
              <a:off x="6733525" y="2912631"/>
              <a:ext cx="674762" cy="1591272"/>
              <a:chOff x="5096355" y="4707384"/>
              <a:chExt cx="396056" cy="921309"/>
            </a:xfrm>
          </p:grpSpPr>
          <p:sp>
            <p:nvSpPr>
              <p:cNvPr id="100" name="Teardrop 99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ardrop 100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6725758" y="2943769"/>
              <a:ext cx="684062" cy="1569642"/>
              <a:chOff x="5096355" y="4707384"/>
              <a:chExt cx="396056" cy="921309"/>
            </a:xfrm>
          </p:grpSpPr>
          <p:sp>
            <p:nvSpPr>
              <p:cNvPr id="92" name="Teardrop 91"/>
              <p:cNvSpPr/>
              <p:nvPr/>
            </p:nvSpPr>
            <p:spPr>
              <a:xfrm rot="8055729">
                <a:off x="5105205" y="4698534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ardrop 98"/>
              <p:cNvSpPr/>
              <p:nvPr/>
            </p:nvSpPr>
            <p:spPr>
              <a:xfrm rot="18989065">
                <a:off x="5119629" y="5238212"/>
                <a:ext cx="372782" cy="390481"/>
              </a:xfrm>
              <a:prstGeom prst="teardrop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2" name="TextBox 101"/>
          <p:cNvSpPr txBox="1"/>
          <p:nvPr/>
        </p:nvSpPr>
        <p:spPr>
          <a:xfrm>
            <a:off x="5797482" y="336896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343109" y="2872259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829485" y="2832135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392828" y="3366700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grpSp>
        <p:nvGrpSpPr>
          <p:cNvPr id="106" name="Group 105"/>
          <p:cNvGrpSpPr/>
          <p:nvPr/>
        </p:nvGrpSpPr>
        <p:grpSpPr>
          <a:xfrm rot="18982119">
            <a:off x="2948228" y="5631113"/>
            <a:ext cx="1007540" cy="1035915"/>
            <a:chOff x="6181109" y="2866684"/>
            <a:chExt cx="1463708" cy="1480786"/>
          </a:xfrm>
        </p:grpSpPr>
        <p:sp>
          <p:nvSpPr>
            <p:cNvPr id="112" name="Teardrop 111"/>
            <p:cNvSpPr/>
            <p:nvPr/>
          </p:nvSpPr>
          <p:spPr>
            <a:xfrm rot="2789065">
              <a:off x="6200768" y="3692700"/>
              <a:ext cx="635111" cy="674430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ardrop 108"/>
            <p:cNvSpPr/>
            <p:nvPr/>
          </p:nvSpPr>
          <p:spPr>
            <a:xfrm rot="8055729">
              <a:off x="6990046" y="2847024"/>
              <a:ext cx="635112" cy="674431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 rot="18982119">
            <a:off x="5034440" y="5636854"/>
            <a:ext cx="1011704" cy="1024928"/>
            <a:chOff x="6318441" y="3130192"/>
            <a:chExt cx="1469760" cy="1465074"/>
          </a:xfrm>
        </p:grpSpPr>
        <p:sp>
          <p:nvSpPr>
            <p:cNvPr id="118" name="Teardrop 117"/>
            <p:cNvSpPr/>
            <p:nvPr/>
          </p:nvSpPr>
          <p:spPr>
            <a:xfrm rot="13455729">
              <a:off x="7144337" y="3130192"/>
              <a:ext cx="643864" cy="665264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ardrop 116"/>
            <p:cNvSpPr/>
            <p:nvPr/>
          </p:nvSpPr>
          <p:spPr>
            <a:xfrm rot="18989065">
              <a:off x="6318441" y="3930000"/>
              <a:ext cx="643861" cy="665266"/>
            </a:xfrm>
            <a:prstGeom prst="teardrop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Oval 119"/>
          <p:cNvSpPr/>
          <p:nvPr/>
        </p:nvSpPr>
        <p:spPr>
          <a:xfrm>
            <a:off x="3697111" y="5827889"/>
            <a:ext cx="1607971" cy="3132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3697111" y="6174595"/>
            <a:ext cx="1607971" cy="350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4253745" y="5517635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320349" y="5966671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268966" y="5346199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373451" y="5359792"/>
            <a:ext cx="341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263230" y="611935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305082" y="6175138"/>
            <a:ext cx="44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4026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4" grpId="0"/>
      <p:bldP spid="88" grpId="0"/>
      <p:bldP spid="89" grpId="0"/>
      <p:bldP spid="38" grpId="0"/>
      <p:bldP spid="94" grpId="0"/>
      <p:bldP spid="73" grpId="0"/>
      <p:bldP spid="74" grpId="0"/>
      <p:bldP spid="77" grpId="0"/>
      <p:bldP spid="78" grpId="0"/>
      <p:bldP spid="102" grpId="0"/>
      <p:bldP spid="103" grpId="0"/>
      <p:bldP spid="104" grpId="0"/>
      <p:bldP spid="105" grpId="0"/>
      <p:bldP spid="120" grpId="0" animBg="1"/>
      <p:bldP spid="121" grpId="0" animBg="1"/>
      <p:bldP spid="122" grpId="0"/>
      <p:bldP spid="123" grpId="0"/>
      <p:bldP spid="124" grpId="0"/>
      <p:bldP spid="125" grpId="0"/>
      <p:bldP spid="126" grpId="0"/>
      <p:bldP spid="1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4048</TotalTime>
  <Words>2809</Words>
  <Application>Microsoft Macintosh PowerPoint</Application>
  <PresentationFormat>On-screen Show (4:3)</PresentationFormat>
  <Paragraphs>657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Courier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npetraco</dc:creator>
  <cp:lastModifiedBy>Nicholas Petraco</cp:lastModifiedBy>
  <cp:revision>198</cp:revision>
  <dcterms:created xsi:type="dcterms:W3CDTF">2014-09-25T22:54:57Z</dcterms:created>
  <dcterms:modified xsi:type="dcterms:W3CDTF">2020-12-03T15:23:55Z</dcterms:modified>
</cp:coreProperties>
</file>