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6"/>
  </p:normalViewPr>
  <p:slideViewPr>
    <p:cSldViewPr snapToGrid="0" snapToObjects="1">
      <p:cViewPr varScale="1">
        <p:scale>
          <a:sx n="111" d="100"/>
          <a:sy n="111" d="100"/>
        </p:scale>
        <p:origin x="19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0EA89-28A1-B243-977E-6A31A2C6F750}" type="datetimeFigureOut">
              <a:rPr lang="en-US" smtClean="0"/>
              <a:t>4/18/24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03973-D72D-C444-B192-E465228F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24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8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7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1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4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3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4/18/24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4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4/18/24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4/18/24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3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4/18/24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7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4/18/24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8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D364-E2AF-6144-9050-EED35606F0A6}" type="datetimeFigureOut">
              <a:rPr lang="en-US" smtClean="0"/>
              <a:t>4/18/24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8D364-E2AF-6144-9050-EED35606F0A6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ABDC1-B620-B541-821D-E3E1A76D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5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dbiosciences.com/ca/research/multicolor/spectrum_viewer/index.js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rchgate.net/publication/12103830_Single_intragenic_microsatellite_preimplantation_genetic_diagnosis_for_cystic_fibrosis_provides_positive_allele_identification_of_all_CFTR_genotypes_for_informative_couples" TargetMode="External"/><Relationship Id="rId5" Type="http://schemas.openxmlformats.org/officeDocument/2006/relationships/hyperlink" Target="https://www.sciencedirect.com/science/article/abs/pii/S0003267021006371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6451286"/>
            <a:ext cx="9027242" cy="24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22869" y="243546"/>
            <a:ext cx="9104312" cy="1629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latin typeface="Times New Roman"/>
                <a:cs typeface="Times New Roman"/>
              </a:rPr>
              <a:t>Electronic Spectroscopy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00" y="1600200"/>
            <a:ext cx="40767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744" y="1600199"/>
            <a:ext cx="4895144" cy="43919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75540" y="5807438"/>
            <a:ext cx="1501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Hitachi-</a:t>
            </a:r>
            <a:r>
              <a:rPr lang="en-US" dirty="0" err="1">
                <a:latin typeface="Times New Roman"/>
                <a:cs typeface="Times New Roman"/>
              </a:rPr>
              <a:t>HiTec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6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Electronic Excitation Model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60400" y="2808111"/>
            <a:ext cx="5059381" cy="4049889"/>
            <a:chOff x="1690511" y="2808111"/>
            <a:chExt cx="5059381" cy="40498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8461" t="24832" r="18080" b="25306"/>
            <a:stretch/>
          </p:blipFill>
          <p:spPr>
            <a:xfrm>
              <a:off x="1690511" y="2808111"/>
              <a:ext cx="5059381" cy="4049889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913466" y="5050334"/>
              <a:ext cx="2302934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913466" y="5167454"/>
              <a:ext cx="2171701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995306" y="5369246"/>
              <a:ext cx="1673583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999530" y="5683934"/>
              <a:ext cx="1358916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088426" y="6153854"/>
              <a:ext cx="889018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846650" y="836812"/>
            <a:ext cx="6028261" cy="2638778"/>
            <a:chOff x="2015067" y="1354666"/>
            <a:chExt cx="4648122" cy="187677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817" b="74328" l="18460" r="81646"/>
                      </a14:imgEffect>
                    </a14:imgLayer>
                  </a14:imgProps>
                </a:ext>
              </a:extLst>
            </a:blip>
            <a:srcRect l="18460" t="24832" r="37543" b="25306"/>
            <a:stretch/>
          </p:blipFill>
          <p:spPr>
            <a:xfrm>
              <a:off x="2015067" y="1354666"/>
              <a:ext cx="4648122" cy="1876777"/>
            </a:xfrm>
            <a:prstGeom prst="rect">
              <a:avLst/>
            </a:prstGeom>
          </p:spPr>
        </p:pic>
        <p:cxnSp>
          <p:nvCxnSpPr>
            <p:cNvPr id="38" name="Straight Connector 37"/>
            <p:cNvCxnSpPr/>
            <p:nvPr/>
          </p:nvCxnSpPr>
          <p:spPr>
            <a:xfrm flipV="1">
              <a:off x="2652890" y="3069167"/>
              <a:ext cx="705556" cy="141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2420055" y="2614772"/>
              <a:ext cx="1982612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360788" y="2534323"/>
              <a:ext cx="2302934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420055" y="2731896"/>
              <a:ext cx="1665112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2525890" y="2863130"/>
              <a:ext cx="1255888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 flipV="1">
            <a:off x="1506689" y="2977575"/>
            <a:ext cx="0" cy="317627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6846689" y="1311354"/>
            <a:ext cx="530890" cy="913090"/>
            <a:chOff x="4377043" y="2977575"/>
            <a:chExt cx="530890" cy="913090"/>
          </a:xfrm>
        </p:grpSpPr>
        <p:sp>
          <p:nvSpPr>
            <p:cNvPr id="43" name="Rectangle 42"/>
            <p:cNvSpPr/>
            <p:nvPr/>
          </p:nvSpPr>
          <p:spPr>
            <a:xfrm>
              <a:off x="4377043" y="3244334"/>
              <a:ext cx="530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sz="36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419152" y="2977575"/>
              <a:ext cx="4344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rgbClr val="000000"/>
                  </a:solidFill>
                  <a:latin typeface="Times New Roman" pitchFamily="18" charset="0"/>
                </a:rPr>
                <a:t>~</a:t>
              </a:r>
              <a:endParaRPr lang="en-US" sz="36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19781" y="3916461"/>
            <a:ext cx="530890" cy="913090"/>
            <a:chOff x="4377043" y="2977575"/>
            <a:chExt cx="530890" cy="913090"/>
          </a:xfrm>
        </p:grpSpPr>
        <p:sp>
          <p:nvSpPr>
            <p:cNvPr id="49" name="Rectangle 48"/>
            <p:cNvSpPr/>
            <p:nvPr/>
          </p:nvSpPr>
          <p:spPr>
            <a:xfrm>
              <a:off x="4377043" y="3244334"/>
              <a:ext cx="530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36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419152" y="2977575"/>
              <a:ext cx="4344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rgbClr val="000000"/>
                  </a:solidFill>
                  <a:latin typeface="Times New Roman" pitchFamily="18" charset="0"/>
                </a:rPr>
                <a:t>~</a:t>
              </a:r>
              <a:endParaRPr lang="en-US" sz="3600" dirty="0"/>
            </a:p>
          </p:txBody>
        </p:sp>
      </p:grpSp>
      <p:cxnSp>
        <p:nvCxnSpPr>
          <p:cNvPr id="47" name="Straight Connector 46"/>
          <p:cNvCxnSpPr/>
          <p:nvPr/>
        </p:nvCxnSpPr>
        <p:spPr>
          <a:xfrm>
            <a:off x="7126111" y="6406444"/>
            <a:ext cx="6914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137401" y="5810961"/>
            <a:ext cx="6914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Up Arrow 64"/>
          <p:cNvSpPr/>
          <p:nvPr/>
        </p:nvSpPr>
        <p:spPr>
          <a:xfrm flipV="1">
            <a:off x="7569491" y="5922414"/>
            <a:ext cx="211666" cy="48403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>
            <a:off x="7603358" y="2264204"/>
            <a:ext cx="6914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614648" y="1668721"/>
            <a:ext cx="6914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Up Arrow 67"/>
          <p:cNvSpPr/>
          <p:nvPr/>
        </p:nvSpPr>
        <p:spPr>
          <a:xfrm>
            <a:off x="7637515" y="1175571"/>
            <a:ext cx="211666" cy="48403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Up Arrow 68"/>
          <p:cNvSpPr/>
          <p:nvPr/>
        </p:nvSpPr>
        <p:spPr>
          <a:xfrm flipV="1">
            <a:off x="8046738" y="1780174"/>
            <a:ext cx="211666" cy="48403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 descr="wave2.pdf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12" t="19802" r="19286" b="26438"/>
          <a:stretch/>
        </p:blipFill>
        <p:spPr>
          <a:xfrm rot="2166635">
            <a:off x="5523964" y="5471547"/>
            <a:ext cx="1927289" cy="471588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5382898" y="4597442"/>
            <a:ext cx="374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Symbol" charset="2"/>
                <a:cs typeface="Symbol" charset="2"/>
              </a:rPr>
              <a:t>g</a:t>
            </a:r>
          </a:p>
        </p:txBody>
      </p:sp>
      <p:sp>
        <p:nvSpPr>
          <p:cNvPr id="72" name="Up Arrow 71"/>
          <p:cNvSpPr/>
          <p:nvPr/>
        </p:nvSpPr>
        <p:spPr>
          <a:xfrm>
            <a:off x="7165913" y="5908303"/>
            <a:ext cx="211666" cy="48403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509149" y="4193460"/>
            <a:ext cx="1454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Excitation</a:t>
            </a:r>
          </a:p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GB" b="1" dirty="0">
                <a:solidFill>
                  <a:srgbClr val="000000"/>
                </a:solidFill>
                <a:latin typeface="Times New Roman" pitchFamily="18" charset="0"/>
              </a:rPr>
              <a:t>Absorption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947333" y="2977575"/>
            <a:ext cx="0" cy="289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3376364" y="2957736"/>
            <a:ext cx="4319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rgbClr val="000000"/>
                </a:solidFill>
                <a:latin typeface="Times New Roman" pitchFamily="18" charset="0"/>
              </a:rPr>
              <a:t>Radiationless</a:t>
            </a:r>
            <a:r>
              <a:rPr lang="en-GB" b="1" dirty="0">
                <a:solidFill>
                  <a:srgbClr val="000000"/>
                </a:solidFill>
                <a:latin typeface="Times New Roman" pitchFamily="18" charset="0"/>
              </a:rPr>
              <a:t> decay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(vibrational relaxation)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947333" y="3267267"/>
            <a:ext cx="0" cy="17971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wave2.pdf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12" t="19802" r="19286" b="26438"/>
          <a:stretch/>
        </p:blipFill>
        <p:spPr>
          <a:xfrm>
            <a:off x="2015897" y="3721872"/>
            <a:ext cx="1927289" cy="471588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094518" y="3593295"/>
            <a:ext cx="374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Symbol" charset="2"/>
                <a:cs typeface="Symbol" charset="2"/>
              </a:rPr>
              <a:t>g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380220" y="3481927"/>
            <a:ext cx="351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Times New Roman" pitchFamily="18" charset="0"/>
              </a:rPr>
              <a:t>Fluorescence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(Fast </a:t>
            </a:r>
            <a:r>
              <a:rPr lang="en-GB" dirty="0" err="1">
                <a:solidFill>
                  <a:srgbClr val="000000"/>
                </a:solidFill>
                <a:latin typeface="Times New Roman" pitchFamily="18" charset="0"/>
              </a:rPr>
              <a:t>radiative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decay)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33224" y="3267267"/>
            <a:ext cx="42333" cy="1783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15897" y="3870294"/>
            <a:ext cx="495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Internal conversion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dirty="0" err="1">
                <a:latin typeface="Times New Roman"/>
                <a:cs typeface="Times New Roman"/>
              </a:rPr>
              <a:t>Slowish</a:t>
            </a:r>
            <a:r>
              <a:rPr lang="en-US" dirty="0">
                <a:latin typeface="Times New Roman"/>
                <a:cs typeface="Times New Roman"/>
              </a:rPr>
              <a:t> non-</a:t>
            </a:r>
            <a:r>
              <a:rPr lang="en-US" dirty="0" err="1">
                <a:latin typeface="Times New Roman"/>
                <a:cs typeface="Times New Roman"/>
              </a:rPr>
              <a:t>radiative</a:t>
            </a:r>
            <a:r>
              <a:rPr lang="en-US" dirty="0">
                <a:latin typeface="Times New Roman"/>
                <a:cs typeface="Times New Roman"/>
              </a:rPr>
              <a:t> decay)</a:t>
            </a:r>
          </a:p>
        </p:txBody>
      </p:sp>
    </p:spTree>
    <p:extLst>
      <p:ext uri="{BB962C8B-B14F-4D97-AF65-F5344CB8AC3E}">
        <p14:creationId xmlns:p14="http://schemas.microsoft.com/office/powerpoint/2010/main" val="275394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1" grpId="0"/>
      <p:bldP spid="71" grpId="1"/>
      <p:bldP spid="62" grpId="0"/>
      <p:bldP spid="62" grpId="1"/>
      <p:bldP spid="76" grpId="0"/>
      <p:bldP spid="76" grpId="1"/>
      <p:bldP spid="76" grpId="2"/>
      <p:bldP spid="51" grpId="0"/>
      <p:bldP spid="51" grpId="1"/>
      <p:bldP spid="52" grpId="0"/>
      <p:bldP spid="52" grpId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Electronic Excitation Model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60400" y="2808111"/>
            <a:ext cx="5059381" cy="4049889"/>
            <a:chOff x="1690511" y="2808111"/>
            <a:chExt cx="5059381" cy="40498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8461" t="24832" r="18080" b="25306"/>
            <a:stretch/>
          </p:blipFill>
          <p:spPr>
            <a:xfrm>
              <a:off x="1690511" y="2808111"/>
              <a:ext cx="5059381" cy="4049889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913466" y="5050334"/>
              <a:ext cx="2302934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913466" y="5167454"/>
              <a:ext cx="2171701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995306" y="5369246"/>
              <a:ext cx="1673583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999530" y="5683934"/>
              <a:ext cx="1358916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088426" y="6153854"/>
              <a:ext cx="889018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846650" y="836812"/>
            <a:ext cx="6028261" cy="2638778"/>
            <a:chOff x="2015067" y="1354666"/>
            <a:chExt cx="4648122" cy="187677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817" b="74328" l="18460" r="81646"/>
                      </a14:imgEffect>
                    </a14:imgLayer>
                  </a14:imgProps>
                </a:ext>
              </a:extLst>
            </a:blip>
            <a:srcRect l="18460" t="24832" r="37543" b="25306"/>
            <a:stretch/>
          </p:blipFill>
          <p:spPr>
            <a:xfrm>
              <a:off x="2015067" y="1354666"/>
              <a:ext cx="4648122" cy="1876777"/>
            </a:xfrm>
            <a:prstGeom prst="rect">
              <a:avLst/>
            </a:prstGeom>
          </p:spPr>
        </p:pic>
        <p:cxnSp>
          <p:nvCxnSpPr>
            <p:cNvPr id="38" name="Straight Connector 37"/>
            <p:cNvCxnSpPr/>
            <p:nvPr/>
          </p:nvCxnSpPr>
          <p:spPr>
            <a:xfrm flipV="1">
              <a:off x="2652890" y="3069167"/>
              <a:ext cx="705556" cy="141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2420055" y="2614772"/>
              <a:ext cx="1982612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360788" y="2534323"/>
              <a:ext cx="2302934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420055" y="2731896"/>
              <a:ext cx="1665112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2525890" y="2863130"/>
              <a:ext cx="1255888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 flipV="1">
            <a:off x="1506689" y="2977575"/>
            <a:ext cx="0" cy="317627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6846689" y="1311354"/>
            <a:ext cx="530890" cy="913090"/>
            <a:chOff x="4377043" y="2977575"/>
            <a:chExt cx="530890" cy="913090"/>
          </a:xfrm>
        </p:grpSpPr>
        <p:sp>
          <p:nvSpPr>
            <p:cNvPr id="43" name="Rectangle 42"/>
            <p:cNvSpPr/>
            <p:nvPr/>
          </p:nvSpPr>
          <p:spPr>
            <a:xfrm>
              <a:off x="4377043" y="3244334"/>
              <a:ext cx="530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sz="36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419152" y="2977575"/>
              <a:ext cx="4344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rgbClr val="000000"/>
                  </a:solidFill>
                  <a:latin typeface="Times New Roman" pitchFamily="18" charset="0"/>
                </a:rPr>
                <a:t>~</a:t>
              </a:r>
              <a:endParaRPr lang="en-US" sz="36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19781" y="3916461"/>
            <a:ext cx="530890" cy="913090"/>
            <a:chOff x="4377043" y="2977575"/>
            <a:chExt cx="530890" cy="913090"/>
          </a:xfrm>
        </p:grpSpPr>
        <p:sp>
          <p:nvSpPr>
            <p:cNvPr id="49" name="Rectangle 48"/>
            <p:cNvSpPr/>
            <p:nvPr/>
          </p:nvSpPr>
          <p:spPr>
            <a:xfrm>
              <a:off x="4377043" y="3244334"/>
              <a:ext cx="530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36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419152" y="2977575"/>
              <a:ext cx="4344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rgbClr val="000000"/>
                  </a:solidFill>
                  <a:latin typeface="Times New Roman" pitchFamily="18" charset="0"/>
                </a:rPr>
                <a:t>~</a:t>
              </a:r>
              <a:endParaRPr lang="en-US" sz="36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551294" y="1552270"/>
            <a:ext cx="4402644" cy="2140763"/>
            <a:chOff x="2015067" y="1354666"/>
            <a:chExt cx="4648122" cy="1876777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817" b="74328" l="18460" r="81646"/>
                      </a14:imgEffect>
                    </a14:imgLayer>
                  </a14:imgProps>
                </a:ext>
              </a:extLst>
            </a:blip>
            <a:srcRect l="18460" t="24832" r="37543" b="25306"/>
            <a:stretch/>
          </p:blipFill>
          <p:spPr>
            <a:xfrm>
              <a:off x="2015067" y="1354666"/>
              <a:ext cx="4648122" cy="1876777"/>
            </a:xfrm>
            <a:prstGeom prst="rect">
              <a:avLst/>
            </a:prstGeom>
          </p:spPr>
        </p:pic>
        <p:cxnSp>
          <p:nvCxnSpPr>
            <p:cNvPr id="53" name="Straight Connector 52"/>
            <p:cNvCxnSpPr/>
            <p:nvPr/>
          </p:nvCxnSpPr>
          <p:spPr>
            <a:xfrm flipV="1">
              <a:off x="2652890" y="3069167"/>
              <a:ext cx="705556" cy="141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420055" y="2614772"/>
              <a:ext cx="1982612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2360788" y="2534323"/>
              <a:ext cx="2302934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2420055" y="2731896"/>
              <a:ext cx="1665112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525890" y="2863130"/>
              <a:ext cx="1255888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6914205" y="1909991"/>
            <a:ext cx="434434" cy="828424"/>
            <a:chOff x="4362708" y="3062241"/>
            <a:chExt cx="434434" cy="828424"/>
          </a:xfrm>
        </p:grpSpPr>
        <p:sp>
          <p:nvSpPr>
            <p:cNvPr id="59" name="Rectangle 58"/>
            <p:cNvSpPr/>
            <p:nvPr/>
          </p:nvSpPr>
          <p:spPr>
            <a:xfrm>
              <a:off x="4377043" y="3244334"/>
              <a:ext cx="3898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sz="36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362708" y="3062241"/>
              <a:ext cx="4344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rgbClr val="000000"/>
                  </a:solidFill>
                  <a:latin typeface="Times New Roman" pitchFamily="18" charset="0"/>
                </a:rPr>
                <a:t>~</a:t>
              </a:r>
              <a:endParaRPr lang="en-US" sz="3600" dirty="0"/>
            </a:p>
          </p:txBody>
        </p:sp>
      </p:grpSp>
      <p:cxnSp>
        <p:nvCxnSpPr>
          <p:cNvPr id="47" name="Straight Connector 46"/>
          <p:cNvCxnSpPr/>
          <p:nvPr/>
        </p:nvCxnSpPr>
        <p:spPr>
          <a:xfrm>
            <a:off x="7126111" y="6406444"/>
            <a:ext cx="6914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137401" y="5810961"/>
            <a:ext cx="6914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Up Arrow 64"/>
          <p:cNvSpPr/>
          <p:nvPr/>
        </p:nvSpPr>
        <p:spPr>
          <a:xfrm flipV="1">
            <a:off x="7569491" y="5922414"/>
            <a:ext cx="211666" cy="48403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>
            <a:off x="7603358" y="2264204"/>
            <a:ext cx="6914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614648" y="1668721"/>
            <a:ext cx="6914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Up Arrow 67"/>
          <p:cNvSpPr/>
          <p:nvPr/>
        </p:nvSpPr>
        <p:spPr>
          <a:xfrm>
            <a:off x="7637515" y="1175571"/>
            <a:ext cx="211666" cy="48403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Up Arrow 68"/>
          <p:cNvSpPr/>
          <p:nvPr/>
        </p:nvSpPr>
        <p:spPr>
          <a:xfrm flipV="1">
            <a:off x="8046738" y="1780174"/>
            <a:ext cx="211666" cy="48403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 descr="wave2.pdf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12" t="19802" r="19286" b="26438"/>
          <a:stretch/>
        </p:blipFill>
        <p:spPr>
          <a:xfrm rot="2166635">
            <a:off x="5523964" y="5471547"/>
            <a:ext cx="1927289" cy="471588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5382898" y="4597442"/>
            <a:ext cx="374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Symbol" charset="2"/>
                <a:cs typeface="Symbol" charset="2"/>
              </a:rPr>
              <a:t>g</a:t>
            </a:r>
          </a:p>
        </p:txBody>
      </p:sp>
      <p:sp>
        <p:nvSpPr>
          <p:cNvPr id="72" name="Up Arrow 71"/>
          <p:cNvSpPr/>
          <p:nvPr/>
        </p:nvSpPr>
        <p:spPr>
          <a:xfrm>
            <a:off x="7165913" y="5908303"/>
            <a:ext cx="211666" cy="48403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509149" y="4193460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Excitation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659747" y="2985958"/>
            <a:ext cx="1980920" cy="31886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70916" y="2989622"/>
            <a:ext cx="2212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Intersystem crossing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7679850" y="3615887"/>
            <a:ext cx="6914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691140" y="3020404"/>
            <a:ext cx="6914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Up Arrow 75"/>
          <p:cNvSpPr/>
          <p:nvPr/>
        </p:nvSpPr>
        <p:spPr>
          <a:xfrm flipV="1">
            <a:off x="7714007" y="2527254"/>
            <a:ext cx="211666" cy="48403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Up Arrow 76"/>
          <p:cNvSpPr/>
          <p:nvPr/>
        </p:nvSpPr>
        <p:spPr>
          <a:xfrm flipV="1">
            <a:off x="8123230" y="3131857"/>
            <a:ext cx="211666" cy="48403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668889" y="2977575"/>
            <a:ext cx="0" cy="145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2817814" y="1243542"/>
            <a:ext cx="4319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rgbClr val="000000"/>
                </a:solidFill>
                <a:latin typeface="Times New Roman" pitchFamily="18" charset="0"/>
              </a:rPr>
              <a:t>Radiationless</a:t>
            </a:r>
            <a:r>
              <a:rPr lang="en-GB" b="1" dirty="0">
                <a:solidFill>
                  <a:srgbClr val="000000"/>
                </a:solidFill>
                <a:latin typeface="Times New Roman" pitchFamily="18" charset="0"/>
              </a:rPr>
              <a:t> decay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(vibrational relaxation)</a:t>
            </a:r>
            <a:endParaRPr lang="en-US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3553180" y="3144086"/>
            <a:ext cx="0" cy="145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3422930" y="3272913"/>
            <a:ext cx="0" cy="2775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3240967" y="3789462"/>
            <a:ext cx="4007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Times New Roman" pitchFamily="18" charset="0"/>
              </a:rPr>
              <a:t>Phosphorescence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(Slow </a:t>
            </a:r>
            <a:r>
              <a:rPr lang="en-GB" dirty="0" err="1">
                <a:solidFill>
                  <a:srgbClr val="000000"/>
                </a:solidFill>
                <a:latin typeface="Times New Roman" pitchFamily="18" charset="0"/>
              </a:rPr>
              <a:t>radiative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decay)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245556" y="3507931"/>
            <a:ext cx="14111" cy="15565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4" name="Picture 83" descr="wave2.pdf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12" t="19802" r="19286" b="26438"/>
          <a:stretch/>
        </p:blipFill>
        <p:spPr>
          <a:xfrm>
            <a:off x="3289278" y="4326998"/>
            <a:ext cx="1927289" cy="471588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5206286" y="4066461"/>
            <a:ext cx="374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Symbol" charset="2"/>
                <a:cs typeface="Symbol" charset="2"/>
              </a:rPr>
              <a:t>g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233419" y="3938239"/>
            <a:ext cx="478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Intersystem crossing 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(Slow non-</a:t>
            </a:r>
            <a:r>
              <a:rPr lang="en-GB" dirty="0" err="1">
                <a:solidFill>
                  <a:srgbClr val="000000"/>
                </a:solidFill>
                <a:latin typeface="Times New Roman" pitchFamily="18" charset="0"/>
              </a:rPr>
              <a:t>radiative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</a:rPr>
              <a:t> decay)</a:t>
            </a:r>
            <a:endParaRPr lang="en-US" b="1" dirty="0">
              <a:latin typeface="Times New Roman"/>
              <a:cs typeface="Times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42738" y="3507931"/>
            <a:ext cx="0" cy="15424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30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9" grpId="0" animBg="1"/>
      <p:bldP spid="69" grpId="1" animBg="1"/>
      <p:bldP spid="71" grpId="0"/>
      <p:bldP spid="71" grpId="1"/>
      <p:bldP spid="62" grpId="0"/>
      <p:bldP spid="10" grpId="0"/>
      <p:bldP spid="10" grpId="1"/>
      <p:bldP spid="76" grpId="0" animBg="1"/>
      <p:bldP spid="77" grpId="0" animBg="1"/>
      <p:bldP spid="79" grpId="0"/>
      <p:bldP spid="79" grpId="1"/>
      <p:bldP spid="79" grpId="2"/>
      <p:bldP spid="79" grpId="3"/>
      <p:bldP spid="82" grpId="0"/>
      <p:bldP spid="82" grpId="1"/>
      <p:bldP spid="85" grpId="0"/>
      <p:bldP spid="85" grpId="1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718" y="116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Franck-Condon Principle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314450"/>
            <a:ext cx="8686800" cy="1620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The intensities of observed peaks in UV-Vis spectra depend on the overlap between the initial and final </a:t>
            </a:r>
            <a:r>
              <a:rPr lang="en-GB" sz="3200" b="1" dirty="0" err="1">
                <a:solidFill>
                  <a:srgbClr val="000000"/>
                </a:solidFill>
                <a:latin typeface="Times New Roman" pitchFamily="18" charset="0"/>
              </a:rPr>
              <a:t>vibronic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 states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60400" y="3781778"/>
            <a:ext cx="3643489" cy="3076222"/>
            <a:chOff x="1690511" y="2808111"/>
            <a:chExt cx="5059381" cy="40498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8461" t="24832" r="18080" b="25306"/>
            <a:stretch/>
          </p:blipFill>
          <p:spPr>
            <a:xfrm>
              <a:off x="1690511" y="2808111"/>
              <a:ext cx="5059381" cy="4049889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1913466" y="5050334"/>
              <a:ext cx="2302934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13466" y="5167454"/>
              <a:ext cx="2171701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995306" y="5369246"/>
              <a:ext cx="1673583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999530" y="5683934"/>
              <a:ext cx="1358916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088426" y="6153854"/>
              <a:ext cx="889018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843968" y="3012552"/>
            <a:ext cx="2658534" cy="1822136"/>
            <a:chOff x="1690511" y="2808111"/>
            <a:chExt cx="5059381" cy="404988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18461" t="24832" r="18080" b="25306"/>
            <a:stretch/>
          </p:blipFill>
          <p:spPr>
            <a:xfrm>
              <a:off x="1690511" y="2808111"/>
              <a:ext cx="5059381" cy="4049889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flipV="1">
              <a:off x="1913466" y="5050334"/>
              <a:ext cx="2302934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913466" y="5167454"/>
              <a:ext cx="2171701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995306" y="5369246"/>
              <a:ext cx="1673583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999530" y="5683934"/>
              <a:ext cx="1358916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088426" y="6153854"/>
              <a:ext cx="889018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043311" y="3781778"/>
            <a:ext cx="3643489" cy="3076222"/>
            <a:chOff x="1690511" y="2808111"/>
            <a:chExt cx="5059381" cy="404988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l="18461" t="24832" r="18080" b="25306"/>
            <a:stretch/>
          </p:blipFill>
          <p:spPr>
            <a:xfrm>
              <a:off x="1690511" y="2808111"/>
              <a:ext cx="5059381" cy="4049889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 flipV="1">
              <a:off x="1913466" y="5050334"/>
              <a:ext cx="2302934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913466" y="5167454"/>
              <a:ext cx="2171701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995306" y="5369246"/>
              <a:ext cx="1673583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999530" y="5683934"/>
              <a:ext cx="1358916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2088426" y="6153854"/>
              <a:ext cx="889018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506525" y="3180052"/>
            <a:ext cx="2658534" cy="1822136"/>
            <a:chOff x="1690511" y="2808111"/>
            <a:chExt cx="5059381" cy="4049889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/>
            <a:srcRect l="18461" t="24832" r="18080" b="25306"/>
            <a:stretch/>
          </p:blipFill>
          <p:spPr>
            <a:xfrm>
              <a:off x="1690511" y="2808111"/>
              <a:ext cx="5059381" cy="4049889"/>
            </a:xfrm>
            <a:prstGeom prst="rect">
              <a:avLst/>
            </a:prstGeom>
          </p:spPr>
        </p:pic>
        <p:cxnSp>
          <p:nvCxnSpPr>
            <p:cNvPr id="37" name="Straight Connector 36"/>
            <p:cNvCxnSpPr/>
            <p:nvPr/>
          </p:nvCxnSpPr>
          <p:spPr>
            <a:xfrm flipV="1">
              <a:off x="1913466" y="5050334"/>
              <a:ext cx="2302934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913466" y="5167454"/>
              <a:ext cx="2171701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995306" y="5369246"/>
              <a:ext cx="1673583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999530" y="5683934"/>
              <a:ext cx="1358916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088426" y="6153854"/>
              <a:ext cx="889018" cy="1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632616" y="3675970"/>
            <a:ext cx="530890" cy="913090"/>
            <a:chOff x="4377043" y="2977575"/>
            <a:chExt cx="530890" cy="913090"/>
          </a:xfrm>
        </p:grpSpPr>
        <p:sp>
          <p:nvSpPr>
            <p:cNvPr id="43" name="Rectangle 42"/>
            <p:cNvSpPr/>
            <p:nvPr/>
          </p:nvSpPr>
          <p:spPr>
            <a:xfrm>
              <a:off x="4377043" y="3244334"/>
              <a:ext cx="530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sz="36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419152" y="2977575"/>
              <a:ext cx="4344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rgbClr val="000000"/>
                  </a:solidFill>
                  <a:latin typeface="Times New Roman" pitchFamily="18" charset="0"/>
                </a:rPr>
                <a:t>~</a:t>
              </a:r>
              <a:endParaRPr lang="en-US" sz="36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686963" y="5473795"/>
            <a:ext cx="530890" cy="913090"/>
            <a:chOff x="4377043" y="2977575"/>
            <a:chExt cx="530890" cy="913090"/>
          </a:xfrm>
        </p:grpSpPr>
        <p:sp>
          <p:nvSpPr>
            <p:cNvPr id="46" name="Rectangle 45"/>
            <p:cNvSpPr/>
            <p:nvPr/>
          </p:nvSpPr>
          <p:spPr>
            <a:xfrm>
              <a:off x="4377043" y="3244334"/>
              <a:ext cx="530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36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419152" y="2977575"/>
              <a:ext cx="4344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rgbClr val="000000"/>
                  </a:solidFill>
                  <a:latin typeface="Times New Roman" pitchFamily="18" charset="0"/>
                </a:rPr>
                <a:t>~</a:t>
              </a:r>
              <a:endParaRPr lang="en-US" sz="36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385239" y="3781778"/>
            <a:ext cx="530890" cy="913090"/>
            <a:chOff x="4377043" y="2977575"/>
            <a:chExt cx="530890" cy="913090"/>
          </a:xfrm>
        </p:grpSpPr>
        <p:sp>
          <p:nvSpPr>
            <p:cNvPr id="49" name="Rectangle 48"/>
            <p:cNvSpPr/>
            <p:nvPr/>
          </p:nvSpPr>
          <p:spPr>
            <a:xfrm>
              <a:off x="4377043" y="3244334"/>
              <a:ext cx="530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sz="36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419152" y="2977575"/>
              <a:ext cx="4344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rgbClr val="000000"/>
                  </a:solidFill>
                  <a:latin typeface="Times New Roman" pitchFamily="18" charset="0"/>
                </a:rPr>
                <a:t>~</a:t>
              </a:r>
              <a:endParaRPr lang="en-US" sz="36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39586" y="5579603"/>
            <a:ext cx="530890" cy="913090"/>
            <a:chOff x="4377043" y="2977575"/>
            <a:chExt cx="530890" cy="913090"/>
          </a:xfrm>
        </p:grpSpPr>
        <p:sp>
          <p:nvSpPr>
            <p:cNvPr id="52" name="Rectangle 51"/>
            <p:cNvSpPr/>
            <p:nvPr/>
          </p:nvSpPr>
          <p:spPr>
            <a:xfrm>
              <a:off x="4377043" y="3244334"/>
              <a:ext cx="5308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 sz="36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19152" y="2977575"/>
              <a:ext cx="4344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rgbClr val="000000"/>
                  </a:solidFill>
                  <a:latin typeface="Times New Roman" pitchFamily="18" charset="0"/>
                </a:rPr>
                <a:t>~</a:t>
              </a:r>
              <a:endParaRPr lang="en-US" sz="3600" dirty="0"/>
            </a:p>
          </p:txBody>
        </p:sp>
      </p:grpSp>
      <p:cxnSp>
        <p:nvCxnSpPr>
          <p:cNvPr id="3" name="Straight Arrow Connector 2"/>
          <p:cNvCxnSpPr/>
          <p:nvPr/>
        </p:nvCxnSpPr>
        <p:spPr>
          <a:xfrm flipV="1">
            <a:off x="1172788" y="4322301"/>
            <a:ext cx="0" cy="20008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053059" y="3111165"/>
            <a:ext cx="3076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Good Overlap-Strong Peaks</a:t>
            </a:r>
            <a:endParaRPr lang="en-US" sz="2000" dirty="0"/>
          </a:p>
        </p:txBody>
      </p:sp>
      <p:sp>
        <p:nvSpPr>
          <p:cNvPr id="55" name="Rectangle 54"/>
          <p:cNvSpPr/>
          <p:nvPr/>
        </p:nvSpPr>
        <p:spPr>
          <a:xfrm>
            <a:off x="5901231" y="2863455"/>
            <a:ext cx="2685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Times New Roman" pitchFamily="18" charset="0"/>
              </a:rPr>
              <a:t>Eh Overlap-Weak Peaks</a:t>
            </a:r>
            <a:endParaRPr lang="en-US" sz="2000" dirty="0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5647635" y="4322301"/>
            <a:ext cx="0" cy="20008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36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6451286"/>
            <a:ext cx="9027242" cy="24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22869" y="116547"/>
            <a:ext cx="9104312" cy="1629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latin typeface="Times New Roman"/>
                <a:cs typeface="Times New Roman"/>
              </a:rPr>
              <a:t>Fluorescence Spectra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683" y="1352750"/>
            <a:ext cx="4895144" cy="43919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04556" y="5425428"/>
            <a:ext cx="1501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Hitachi-</a:t>
            </a:r>
            <a:r>
              <a:rPr lang="en-US" dirty="0" err="1">
                <a:latin typeface="Times New Roman"/>
                <a:cs typeface="Times New Roman"/>
              </a:rPr>
              <a:t>HiTec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20678" y="5959882"/>
            <a:ext cx="476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 Plasma Display Panel  Fluorescence Spectrum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576461" y="2448994"/>
            <a:ext cx="1354667" cy="522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132880" y="2137329"/>
            <a:ext cx="2428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Excite mostly in the UV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931128" y="2448994"/>
            <a:ext cx="790222" cy="522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55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4" y="6451286"/>
            <a:ext cx="9027242" cy="24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31" y="1193566"/>
            <a:ext cx="7967425" cy="4134122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2869" y="17770"/>
            <a:ext cx="9104312" cy="1629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latin typeface="Times New Roman"/>
                <a:cs typeface="Times New Roman"/>
              </a:rPr>
              <a:t>Fluorescence Spectra</a:t>
            </a:r>
          </a:p>
        </p:txBody>
      </p:sp>
      <p:sp>
        <p:nvSpPr>
          <p:cNvPr id="2" name="Rectangle 1"/>
          <p:cNvSpPr/>
          <p:nvPr/>
        </p:nvSpPr>
        <p:spPr>
          <a:xfrm>
            <a:off x="364371" y="5488000"/>
            <a:ext cx="77721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 neat fluorescence spectrum tool for assorted </a:t>
            </a:r>
            <a:r>
              <a:rPr lang="en-US" dirty="0" err="1">
                <a:latin typeface="Times New Roman"/>
                <a:cs typeface="Times New Roman"/>
              </a:rPr>
              <a:t>fluoro</a:t>
            </a:r>
            <a:r>
              <a:rPr lang="en-US" dirty="0">
                <a:latin typeface="Times New Roman"/>
                <a:cs typeface="Times New Roman"/>
              </a:rPr>
              <a:t>-cores: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  <a:hlinkClick r:id="rId4"/>
              </a:rPr>
              <a:t>http://www.bdbiosciences.com/ca/research/multicolor/spectrum_viewer/index.jsp</a:t>
            </a:r>
            <a:endParaRPr lang="en-US" dirty="0"/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74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96931B-229C-ECFE-E3A4-3736F8324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91" y="1645730"/>
            <a:ext cx="3964495" cy="33923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6389ADD-531B-D98E-8B63-19B07036E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BFF65E7D-61DA-A3CD-65E7-6E93EA3AE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9" y="17770"/>
            <a:ext cx="9104312" cy="1629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latin typeface="Times New Roman"/>
                <a:cs typeface="Times New Roman"/>
              </a:rPr>
              <a:t>PCR/Capillary Electrophoresis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9A83CB-9342-A839-1E47-D71A9B8FD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115" y="1296365"/>
            <a:ext cx="3790874" cy="4091031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4F904A6D-49B8-DB7B-2DB9-5E4DD4FA8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4" y="5873532"/>
            <a:ext cx="9104312" cy="608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Times New Roman"/>
                <a:cs typeface="Times New Roman"/>
              </a:rPr>
              <a:t>DNA Profiles are (many) UV-Vis (Fluorescence) spectra!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099917-C62B-EEDF-8A9F-9F362173F733}"/>
              </a:ext>
            </a:extLst>
          </p:cNvPr>
          <p:cNvSpPr txBox="1"/>
          <p:nvPr/>
        </p:nvSpPr>
        <p:spPr>
          <a:xfrm>
            <a:off x="2850398" y="5047529"/>
            <a:ext cx="14438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Wang et al. 2021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CFBDA1-D8E8-703C-05BD-F064B33CC3B9}"/>
              </a:ext>
            </a:extLst>
          </p:cNvPr>
          <p:cNvSpPr txBox="1"/>
          <p:nvPr/>
        </p:nvSpPr>
        <p:spPr>
          <a:xfrm>
            <a:off x="7407798" y="5398815"/>
            <a:ext cx="15047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Eftedal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et al. 2001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30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7287</TotalTime>
  <Words>176</Words>
  <Application>Microsoft Macintosh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npetraco</dc:creator>
  <cp:lastModifiedBy>Nicholas Petraco</cp:lastModifiedBy>
  <cp:revision>313</cp:revision>
  <dcterms:created xsi:type="dcterms:W3CDTF">2014-09-25T22:54:57Z</dcterms:created>
  <dcterms:modified xsi:type="dcterms:W3CDTF">2024-04-18T15:21:25Z</dcterms:modified>
</cp:coreProperties>
</file>