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60" r:id="rId5"/>
    <p:sldId id="259" r:id="rId6"/>
    <p:sldId id="261" r:id="rId7"/>
    <p:sldId id="277" r:id="rId8"/>
    <p:sldId id="278" r:id="rId9"/>
    <p:sldId id="295" r:id="rId10"/>
    <p:sldId id="262" r:id="rId11"/>
    <p:sldId id="306" r:id="rId12"/>
    <p:sldId id="308" r:id="rId13"/>
    <p:sldId id="263" r:id="rId14"/>
    <p:sldId id="265" r:id="rId15"/>
    <p:sldId id="281" r:id="rId16"/>
    <p:sldId id="266" r:id="rId17"/>
    <p:sldId id="282" r:id="rId18"/>
    <p:sldId id="268" r:id="rId19"/>
    <p:sldId id="269" r:id="rId20"/>
    <p:sldId id="280" r:id="rId21"/>
    <p:sldId id="267" r:id="rId22"/>
    <p:sldId id="284" r:id="rId23"/>
    <p:sldId id="285" r:id="rId24"/>
    <p:sldId id="270" r:id="rId25"/>
    <p:sldId id="271" r:id="rId26"/>
    <p:sldId id="276" r:id="rId27"/>
    <p:sldId id="309" r:id="rId28"/>
    <p:sldId id="287" r:id="rId29"/>
    <p:sldId id="288" r:id="rId30"/>
    <p:sldId id="294" r:id="rId31"/>
    <p:sldId id="291" r:id="rId32"/>
    <p:sldId id="293" r:id="rId33"/>
    <p:sldId id="274" r:id="rId34"/>
    <p:sldId id="273" r:id="rId35"/>
    <p:sldId id="310" r:id="rId36"/>
    <p:sldId id="312" r:id="rId37"/>
    <p:sldId id="311" r:id="rId38"/>
    <p:sldId id="313" r:id="rId39"/>
    <p:sldId id="296" r:id="rId40"/>
    <p:sldId id="279" r:id="rId41"/>
    <p:sldId id="275" r:id="rId42"/>
    <p:sldId id="286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FF2D"/>
    <a:srgbClr val="1502FF"/>
    <a:srgbClr val="1ABB00"/>
    <a:srgbClr val="4D74FF"/>
    <a:srgbClr val="5321FF"/>
    <a:srgbClr val="21A1FF"/>
    <a:srgbClr val="09C8FF"/>
    <a:srgbClr val="FF5217"/>
    <a:srgbClr val="FF0E68"/>
    <a:srgbClr val="F73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7"/>
    <p:restoredTop sz="90114" autoAdjust="0"/>
  </p:normalViewPr>
  <p:slideViewPr>
    <p:cSldViewPr snapToGrid="0" snapToObjects="1">
      <p:cViewPr>
        <p:scale>
          <a:sx n="106" d="100"/>
          <a:sy n="106" d="100"/>
        </p:scale>
        <p:origin x="872" y="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EA8FD-8FD4-4F40-B825-02AF57E2F61C}" type="datetimeFigureOut">
              <a:rPr lang="en-US" smtClean="0"/>
              <a:t>5/6/25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794D3-95B0-8C46-927A-5C4E22575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24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794D3-95B0-8C46-927A-5C4E22575F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34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794D3-95B0-8C46-927A-5C4E22575FC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85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DBF14-DD5C-E045-A338-32FB99006754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4B40-6606-684B-8BC3-C9E2459F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34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DBF14-DD5C-E045-A338-32FB99006754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4B40-6606-684B-8BC3-C9E2459F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00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DBF14-DD5C-E045-A338-32FB99006754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4B40-6606-684B-8BC3-C9E2459F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69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DBF14-DD5C-E045-A338-32FB99006754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4B40-6606-684B-8BC3-C9E2459F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46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DBF14-DD5C-E045-A338-32FB99006754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4B40-6606-684B-8BC3-C9E2459F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4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DBF14-DD5C-E045-A338-32FB99006754}" type="datetimeFigureOut">
              <a:rPr lang="en-US" smtClean="0"/>
              <a:t>5/6/25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4B40-6606-684B-8BC3-C9E2459F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DBF14-DD5C-E045-A338-32FB99006754}" type="datetimeFigureOut">
              <a:rPr lang="en-US" smtClean="0"/>
              <a:t>5/6/25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4B40-6606-684B-8BC3-C9E2459F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97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DBF14-DD5C-E045-A338-32FB99006754}" type="datetimeFigureOut">
              <a:rPr lang="en-US" smtClean="0"/>
              <a:t>5/6/25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4B40-6606-684B-8BC3-C9E2459F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49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DBF14-DD5C-E045-A338-32FB99006754}" type="datetimeFigureOut">
              <a:rPr lang="en-US" smtClean="0"/>
              <a:t>5/6/25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4B40-6606-684B-8BC3-C9E2459F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80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DBF14-DD5C-E045-A338-32FB99006754}" type="datetimeFigureOut">
              <a:rPr lang="en-US" smtClean="0"/>
              <a:t>5/6/25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4B40-6606-684B-8BC3-C9E2459F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DBF14-DD5C-E045-A338-32FB99006754}" type="datetimeFigureOut">
              <a:rPr lang="en-US" smtClean="0"/>
              <a:t>5/6/25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04B40-6606-684B-8BC3-C9E2459F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96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DBF14-DD5C-E045-A338-32FB99006754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04B40-6606-684B-8BC3-C9E2459F9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2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10" Type="http://schemas.openxmlformats.org/officeDocument/2006/relationships/image" Target="../media/image55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1.png"/><Relationship Id="rId7" Type="http://schemas.openxmlformats.org/officeDocument/2006/relationships/image" Target="../media/image6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75.emf"/><Relationship Id="rId7" Type="http://schemas.openxmlformats.org/officeDocument/2006/relationships/image" Target="../media/image79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8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nicaminolta.com/instruments/knowledge/color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250525" y="1345421"/>
            <a:ext cx="4491781" cy="4950228"/>
            <a:chOff x="1737083" y="615881"/>
            <a:chExt cx="5340496" cy="58230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E9FF56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737083" y="615881"/>
              <a:ext cx="2616200" cy="28575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FF3249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4461379" y="615881"/>
              <a:ext cx="2616200" cy="28575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63FF29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737083" y="3581461"/>
              <a:ext cx="2616200" cy="28575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1C93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4461379" y="3581461"/>
              <a:ext cx="2616200" cy="2857500"/>
            </a:xfrm>
            <a:prstGeom prst="rect">
              <a:avLst/>
            </a:prstGeom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34" y="152400"/>
            <a:ext cx="9027242" cy="2437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34" y="6451286"/>
            <a:ext cx="9027242" cy="2447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2869" y="94936"/>
            <a:ext cx="9104312" cy="16298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4400" dirty="0">
                <a:latin typeface="Times New Roman"/>
                <a:cs typeface="Times New Roman"/>
              </a:rPr>
              <a:t>Light, Color and Imaging</a:t>
            </a:r>
          </a:p>
        </p:txBody>
      </p:sp>
    </p:spTree>
    <p:extLst>
      <p:ext uri="{BB962C8B-B14F-4D97-AF65-F5344CB8AC3E}">
        <p14:creationId xmlns:p14="http://schemas.microsoft.com/office/powerpoint/2010/main" val="1184226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7F9E614-9919-4A44-B89E-979F8BFDA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813" y="2475755"/>
            <a:ext cx="5801027" cy="435714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C95C484-4235-AA48-8C0F-A41B79B6A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EAD4DCE-4BEC-ED4D-8161-FBEFDC6AD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Standardization of 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59B74037-B890-AD4C-90EC-88E8EE7D7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277309"/>
            <a:ext cx="8686800" cy="16688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Commission </a:t>
            </a:r>
            <a:r>
              <a:rPr lang="en-GB" sz="2800" dirty="0" err="1">
                <a:solidFill>
                  <a:srgbClr val="000000"/>
                </a:solidFill>
                <a:latin typeface="Times New Roman" pitchFamily="18" charset="0"/>
              </a:rPr>
              <a:t>Internationale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de </a:t>
            </a:r>
            <a:r>
              <a:rPr lang="en-GB" sz="2800" dirty="0" err="1">
                <a:solidFill>
                  <a:srgbClr val="000000"/>
                </a:solidFill>
                <a:latin typeface="Times New Roman" pitchFamily="18" charset="0"/>
              </a:rPr>
              <a:t>L'éclairag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(CIE) 1931 </a:t>
            </a:r>
            <a:r>
              <a:rPr lang="en-GB" sz="28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matching functions: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BC4F70-1B68-BC49-8FA3-25C3F009C719}"/>
              </a:ext>
            </a:extLst>
          </p:cNvPr>
          <p:cNvSpPr txBox="1"/>
          <p:nvPr/>
        </p:nvSpPr>
        <p:spPr>
          <a:xfrm>
            <a:off x="228600" y="2288754"/>
            <a:ext cx="3036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Ask a set of people: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02F2E8-5527-594F-8BF4-B8672B10C49C}"/>
              </a:ext>
            </a:extLst>
          </p:cNvPr>
          <p:cNvSpPr/>
          <p:nvPr/>
        </p:nvSpPr>
        <p:spPr>
          <a:xfrm>
            <a:off x="241693" y="2913319"/>
            <a:ext cx="3394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How much 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</a:rPr>
              <a:t>Red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(700nm) do you need?</a:t>
            </a:r>
            <a:endParaRPr lang="en-US" sz="24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9FEE5A-F1A8-AC45-AE95-208F4E99192E}"/>
              </a:ext>
            </a:extLst>
          </p:cNvPr>
          <p:cNvSpPr/>
          <p:nvPr/>
        </p:nvSpPr>
        <p:spPr>
          <a:xfrm>
            <a:off x="3367667" y="3915520"/>
            <a:ext cx="2053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To match a test light of this </a:t>
            </a:r>
            <a:r>
              <a:rPr lang="en-US" dirty="0">
                <a:latin typeface="Symbol" charset="2"/>
                <a:cs typeface="Symbol" charset="2"/>
              </a:rPr>
              <a:t>l…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D7DE52B-1CA8-2D4E-A244-E43C8089BEE8}"/>
              </a:ext>
            </a:extLst>
          </p:cNvPr>
          <p:cNvCxnSpPr>
            <a:cxnSpLocks/>
          </p:cNvCxnSpPr>
          <p:nvPr/>
        </p:nvCxnSpPr>
        <p:spPr>
          <a:xfrm flipH="1" flipV="1">
            <a:off x="2226727" y="5487168"/>
            <a:ext cx="2895575" cy="130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63F8EE6-651E-DA40-B637-841D77DA64EC}"/>
              </a:ext>
            </a:extLst>
          </p:cNvPr>
          <p:cNvSpPr/>
          <p:nvPr/>
        </p:nvSpPr>
        <p:spPr>
          <a:xfrm>
            <a:off x="801839" y="4687824"/>
            <a:ext cx="17484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Well, I need to dial in this much 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</a:rPr>
              <a:t>Red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 (700nm) </a:t>
            </a:r>
            <a:r>
              <a:rPr lang="en-US" dirty="0">
                <a:latin typeface="Times New Roman"/>
                <a:cs typeface="Times New Roman"/>
              </a:rPr>
              <a:t> 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DDC96A1-522E-C844-9C4D-7218BF8BBA9D}"/>
              </a:ext>
            </a:extLst>
          </p:cNvPr>
          <p:cNvSpPr/>
          <p:nvPr/>
        </p:nvSpPr>
        <p:spPr>
          <a:xfrm>
            <a:off x="3366830" y="2091260"/>
            <a:ext cx="342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Test light of wavelength </a:t>
            </a:r>
            <a:r>
              <a:rPr lang="en-US" dirty="0">
                <a:latin typeface="Symbol" charset="2"/>
                <a:cs typeface="Symbol" charset="2"/>
              </a:rPr>
              <a:t>l=550 </a:t>
            </a:r>
            <a:r>
              <a:rPr lang="en-US" dirty="0">
                <a:latin typeface="Times New Roman"/>
                <a:cs typeface="Times New Roman"/>
              </a:rPr>
              <a:t>nm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22056B-B500-9C49-9F51-A0223B068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798" y="2460592"/>
            <a:ext cx="1451572" cy="145157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A250908-3DD7-1144-8155-6E9528ACF3FF}"/>
              </a:ext>
            </a:extLst>
          </p:cNvPr>
          <p:cNvSpPr/>
          <p:nvPr/>
        </p:nvSpPr>
        <p:spPr>
          <a:xfrm>
            <a:off x="1250530" y="6353665"/>
            <a:ext cx="15536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 of test light</a:t>
            </a:r>
            <a:endParaRPr lang="en-US" sz="20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91BCC46-3C98-C94E-9BB4-B76E260E4D29}"/>
              </a:ext>
            </a:extLst>
          </p:cNvPr>
          <p:cNvCxnSpPr>
            <a:cxnSpLocks/>
          </p:cNvCxnSpPr>
          <p:nvPr/>
        </p:nvCxnSpPr>
        <p:spPr>
          <a:xfrm>
            <a:off x="5580853" y="4964823"/>
            <a:ext cx="0" cy="11064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Left Brace 40">
            <a:extLst>
              <a:ext uri="{FF2B5EF4-FFF2-40B4-BE49-F238E27FC236}">
                <a16:creationId xmlns:a16="http://schemas.microsoft.com/office/drawing/2014/main" id="{200285D9-6F5B-C540-AF87-A196050A4B06}"/>
              </a:ext>
            </a:extLst>
          </p:cNvPr>
          <p:cNvSpPr/>
          <p:nvPr/>
        </p:nvSpPr>
        <p:spPr>
          <a:xfrm>
            <a:off x="5122280" y="4929243"/>
            <a:ext cx="418984" cy="114203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1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3" grpId="0"/>
      <p:bldP spid="34" grpId="0"/>
      <p:bldP spid="38" grpId="0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64AD9837-B441-9B4A-8E30-A381C81A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736" y="2460592"/>
            <a:ext cx="5766249" cy="4267377"/>
          </a:xfrm>
          <a:prstGeom prst="rect">
            <a:avLst/>
          </a:prstGeom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78974DD3-989B-234E-8991-2757106AB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1758554-A1E5-AE4D-B5D9-43A3B9F7A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Standardization of 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" name="Rectangle 5">
            <a:extLst>
              <a:ext uri="{FF2B5EF4-FFF2-40B4-BE49-F238E27FC236}">
                <a16:creationId xmlns:a16="http://schemas.microsoft.com/office/drawing/2014/main" id="{A5998F85-C7C1-B84E-864B-19A12D17A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277309"/>
            <a:ext cx="8686800" cy="16688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Commission </a:t>
            </a:r>
            <a:r>
              <a:rPr lang="en-GB" sz="2800" dirty="0" err="1">
                <a:solidFill>
                  <a:srgbClr val="000000"/>
                </a:solidFill>
                <a:latin typeface="Times New Roman" pitchFamily="18" charset="0"/>
              </a:rPr>
              <a:t>Internationale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de </a:t>
            </a:r>
            <a:r>
              <a:rPr lang="en-GB" sz="2800" dirty="0" err="1">
                <a:solidFill>
                  <a:srgbClr val="000000"/>
                </a:solidFill>
                <a:latin typeface="Times New Roman" pitchFamily="18" charset="0"/>
              </a:rPr>
              <a:t>L'éclairag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(CIE) 1931 </a:t>
            </a:r>
            <a:r>
              <a:rPr lang="en-GB" sz="28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matching functions: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D3DF7B5-3E21-F343-AF69-96BFAFCCD56B}"/>
              </a:ext>
            </a:extLst>
          </p:cNvPr>
          <p:cNvSpPr/>
          <p:nvPr/>
        </p:nvSpPr>
        <p:spPr>
          <a:xfrm>
            <a:off x="1250530" y="6353665"/>
            <a:ext cx="15536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 of test light</a:t>
            </a:r>
            <a:endParaRPr lang="en-US" sz="20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3C6392-149F-B445-A20E-B950DF1A4A8A}"/>
              </a:ext>
            </a:extLst>
          </p:cNvPr>
          <p:cNvSpPr txBox="1"/>
          <p:nvPr/>
        </p:nvSpPr>
        <p:spPr>
          <a:xfrm>
            <a:off x="228600" y="2288754"/>
            <a:ext cx="3036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Ask a set of people: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975A515-8C36-E044-B38E-76B378209532}"/>
              </a:ext>
            </a:extLst>
          </p:cNvPr>
          <p:cNvSpPr/>
          <p:nvPr/>
        </p:nvSpPr>
        <p:spPr>
          <a:xfrm>
            <a:off x="6878963" y="4047499"/>
            <a:ext cx="2053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To match a test light of this </a:t>
            </a:r>
            <a:r>
              <a:rPr lang="en-US" dirty="0">
                <a:latin typeface="Symbol" charset="2"/>
                <a:cs typeface="Symbol" charset="2"/>
              </a:rPr>
              <a:t>l…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A52FC0C-A3AD-B242-A9B7-EF9413D585EB}"/>
              </a:ext>
            </a:extLst>
          </p:cNvPr>
          <p:cNvCxnSpPr>
            <a:cxnSpLocks/>
          </p:cNvCxnSpPr>
          <p:nvPr/>
        </p:nvCxnSpPr>
        <p:spPr>
          <a:xfrm>
            <a:off x="5580852" y="2670048"/>
            <a:ext cx="1" cy="34012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758BA5D-953A-F346-9FFE-7ACA3953AA2B}"/>
              </a:ext>
            </a:extLst>
          </p:cNvPr>
          <p:cNvCxnSpPr>
            <a:cxnSpLocks/>
          </p:cNvCxnSpPr>
          <p:nvPr/>
        </p:nvCxnSpPr>
        <p:spPr>
          <a:xfrm flipH="1" flipV="1">
            <a:off x="3674515" y="4365689"/>
            <a:ext cx="14477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Left Brace 43">
            <a:extLst>
              <a:ext uri="{FF2B5EF4-FFF2-40B4-BE49-F238E27FC236}">
                <a16:creationId xmlns:a16="http://schemas.microsoft.com/office/drawing/2014/main" id="{AD86A8B0-0732-B242-B36B-B3FCEAFC4EBD}"/>
              </a:ext>
            </a:extLst>
          </p:cNvPr>
          <p:cNvSpPr/>
          <p:nvPr/>
        </p:nvSpPr>
        <p:spPr>
          <a:xfrm>
            <a:off x="5122280" y="2647571"/>
            <a:ext cx="418984" cy="342371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DA72160-AD11-864E-B082-42DF5F9AB98A}"/>
              </a:ext>
            </a:extLst>
          </p:cNvPr>
          <p:cNvSpPr/>
          <p:nvPr/>
        </p:nvSpPr>
        <p:spPr>
          <a:xfrm>
            <a:off x="2027345" y="3976317"/>
            <a:ext cx="17484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Well, I need to dial in this much </a:t>
            </a:r>
            <a:r>
              <a:rPr lang="en-GB" dirty="0">
                <a:solidFill>
                  <a:srgbClr val="1ABB00"/>
                </a:solidFill>
                <a:latin typeface="Times New Roman" pitchFamily="18" charset="0"/>
              </a:rPr>
              <a:t>Green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(546.1nm) </a:t>
            </a:r>
            <a:r>
              <a:rPr lang="en-US" dirty="0">
                <a:latin typeface="Times New Roman"/>
                <a:cs typeface="Times New Roman"/>
              </a:rPr>
              <a:t> </a:t>
            </a:r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8A6B1B6-4F6F-004A-BA9F-FBC37CB6BC10}"/>
              </a:ext>
            </a:extLst>
          </p:cNvPr>
          <p:cNvSpPr/>
          <p:nvPr/>
        </p:nvSpPr>
        <p:spPr>
          <a:xfrm>
            <a:off x="5597767" y="2085945"/>
            <a:ext cx="342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Test light of wavelength </a:t>
            </a:r>
            <a:r>
              <a:rPr lang="en-US" dirty="0">
                <a:latin typeface="Symbol" charset="2"/>
                <a:cs typeface="Symbol" charset="2"/>
              </a:rPr>
              <a:t>l=550 </a:t>
            </a:r>
            <a:r>
              <a:rPr lang="en-US" dirty="0">
                <a:latin typeface="Times New Roman"/>
                <a:cs typeface="Times New Roman"/>
              </a:rPr>
              <a:t>nm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B0D2A49-0FDB-124C-A7DF-24E877BB5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094" y="2460592"/>
            <a:ext cx="1451572" cy="1451572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2F5F7542-42E9-0D49-A288-5EDC306AA057}"/>
              </a:ext>
            </a:extLst>
          </p:cNvPr>
          <p:cNvSpPr/>
          <p:nvPr/>
        </p:nvSpPr>
        <p:spPr>
          <a:xfrm>
            <a:off x="241693" y="2913319"/>
            <a:ext cx="3394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How much </a:t>
            </a:r>
            <a:r>
              <a:rPr lang="en-GB" sz="2400" dirty="0">
                <a:solidFill>
                  <a:srgbClr val="1ABB00"/>
                </a:solidFill>
                <a:latin typeface="Times New Roman" pitchFamily="18" charset="0"/>
              </a:rPr>
              <a:t>Green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(546.1nm) do you need?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489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B6A10F-B535-7043-B89A-62B1F544D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963" y="2391233"/>
            <a:ext cx="5766249" cy="426737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1EAAD3-C241-DD4D-8812-18C4779E21BF}"/>
              </a:ext>
            </a:extLst>
          </p:cNvPr>
          <p:cNvCxnSpPr>
            <a:cxnSpLocks/>
          </p:cNvCxnSpPr>
          <p:nvPr/>
        </p:nvCxnSpPr>
        <p:spPr>
          <a:xfrm flipH="1">
            <a:off x="8022336" y="6285929"/>
            <a:ext cx="11217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181EA5DA-BBC3-404F-AA73-E3D41EEB5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387C7-9613-0548-966D-73F69BB11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Standardization of 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6728460-14CF-ED48-AB96-2A4B3E28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277309"/>
            <a:ext cx="8686800" cy="16688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Commission </a:t>
            </a:r>
            <a:r>
              <a:rPr lang="en-GB" sz="2800" dirty="0" err="1">
                <a:solidFill>
                  <a:srgbClr val="000000"/>
                </a:solidFill>
                <a:latin typeface="Times New Roman" pitchFamily="18" charset="0"/>
              </a:rPr>
              <a:t>Internationale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de </a:t>
            </a:r>
            <a:r>
              <a:rPr lang="en-GB" sz="2800" dirty="0" err="1">
                <a:solidFill>
                  <a:srgbClr val="000000"/>
                </a:solidFill>
                <a:latin typeface="Times New Roman" pitchFamily="18" charset="0"/>
              </a:rPr>
              <a:t>L'éclairag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(CIE) 1931 </a:t>
            </a:r>
            <a:r>
              <a:rPr lang="en-GB" sz="28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matching functions: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DC4AAA-200A-F84C-84DC-DF9D44F4B0E9}"/>
              </a:ext>
            </a:extLst>
          </p:cNvPr>
          <p:cNvSpPr txBox="1"/>
          <p:nvPr/>
        </p:nvSpPr>
        <p:spPr>
          <a:xfrm>
            <a:off x="228600" y="2288754"/>
            <a:ext cx="3036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Ask a set of people: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3A75F9-EF21-5140-B962-347D1C3FEFE9}"/>
              </a:ext>
            </a:extLst>
          </p:cNvPr>
          <p:cNvSpPr/>
          <p:nvPr/>
        </p:nvSpPr>
        <p:spPr>
          <a:xfrm>
            <a:off x="5783096" y="4233606"/>
            <a:ext cx="2053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To match a test light of this </a:t>
            </a:r>
            <a:r>
              <a:rPr lang="en-US" dirty="0">
                <a:latin typeface="Symbol" charset="2"/>
                <a:cs typeface="Symbol" charset="2"/>
              </a:rPr>
              <a:t>l…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83C3FF-5FD3-8941-ACD2-ACA6289652D6}"/>
              </a:ext>
            </a:extLst>
          </p:cNvPr>
          <p:cNvCxnSpPr>
            <a:cxnSpLocks/>
          </p:cNvCxnSpPr>
          <p:nvPr/>
        </p:nvCxnSpPr>
        <p:spPr>
          <a:xfrm>
            <a:off x="5544276" y="6006278"/>
            <a:ext cx="0" cy="91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2E15DEE-9B36-EC45-BDEE-FF9E80FAC2DA}"/>
              </a:ext>
            </a:extLst>
          </p:cNvPr>
          <p:cNvSpPr/>
          <p:nvPr/>
        </p:nvSpPr>
        <p:spPr>
          <a:xfrm>
            <a:off x="648541" y="5544613"/>
            <a:ext cx="17484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Well, I need to dial in this much </a:t>
            </a:r>
            <a:r>
              <a:rPr lang="en-GB" dirty="0">
                <a:solidFill>
                  <a:srgbClr val="1502FF"/>
                </a:solidFill>
                <a:latin typeface="Times New Roman" pitchFamily="18" charset="0"/>
              </a:rPr>
              <a:t>Blue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(435.8nm) </a:t>
            </a:r>
            <a:r>
              <a:rPr lang="en-US" dirty="0">
                <a:latin typeface="Times New Roman"/>
                <a:cs typeface="Times New Roman"/>
              </a:rPr>
              <a:t> 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665532-979B-4C4A-BA29-A13B2DD17A02}"/>
              </a:ext>
            </a:extLst>
          </p:cNvPr>
          <p:cNvSpPr/>
          <p:nvPr/>
        </p:nvSpPr>
        <p:spPr>
          <a:xfrm>
            <a:off x="4976174" y="2061870"/>
            <a:ext cx="342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Test light of wavelength </a:t>
            </a:r>
            <a:r>
              <a:rPr lang="en-US" dirty="0">
                <a:latin typeface="Symbol" charset="2"/>
                <a:cs typeface="Symbol" charset="2"/>
              </a:rPr>
              <a:t>l=550 </a:t>
            </a:r>
            <a:r>
              <a:rPr lang="en-US" dirty="0">
                <a:latin typeface="Times New Roman"/>
                <a:cs typeface="Times New Roman"/>
              </a:rPr>
              <a:t>nm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F43EE9-B24D-A84D-AE59-B1301D5D9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960" y="2564047"/>
            <a:ext cx="1451572" cy="145157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4C82CE5-8DE8-6546-8137-2E8E9AA90AD0}"/>
              </a:ext>
            </a:extLst>
          </p:cNvPr>
          <p:cNvSpPr/>
          <p:nvPr/>
        </p:nvSpPr>
        <p:spPr>
          <a:xfrm>
            <a:off x="241693" y="2913319"/>
            <a:ext cx="3394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How much </a:t>
            </a:r>
            <a:r>
              <a:rPr lang="en-GB" sz="2400" dirty="0">
                <a:solidFill>
                  <a:srgbClr val="1502FF"/>
                </a:solidFill>
                <a:latin typeface="Times New Roman" pitchFamily="18" charset="0"/>
              </a:rPr>
              <a:t>Blue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(435.8nm) do you need?</a:t>
            </a:r>
            <a:endParaRPr lang="en-US" sz="24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15BA051-BE36-324C-8CF2-1BD38DDB4A85}"/>
              </a:ext>
            </a:extLst>
          </p:cNvPr>
          <p:cNvCxnSpPr>
            <a:cxnSpLocks/>
          </p:cNvCxnSpPr>
          <p:nvPr/>
        </p:nvCxnSpPr>
        <p:spPr>
          <a:xfrm flipH="1" flipV="1">
            <a:off x="2408800" y="6035245"/>
            <a:ext cx="2895575" cy="130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Left Brace 25">
            <a:extLst>
              <a:ext uri="{FF2B5EF4-FFF2-40B4-BE49-F238E27FC236}">
                <a16:creationId xmlns:a16="http://schemas.microsoft.com/office/drawing/2014/main" id="{F6CB1C45-8B1E-514A-B4DA-18CE9A0BE012}"/>
              </a:ext>
            </a:extLst>
          </p:cNvPr>
          <p:cNvSpPr/>
          <p:nvPr/>
        </p:nvSpPr>
        <p:spPr>
          <a:xfrm>
            <a:off x="5303522" y="6025563"/>
            <a:ext cx="240748" cy="4571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1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Standardization of 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8600" y="1277309"/>
            <a:ext cx="8686800" cy="16688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Commission </a:t>
            </a:r>
            <a:r>
              <a:rPr lang="en-GB" sz="2800" dirty="0" err="1">
                <a:solidFill>
                  <a:srgbClr val="000000"/>
                </a:solidFill>
                <a:latin typeface="Times New Roman" pitchFamily="18" charset="0"/>
              </a:rPr>
              <a:t>Internationale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de </a:t>
            </a:r>
            <a:r>
              <a:rPr lang="en-GB" sz="2800" dirty="0" err="1">
                <a:solidFill>
                  <a:srgbClr val="000000"/>
                </a:solidFill>
                <a:latin typeface="Times New Roman" pitchFamily="18" charset="0"/>
              </a:rPr>
              <a:t>L'éclairag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(CIE) 1931 </a:t>
            </a:r>
            <a:r>
              <a:rPr lang="en-GB" sz="28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matching functions: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2288754"/>
            <a:ext cx="3036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Ask a set of people: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68197" y="4037846"/>
            <a:ext cx="2481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/>
                <a:cs typeface="Times New Roman"/>
              </a:rPr>
              <a:t>Test light of wavelength </a:t>
            </a:r>
            <a:r>
              <a:rPr lang="en-US" dirty="0">
                <a:latin typeface="Symbol" charset="2"/>
                <a:cs typeface="Symbol" charset="2"/>
              </a:rPr>
              <a:t>l=550 </a:t>
            </a:r>
            <a:r>
              <a:rPr lang="en-US" dirty="0">
                <a:latin typeface="Times New Roman"/>
                <a:cs typeface="Times New Roman"/>
              </a:rPr>
              <a:t>nm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024" t="17411" r="10127" b="14958"/>
          <a:stretch/>
        </p:blipFill>
        <p:spPr>
          <a:xfrm>
            <a:off x="3002800" y="2447362"/>
            <a:ext cx="6015233" cy="388480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97573" y="6380480"/>
            <a:ext cx="2108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of test light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241693" y="2913319"/>
            <a:ext cx="3394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How much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Red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GB" sz="2400" dirty="0">
                <a:solidFill>
                  <a:srgbClr val="1ABB00"/>
                </a:solidFill>
                <a:latin typeface="Times New Roman" pitchFamily="18" charset="0"/>
              </a:rPr>
              <a:t>Green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and </a:t>
            </a:r>
            <a:r>
              <a:rPr lang="en-GB" sz="2400" dirty="0">
                <a:solidFill>
                  <a:srgbClr val="1502FF"/>
                </a:solidFill>
                <a:latin typeface="Times New Roman" pitchFamily="18" charset="0"/>
              </a:rPr>
              <a:t>Blue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do you need?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5861377" y="4768413"/>
            <a:ext cx="2053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To match a test light of this </a:t>
            </a:r>
            <a:r>
              <a:rPr lang="en-US" dirty="0">
                <a:latin typeface="Symbol" charset="2"/>
                <a:cs typeface="Symbol" charset="2"/>
              </a:rPr>
              <a:t>l…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861377" y="2738822"/>
            <a:ext cx="0" cy="3017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81" y="4725739"/>
            <a:ext cx="1451572" cy="14515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B9D79C0-C1DA-C549-8A4E-48D05865B178}"/>
              </a:ext>
            </a:extLst>
          </p:cNvPr>
          <p:cNvGrpSpPr/>
          <p:nvPr/>
        </p:nvGrpSpPr>
        <p:grpSpPr>
          <a:xfrm>
            <a:off x="5717777" y="2595549"/>
            <a:ext cx="274320" cy="274320"/>
            <a:chOff x="-2316480" y="3552398"/>
            <a:chExt cx="274320" cy="27432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62B36B2-E0FB-8C40-B229-5E62FB7A14D7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-2310384" y="3689558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D798464-29EF-8C42-8FC6-661FA7EC0A04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-2316480" y="3695654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7B733E-2BBE-0741-AD35-6480C014B842}"/>
              </a:ext>
            </a:extLst>
          </p:cNvPr>
          <p:cNvGrpSpPr/>
          <p:nvPr/>
        </p:nvGrpSpPr>
        <p:grpSpPr>
          <a:xfrm>
            <a:off x="5723873" y="4467021"/>
            <a:ext cx="274320" cy="274320"/>
            <a:chOff x="-2316480" y="3552398"/>
            <a:chExt cx="274320" cy="27432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320A7BD-4C7B-7F45-A741-03CC515D98A5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-2310384" y="3689558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39F45BB-7E3A-424C-A295-43E263078DCA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-2316480" y="3695654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8F866F1-CCC1-D443-A049-76DB460F7020}"/>
              </a:ext>
            </a:extLst>
          </p:cNvPr>
          <p:cNvGrpSpPr/>
          <p:nvPr/>
        </p:nvGrpSpPr>
        <p:grpSpPr>
          <a:xfrm>
            <a:off x="5717777" y="5314365"/>
            <a:ext cx="274320" cy="274320"/>
            <a:chOff x="-2316480" y="3552398"/>
            <a:chExt cx="274320" cy="27432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304E4E-A940-9547-A1D3-210BC7433CB4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-2310384" y="3689558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910186E-D32D-DA4A-9D76-77D5B5AB83D9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-2316480" y="3695654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162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Standardization of 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8600" y="1277309"/>
            <a:ext cx="8686800" cy="16688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Commission Internationale de </a:t>
            </a:r>
            <a:r>
              <a:rPr lang="en-GB" sz="2800" dirty="0" err="1">
                <a:solidFill>
                  <a:srgbClr val="000000"/>
                </a:solidFill>
                <a:latin typeface="Times New Roman" pitchFamily="18" charset="0"/>
              </a:rPr>
              <a:t>L'éclairag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(CIE) 1931 </a:t>
            </a:r>
            <a:r>
              <a:rPr lang="en-GB" sz="2800" b="1" dirty="0" err="1">
                <a:solidFill>
                  <a:srgbClr val="000000"/>
                </a:solidFill>
                <a:latin typeface="Times New Roman" pitchFamily="18" charset="0"/>
              </a:rPr>
              <a:t>rgb-color</a:t>
            </a:r>
            <a:r>
              <a:rPr lang="en-GB" sz="2800" b="1" dirty="0">
                <a:solidFill>
                  <a:srgbClr val="000000"/>
                </a:solidFill>
                <a:latin typeface="Times New Roman" pitchFamily="18" charset="0"/>
              </a:rPr>
              <a:t> matching functions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en-GB" sz="2800" dirty="0" err="1">
                <a:solidFill>
                  <a:srgbClr val="000000"/>
                </a:solidFill>
                <a:latin typeface="Times New Roman" pitchFamily="18" charset="0"/>
              </a:rPr>
              <a:t>rgb-cmfs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):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089335" y="6328998"/>
            <a:ext cx="2108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of test light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061" t="17374" r="10725" b="14789"/>
          <a:stretch/>
        </p:blipFill>
        <p:spPr>
          <a:xfrm>
            <a:off x="1154629" y="2578373"/>
            <a:ext cx="7326907" cy="369437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6200000">
            <a:off x="-800212" y="3855899"/>
            <a:ext cx="3107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Scaled “Amount” Units</a:t>
            </a:r>
            <a:endParaRPr lang="en-US" sz="2400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561415" y="5384149"/>
            <a:ext cx="73539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156" y="5630358"/>
            <a:ext cx="2208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So some of the colors are negative??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116815" y="5515904"/>
            <a:ext cx="628630" cy="3206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116815" y="5630358"/>
            <a:ext cx="1398381" cy="2062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EE941CA-A136-8840-9084-EA3768E16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141" y="2829721"/>
            <a:ext cx="486344" cy="326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FB65FF-7637-ED4C-B388-E097CB2E7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742" y="2817080"/>
            <a:ext cx="510263" cy="294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8FEEF9-959F-9E44-9B77-5867A17A6E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3933" y="2817080"/>
            <a:ext cx="494317" cy="29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75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DA988AD-8349-F040-823C-3B7A454C5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7E7BFC-6122-6F4A-8CD8-405F813AE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Standardization of 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4B96E3-DF2A-A94B-B557-E12EEE364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277309"/>
            <a:ext cx="8686800" cy="16688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coordinates can be a bit difficult to visualize in a 3D volume, so well reduce the </a:t>
            </a:r>
            <a:r>
              <a:rPr lang="en-GB" sz="28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space dimension to 2D with the trick: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53615A-9762-384C-800C-455C270CB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018" y="5978863"/>
            <a:ext cx="1861082" cy="3040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A2522B-B6E8-AA4A-8385-83B6635EF9A7}"/>
              </a:ext>
            </a:extLst>
          </p:cNvPr>
          <p:cNvSpPr/>
          <p:nvPr/>
        </p:nvSpPr>
        <p:spPr>
          <a:xfrm>
            <a:off x="662596" y="3550921"/>
            <a:ext cx="43186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Since r-g-b sum to 1 we can work with two out of three.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Usually we pick (</a:t>
            </a:r>
            <a:r>
              <a:rPr lang="en-GB" sz="2200" dirty="0" err="1">
                <a:solidFill>
                  <a:srgbClr val="000000"/>
                </a:solidFill>
                <a:latin typeface="Times New Roman" pitchFamily="18" charset="0"/>
              </a:rPr>
              <a:t>r,g</a:t>
            </a: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en-US" sz="2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8B1286-5232-264B-8764-CF44007F7357}"/>
              </a:ext>
            </a:extLst>
          </p:cNvPr>
          <p:cNvSpPr/>
          <p:nvPr/>
        </p:nvSpPr>
        <p:spPr>
          <a:xfrm>
            <a:off x="708151" y="2809645"/>
            <a:ext cx="46852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 err="1">
                <a:solidFill>
                  <a:srgbClr val="000000"/>
                </a:solidFill>
                <a:latin typeface="Times New Roman" pitchFamily="18" charset="0"/>
              </a:rPr>
              <a:t>rgb</a:t>
            </a:r>
            <a:r>
              <a:rPr lang="en-GB" sz="2200" b="1" dirty="0">
                <a:solidFill>
                  <a:srgbClr val="000000"/>
                </a:solidFill>
                <a:latin typeface="Times New Roman" pitchFamily="18" charset="0"/>
              </a:rPr>
              <a:t>-chromaticity coordinates</a:t>
            </a:r>
            <a:endParaRPr lang="en-GB" sz="22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Normalized with respect to sum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D9DA7-F52A-A541-98E1-73EC31890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018" y="2633041"/>
            <a:ext cx="3071229" cy="7547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276BF0-2E75-3E4D-BFA9-FEB21A03A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8666" y="3625040"/>
            <a:ext cx="3088581" cy="7547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909774-CD2D-4B46-AA9B-990E644B2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3371" y="4564896"/>
            <a:ext cx="3053876" cy="78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65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Standardization of 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8600" y="1044065"/>
            <a:ext cx="8686800" cy="16688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Another representation of the RGB </a:t>
            </a:r>
            <a:r>
              <a:rPr lang="en-GB" sz="24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matching functions:</a:t>
            </a: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Plot </a:t>
            </a:r>
            <a:r>
              <a:rPr lang="en-GB" sz="2000" i="1" dirty="0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GB" sz="2000" dirty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) vs. </a:t>
            </a:r>
            <a:r>
              <a:rPr lang="en-GB" sz="2000" i="1" dirty="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GB" sz="2000" dirty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): </a:t>
            </a:r>
            <a:r>
              <a:rPr lang="en-GB" sz="2000" dirty="0" err="1">
                <a:solidFill>
                  <a:srgbClr val="000000"/>
                </a:solidFill>
                <a:latin typeface="Times New Roman" pitchFamily="18" charset="0"/>
              </a:rPr>
              <a:t>rg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-chromaticity diagram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8985" t="18796" r="8101" b="15027"/>
          <a:stretch/>
        </p:blipFill>
        <p:spPr>
          <a:xfrm>
            <a:off x="228601" y="1858210"/>
            <a:ext cx="8686800" cy="500670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761996" y="5943381"/>
            <a:ext cx="8160185" cy="388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5095877" y="2592600"/>
            <a:ext cx="38876" cy="37189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134753" y="5280529"/>
            <a:ext cx="640405" cy="7029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072647" y="4947110"/>
            <a:ext cx="1877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Symbol" charset="2"/>
                <a:cs typeface="Symbol" charset="2"/>
              </a:rPr>
              <a:t>(0,0): l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=435.8 nm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5093858" y="2758599"/>
            <a:ext cx="640405" cy="7029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579840" y="2411812"/>
            <a:ext cx="1877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Symbol" charset="2"/>
                <a:cs typeface="Symbol" charset="2"/>
              </a:rPr>
              <a:t>(0,1): l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=546.1 nm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8275053" y="4947110"/>
            <a:ext cx="320145" cy="9920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196772" y="4620725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Symbol" charset="2"/>
                <a:cs typeface="Symbol" charset="2"/>
              </a:rPr>
              <a:t>(1,0): l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=700 nm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8546685" y="5567209"/>
            <a:ext cx="428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Times New Roman" pitchFamily="18" charset="0"/>
              </a:rPr>
              <a:t>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245367" y="5513737"/>
            <a:ext cx="428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5321FF"/>
                </a:solidFill>
                <a:latin typeface="Times New Roman" pitchFamily="18" charset="0"/>
              </a:rPr>
              <a:t>B</a:t>
            </a:r>
            <a:endParaRPr lang="en-US" sz="2800" dirty="0">
              <a:solidFill>
                <a:srgbClr val="5321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772480" y="3391709"/>
            <a:ext cx="4439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7FF2D"/>
                </a:solidFill>
                <a:latin typeface="Times New Roman" pitchFamily="18" charset="0"/>
              </a:rPr>
              <a:t>G</a:t>
            </a:r>
            <a:endParaRPr lang="en-US" sz="2800" dirty="0">
              <a:solidFill>
                <a:srgbClr val="07FF2D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09385" y="4187047"/>
            <a:ext cx="30892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Test lights in this </a:t>
            </a:r>
          </a:p>
          <a:p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quadrant required </a:t>
            </a:r>
          </a:p>
          <a:p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some “negative” amount </a:t>
            </a:r>
          </a:p>
          <a:p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of one of the primaries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7C7204-FBA2-4D42-8CDB-4694487249A6}"/>
              </a:ext>
            </a:extLst>
          </p:cNvPr>
          <p:cNvSpPr/>
          <p:nvPr/>
        </p:nvSpPr>
        <p:spPr>
          <a:xfrm>
            <a:off x="2668597" y="3327580"/>
            <a:ext cx="2286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colors within the locus are mixtures of spectral (monochromatic) colors</a:t>
            </a:r>
          </a:p>
        </p:txBody>
      </p:sp>
    </p:spTree>
    <p:extLst>
      <p:ext uri="{BB962C8B-B14F-4D97-AF65-F5344CB8AC3E}">
        <p14:creationId xmlns:p14="http://schemas.microsoft.com/office/powerpoint/2010/main" val="12276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8" grpId="0"/>
      <p:bldP spid="29" grpId="0"/>
      <p:bldP spid="30" grpId="0"/>
      <p:bldP spid="31" grpId="0"/>
      <p:bldP spid="33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694" y="116417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Standardization of 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8985" t="18796" r="8101" b="15027"/>
          <a:stretch/>
        </p:blipFill>
        <p:spPr>
          <a:xfrm>
            <a:off x="228600" y="1283759"/>
            <a:ext cx="8686800" cy="50067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94FC28-EA74-9D4C-8FA3-57720EA20A67}"/>
              </a:ext>
            </a:extLst>
          </p:cNvPr>
          <p:cNvCxnSpPr>
            <a:cxnSpLocks/>
          </p:cNvCxnSpPr>
          <p:nvPr/>
        </p:nvCxnSpPr>
        <p:spPr>
          <a:xfrm flipH="1">
            <a:off x="5279136" y="4340352"/>
            <a:ext cx="1804416" cy="10485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CC4A65B-66E8-5B4A-AEDB-F6F8606BCFFD}"/>
              </a:ext>
            </a:extLst>
          </p:cNvPr>
          <p:cNvCxnSpPr>
            <a:cxnSpLocks/>
          </p:cNvCxnSpPr>
          <p:nvPr/>
        </p:nvCxnSpPr>
        <p:spPr>
          <a:xfrm flipH="1" flipV="1">
            <a:off x="2157984" y="3060192"/>
            <a:ext cx="3931920" cy="5791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BBB656A-EA1F-7A4F-8524-FFEA07E68B5F}"/>
              </a:ext>
            </a:extLst>
          </p:cNvPr>
          <p:cNvSpPr/>
          <p:nvPr/>
        </p:nvSpPr>
        <p:spPr>
          <a:xfrm>
            <a:off x="6786335" y="1901976"/>
            <a:ext cx="21290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colors along a line connecting any two points can be made by mixing proportional amounts 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1-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of the colors at the ends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9A5B81A-7403-BE46-A347-C90ADC26B466}"/>
              </a:ext>
            </a:extLst>
          </p:cNvPr>
          <p:cNvCxnSpPr>
            <a:cxnSpLocks/>
          </p:cNvCxnSpPr>
          <p:nvPr/>
        </p:nvCxnSpPr>
        <p:spPr>
          <a:xfrm flipH="1">
            <a:off x="4791456" y="3962094"/>
            <a:ext cx="487680" cy="7927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B17E62-6847-2B48-A55F-3BF453BB976A}"/>
              </a:ext>
            </a:extLst>
          </p:cNvPr>
          <p:cNvSpPr txBox="1"/>
          <p:nvPr/>
        </p:nvSpPr>
        <p:spPr>
          <a:xfrm>
            <a:off x="1914144" y="262016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F7CC8C-8DC5-0849-BDC5-A95E9F27EF5C}"/>
              </a:ext>
            </a:extLst>
          </p:cNvPr>
          <p:cNvSpPr txBox="1"/>
          <p:nvPr/>
        </p:nvSpPr>
        <p:spPr>
          <a:xfrm>
            <a:off x="5230368" y="367200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69919A-8FF4-3946-A63E-2AD538F74574}"/>
              </a:ext>
            </a:extLst>
          </p:cNvPr>
          <p:cNvSpPr txBox="1"/>
          <p:nvPr/>
        </p:nvSpPr>
        <p:spPr>
          <a:xfrm>
            <a:off x="7044391" y="4072127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545770-8BBB-E947-B093-3B110F8951A9}"/>
              </a:ext>
            </a:extLst>
          </p:cNvPr>
          <p:cNvSpPr txBox="1"/>
          <p:nvPr/>
        </p:nvSpPr>
        <p:spPr>
          <a:xfrm>
            <a:off x="6089904" y="345464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707560-64BE-FD4A-A806-D080CDDA749D}"/>
              </a:ext>
            </a:extLst>
          </p:cNvPr>
          <p:cNvSpPr txBox="1"/>
          <p:nvPr/>
        </p:nvSpPr>
        <p:spPr>
          <a:xfrm>
            <a:off x="4626864" y="465013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40CCEA-A690-2343-B289-01F8B19CA55B}"/>
              </a:ext>
            </a:extLst>
          </p:cNvPr>
          <p:cNvSpPr txBox="1"/>
          <p:nvPr/>
        </p:nvSpPr>
        <p:spPr>
          <a:xfrm>
            <a:off x="4913376" y="529021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A310E1-482D-C849-8A68-7389A1A3B836}"/>
              </a:ext>
            </a:extLst>
          </p:cNvPr>
          <p:cNvSpPr txBox="1"/>
          <p:nvPr/>
        </p:nvSpPr>
        <p:spPr>
          <a:xfrm>
            <a:off x="3167335" y="281056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7222162-A1EB-7541-8813-A0AD666A2785}"/>
              </a:ext>
            </a:extLst>
          </p:cNvPr>
          <p:cNvGrpSpPr/>
          <p:nvPr/>
        </p:nvGrpSpPr>
        <p:grpSpPr>
          <a:xfrm>
            <a:off x="2974848" y="3060192"/>
            <a:ext cx="274320" cy="274320"/>
            <a:chOff x="-2316480" y="3552398"/>
            <a:chExt cx="274320" cy="27432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D9C10AC-EE42-D548-8315-45B8D626B1EF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-2310384" y="3689558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6E15AE3-C28E-9F45-8F32-06CB463CC8C8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-2316480" y="3695654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6AD944E-698A-D249-8338-8FF1E9DC659B}"/>
              </a:ext>
            </a:extLst>
          </p:cNvPr>
          <p:cNvGrpSpPr/>
          <p:nvPr/>
        </p:nvGrpSpPr>
        <p:grpSpPr>
          <a:xfrm>
            <a:off x="4791456" y="4375811"/>
            <a:ext cx="274320" cy="274320"/>
            <a:chOff x="-2316480" y="3552398"/>
            <a:chExt cx="274320" cy="27432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D8C0FD8-9E87-4448-9B1A-E35582B96450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-2310384" y="3689558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471C3A9-F67B-F842-8A9D-99D337E64299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-2316480" y="3695654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8A8BD0B-0547-4442-813F-86DBA3D48E19}"/>
              </a:ext>
            </a:extLst>
          </p:cNvPr>
          <p:cNvGrpSpPr/>
          <p:nvPr/>
        </p:nvGrpSpPr>
        <p:grpSpPr>
          <a:xfrm>
            <a:off x="6092403" y="4691059"/>
            <a:ext cx="274320" cy="274320"/>
            <a:chOff x="-2316480" y="3552398"/>
            <a:chExt cx="274320" cy="27432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B10677E-A63D-4E4F-AB0C-3B81279580EB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-2310384" y="3689558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3904962-8BA8-334B-B854-F4028491262B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-2316480" y="3695654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D77ED84D-3AEE-9942-B7A3-33825ED53757}"/>
              </a:ext>
            </a:extLst>
          </p:cNvPr>
          <p:cNvSpPr txBox="1"/>
          <p:nvPr/>
        </p:nvSpPr>
        <p:spPr>
          <a:xfrm>
            <a:off x="5003890" y="428026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B42B47F-9BBB-DD4E-8368-C8CE9BD02F3E}"/>
              </a:ext>
            </a:extLst>
          </p:cNvPr>
          <p:cNvSpPr txBox="1"/>
          <p:nvPr/>
        </p:nvSpPr>
        <p:spPr>
          <a:xfrm>
            <a:off x="6089904" y="440938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0A674946-E46C-3C4B-AB2C-59F15359C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159" y="2232275"/>
            <a:ext cx="1304036" cy="202728"/>
          </a:xfrm>
          <a:prstGeom prst="rect">
            <a:avLst/>
          </a:prstGeom>
        </p:spPr>
      </p:pic>
      <p:sp>
        <p:nvSpPr>
          <p:cNvPr id="66" name="Right Brace 65">
            <a:extLst>
              <a:ext uri="{FF2B5EF4-FFF2-40B4-BE49-F238E27FC236}">
                <a16:creationId xmlns:a16="http://schemas.microsoft.com/office/drawing/2014/main" id="{9D4C5CF1-22E2-0944-ACD2-8F81D42FE1D4}"/>
              </a:ext>
            </a:extLst>
          </p:cNvPr>
          <p:cNvSpPr>
            <a:spLocks noChangeAspect="1"/>
          </p:cNvSpPr>
          <p:nvPr/>
        </p:nvSpPr>
        <p:spPr>
          <a:xfrm rot="16664241">
            <a:off x="2371633" y="2318774"/>
            <a:ext cx="685800" cy="89329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ight Brace 66">
            <a:extLst>
              <a:ext uri="{FF2B5EF4-FFF2-40B4-BE49-F238E27FC236}">
                <a16:creationId xmlns:a16="http://schemas.microsoft.com/office/drawing/2014/main" id="{FCD80B63-20C8-9A4E-9573-97CB5D03B30D}"/>
              </a:ext>
            </a:extLst>
          </p:cNvPr>
          <p:cNvSpPr>
            <a:spLocks noChangeAspect="1"/>
          </p:cNvSpPr>
          <p:nvPr/>
        </p:nvSpPr>
        <p:spPr>
          <a:xfrm rot="16664241">
            <a:off x="4309720" y="1535269"/>
            <a:ext cx="685800" cy="297178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2E7CB0B7-90CD-E94F-A919-D8ACCED26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264" y="2594474"/>
            <a:ext cx="1769760" cy="20272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91308FD-8633-2A42-827D-43959DC84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921" y="5056405"/>
            <a:ext cx="2755179" cy="25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2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/>
      <p:bldP spid="35" grpId="0"/>
      <p:bldP spid="36" grpId="0"/>
      <p:bldP spid="37" grpId="0"/>
      <p:bldP spid="38" grpId="0"/>
      <p:bldP spid="39" grpId="0"/>
      <p:bldP spid="63" grpId="0"/>
      <p:bldP spid="64" grpId="0"/>
      <p:bldP spid="66" grpId="0" animBg="1"/>
      <p:bldP spid="6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**Standardization of 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8600" y="1044065"/>
            <a:ext cx="8686800" cy="16688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A new set of “primaries” so all “</a:t>
            </a:r>
            <a:r>
              <a:rPr lang="en-GB" sz="2400" dirty="0" err="1">
                <a:solidFill>
                  <a:srgbClr val="000000"/>
                </a:solidFill>
                <a:latin typeface="Times New Roman" pitchFamily="18" charset="0"/>
              </a:rPr>
              <a:t>colors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” are positive quantities:</a:t>
            </a: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The “luminescence” function V(</a:t>
            </a:r>
            <a:r>
              <a:rPr lang="en-GB" sz="2000" dirty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) will be the new </a:t>
            </a:r>
            <a:r>
              <a:rPr lang="en-GB" sz="2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 matching function </a:t>
            </a:r>
            <a:r>
              <a:rPr lang="en-GB" sz="2000" i="1" dirty="0">
                <a:solidFill>
                  <a:srgbClr val="000000"/>
                </a:solidFill>
                <a:latin typeface="Times New Roman" pitchFamily="18" charset="0"/>
              </a:rPr>
              <a:t>y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GB" sz="2000" dirty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):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484" t="17556" r="8042" b="14927"/>
          <a:stretch/>
        </p:blipFill>
        <p:spPr>
          <a:xfrm>
            <a:off x="1956766" y="1917778"/>
            <a:ext cx="5766633" cy="43778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6200000">
            <a:off x="354598" y="3516450"/>
            <a:ext cx="241784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000000"/>
                </a:solidFill>
                <a:latin typeface="Times New Roman" pitchFamily="18" charset="0"/>
              </a:rPr>
              <a:t>luminescence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3964545" y="6291990"/>
            <a:ext cx="2108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of test light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691FA5-26BC-0EE7-8E23-8617E79391B4}"/>
              </a:ext>
            </a:extLst>
          </p:cNvPr>
          <p:cNvSpPr txBox="1"/>
          <p:nvPr/>
        </p:nvSpPr>
        <p:spPr>
          <a:xfrm>
            <a:off x="1017530" y="1719390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</a:p>
        </p:txBody>
      </p:sp>
    </p:spTree>
    <p:extLst>
      <p:ext uri="{BB962C8B-B14F-4D97-AF65-F5344CB8AC3E}">
        <p14:creationId xmlns:p14="http://schemas.microsoft.com/office/powerpoint/2010/main" val="1063631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**Standardization of 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8600" y="1044065"/>
            <a:ext cx="8686800" cy="16688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A new set of “primaries” so all “</a:t>
            </a:r>
            <a:r>
              <a:rPr lang="en-GB" sz="2400" dirty="0" err="1">
                <a:solidFill>
                  <a:srgbClr val="000000"/>
                </a:solidFill>
                <a:latin typeface="Times New Roman" pitchFamily="18" charset="0"/>
              </a:rPr>
              <a:t>colors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” are positive quantities:</a:t>
            </a: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The “luminescence” function will be the new </a:t>
            </a:r>
            <a:r>
              <a:rPr lang="en-GB" sz="2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 matching function y(</a:t>
            </a:r>
            <a:r>
              <a:rPr lang="en-GB" sz="2000" dirty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64545" y="6291990"/>
            <a:ext cx="2108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of test light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5701" t="18978" r="8042" b="15017"/>
          <a:stretch/>
        </p:blipFill>
        <p:spPr>
          <a:xfrm>
            <a:off x="1969725" y="2021441"/>
            <a:ext cx="5766633" cy="42919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15727" y="2301928"/>
            <a:ext cx="742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GB" sz="2400" dirty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5408264" y="2308417"/>
            <a:ext cx="694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>
                <a:solidFill>
                  <a:srgbClr val="000000"/>
                </a:solidFill>
                <a:latin typeface="Times New Roman" pitchFamily="18" charset="0"/>
              </a:rPr>
              <a:t>y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GB" sz="2400" dirty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B0524D-A95E-D03E-36E4-C97524421221}"/>
              </a:ext>
            </a:extLst>
          </p:cNvPr>
          <p:cNvSpPr txBox="1"/>
          <p:nvPr/>
        </p:nvSpPr>
        <p:spPr>
          <a:xfrm>
            <a:off x="3435884" y="2272844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93C0AA-A5B0-6F8F-F1AB-DA15F127C3D0}"/>
              </a:ext>
            </a:extLst>
          </p:cNvPr>
          <p:cNvSpPr txBox="1"/>
          <p:nvPr/>
        </p:nvSpPr>
        <p:spPr>
          <a:xfrm>
            <a:off x="5417089" y="2268832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28D2DE-890F-BAD8-5BB5-51A50F210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872" y="2843478"/>
            <a:ext cx="3565358" cy="24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2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Light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" b="81391"/>
          <a:stretch/>
        </p:blipFill>
        <p:spPr>
          <a:xfrm>
            <a:off x="800100" y="2768420"/>
            <a:ext cx="7531100" cy="945328"/>
          </a:xfrm>
          <a:prstGeom prst="rect">
            <a:avLst/>
          </a:prstGeo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8600" y="1355874"/>
            <a:ext cx="8686800" cy="632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3200" b="1" dirty="0">
                <a:solidFill>
                  <a:srgbClr val="000000"/>
                </a:solidFill>
                <a:latin typeface="Times New Roman" pitchFamily="18" charset="0"/>
              </a:rPr>
              <a:t>The Electromagnetic Spectrum</a:t>
            </a:r>
            <a:r>
              <a:rPr lang="en-GB" sz="3200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3161314" y="2857791"/>
            <a:ext cx="924927" cy="855956"/>
          </a:xfrm>
          <a:prstGeom prst="rect">
            <a:avLst/>
          </a:prstGeom>
          <a:noFill/>
          <a:ln w="57150" cmpd="sng">
            <a:solidFill>
              <a:srgbClr val="1200B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10486" y="2857791"/>
            <a:ext cx="1062974" cy="855956"/>
          </a:xfrm>
          <a:prstGeom prst="rect">
            <a:avLst/>
          </a:prstGeom>
          <a:noFill/>
          <a:ln w="57150" cmpd="sng">
            <a:solidFill>
              <a:srgbClr val="B0000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381752" y="1922473"/>
            <a:ext cx="1727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Times New Roman"/>
                <a:cs typeface="Times New Roman"/>
              </a:rPr>
              <a:t>E</a:t>
            </a:r>
            <a:r>
              <a:rPr lang="en-US" sz="4000" dirty="0">
                <a:latin typeface="Times New Roman"/>
                <a:cs typeface="Times New Roman"/>
              </a:rPr>
              <a:t> = </a:t>
            </a:r>
            <a:r>
              <a:rPr lang="en-US" sz="4000" i="1" dirty="0" err="1">
                <a:latin typeface="Times New Roman"/>
                <a:cs typeface="Times New Roman"/>
              </a:rPr>
              <a:t>h</a:t>
            </a:r>
            <a:r>
              <a:rPr lang="en-US" sz="4000" i="1" dirty="0" err="1">
                <a:latin typeface="Symbol" charset="2"/>
                <a:cs typeface="Symbol" charset="2"/>
              </a:rPr>
              <a:t>n</a:t>
            </a:r>
            <a:endParaRPr lang="en-US" sz="4000" i="1" dirty="0">
              <a:latin typeface="Symbol" charset="2"/>
              <a:cs typeface="Symbol" charset="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18609" b="29062"/>
          <a:stretch/>
        </p:blipFill>
        <p:spPr>
          <a:xfrm>
            <a:off x="800100" y="3713748"/>
            <a:ext cx="7531100" cy="265829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3706609" y="4693953"/>
            <a:ext cx="1145804" cy="138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59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E7ECC1B-8724-F344-B4EA-506FE375C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343C6A-4213-D447-B5AF-428CDBDEB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**Standardization of 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33F2E4-D686-AE4D-BA3C-05555162E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277309"/>
            <a:ext cx="8686800" cy="16688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Rescaling each of the  </a:t>
            </a:r>
            <a:r>
              <a:rPr lang="en-GB" sz="28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matching functions to their relative luminescence gives the RBG tri-stimulus values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44901-23EE-3A85-ACC3-86D0CA7EA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018" y="2904687"/>
            <a:ext cx="3314700" cy="469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FC7D52-A8B5-F2D6-2058-6858F94DD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0" y="3676895"/>
            <a:ext cx="51689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E14A70-8384-4887-6276-AA9C7C109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500" y="4449103"/>
            <a:ext cx="4699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52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**Standardization of 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8600" y="1044065"/>
            <a:ext cx="8686800" cy="16688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A new set of “primaries” so all “</a:t>
            </a:r>
            <a:r>
              <a:rPr lang="en-GB" sz="2400" dirty="0" err="1">
                <a:solidFill>
                  <a:srgbClr val="000000"/>
                </a:solidFill>
                <a:latin typeface="Times New Roman" pitchFamily="18" charset="0"/>
              </a:rPr>
              <a:t>colors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” are positive quantities:</a:t>
            </a: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CIE 1931 standard: Draw in a new triangle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119" t="19412" r="8042" b="14926"/>
          <a:stretch/>
        </p:blipFill>
        <p:spPr>
          <a:xfrm>
            <a:off x="228600" y="1840030"/>
            <a:ext cx="8458200" cy="501797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 flipV="1">
            <a:off x="1114450" y="1840030"/>
            <a:ext cx="7669854" cy="43668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3576606" y="5260933"/>
            <a:ext cx="5038305" cy="7386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1373625" y="1840030"/>
            <a:ext cx="3058257" cy="37707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8276762" y="5612382"/>
            <a:ext cx="377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000" dirty="0"/>
          </a:p>
        </p:txBody>
      </p:sp>
      <p:sp>
        <p:nvSpPr>
          <p:cNvPr id="40" name="Rectangle 39"/>
          <p:cNvSpPr/>
          <p:nvPr/>
        </p:nvSpPr>
        <p:spPr>
          <a:xfrm>
            <a:off x="1804017" y="1904820"/>
            <a:ext cx="377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000" dirty="0"/>
          </a:p>
        </p:txBody>
      </p:sp>
      <p:sp>
        <p:nvSpPr>
          <p:cNvPr id="41" name="Rectangle 40"/>
          <p:cNvSpPr/>
          <p:nvPr/>
        </p:nvSpPr>
        <p:spPr>
          <a:xfrm>
            <a:off x="4197405" y="5029274"/>
            <a:ext cx="341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 dirty="0"/>
          </a:p>
        </p:txBody>
      </p:sp>
      <p:sp>
        <p:nvSpPr>
          <p:cNvPr id="44" name="Rectangle 43"/>
          <p:cNvSpPr/>
          <p:nvPr/>
        </p:nvSpPr>
        <p:spPr>
          <a:xfrm>
            <a:off x="3848745" y="5693387"/>
            <a:ext cx="3109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rgbClr val="000000"/>
                </a:solidFill>
                <a:latin typeface="Times New Roman" pitchFamily="18" charset="0"/>
              </a:rPr>
              <a:t>Alychne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: luminescence = 0 line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5128555" y="3717123"/>
            <a:ext cx="3409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Line just outside the spectral locus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1606882" y="3776247"/>
            <a:ext cx="1568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Just need to clear this point</a:t>
            </a:r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2863878" y="3926262"/>
            <a:ext cx="311009" cy="1601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10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4" grpId="0"/>
      <p:bldP spid="45" grpId="0"/>
      <p:bldP spid="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3B925BD-A743-734D-87CB-2B19CE535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694" y="72072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6E9399-8885-AC43-9F5F-A8AFFDBF8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Standardization of 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4F12C1-12F0-5649-8513-CBF2B34A1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44065"/>
            <a:ext cx="8686800" cy="4921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Transformation to go from RGB space to XYZ space</a:t>
            </a:r>
            <a:r>
              <a:rPr lang="en-GB" sz="2400" baseline="30000" dirty="0">
                <a:solidFill>
                  <a:srgbClr val="000000"/>
                </a:solidFill>
                <a:latin typeface="Times New Roman" pitchFamily="18" charset="0"/>
              </a:rPr>
              <a:t>*Fairman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198E69-FDDE-5E44-870C-4396E8A10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82" y="4432300"/>
            <a:ext cx="6819900" cy="1651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A991C2-3B71-F14D-B028-DAD41BFAF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50" y="1975823"/>
            <a:ext cx="7912100" cy="1651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7A3535-00C1-26E3-C22B-135569F8E29F}"/>
              </a:ext>
            </a:extLst>
          </p:cNvPr>
          <p:cNvSpPr txBox="1"/>
          <p:nvPr/>
        </p:nvSpPr>
        <p:spPr>
          <a:xfrm>
            <a:off x="0" y="6581000"/>
            <a:ext cx="7523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*Fairman et al.: How the CIE 1931 Color-Matching Functions Were Derived from Wright–Guild Data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93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F636680-DBC6-1D46-A917-34DF4BAC0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694" y="72072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DCAD33-CA64-1141-A713-B421C8ACC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Standardization of 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9643F5-137B-E44B-B3F6-B31E63379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44065"/>
            <a:ext cx="8549640" cy="1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To go from </a:t>
            </a:r>
            <a:r>
              <a:rPr lang="en-GB" sz="2400" dirty="0" err="1">
                <a:solidFill>
                  <a:srgbClr val="000000"/>
                </a:solidFill>
                <a:latin typeface="Times New Roman" pitchFamily="18" charset="0"/>
              </a:rPr>
              <a:t>rgb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to </a:t>
            </a:r>
            <a:r>
              <a:rPr lang="en-GB" sz="2400" dirty="0" err="1">
                <a:solidFill>
                  <a:srgbClr val="000000"/>
                </a:solidFill>
                <a:latin typeface="Times New Roman" pitchFamily="18" charset="0"/>
              </a:rPr>
              <a:t>xyz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it’s a little ugly-</a:t>
            </a:r>
            <a:r>
              <a:rPr lang="en-GB" sz="2400" dirty="0" err="1">
                <a:solidFill>
                  <a:srgbClr val="000000"/>
                </a:solidFill>
                <a:latin typeface="Times New Roman" pitchFamily="18" charset="0"/>
              </a:rPr>
              <a:t>ier</a:t>
            </a:r>
            <a:r>
              <a:rPr lang="en-GB" sz="2400" baseline="30000" dirty="0" err="1">
                <a:solidFill>
                  <a:srgbClr val="000000"/>
                </a:solidFill>
                <a:latin typeface="Times New Roman" pitchFamily="18" charset="0"/>
              </a:rPr>
              <a:t>Fairman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Most of this complication is to force </a:t>
            </a:r>
            <a:r>
              <a:rPr lang="en-GB" sz="2400" i="1" dirty="0">
                <a:solidFill>
                  <a:srgbClr val="000000"/>
                </a:solidFill>
                <a:latin typeface="Times New Roman" pitchFamily="18" charset="0"/>
              </a:rPr>
              <a:t>y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GB" sz="2400" dirty="0">
                <a:solidFill>
                  <a:srgbClr val="000000"/>
                </a:solidFill>
                <a:latin typeface="Symbol" pitchFamily="2" charset="2"/>
              </a:rPr>
              <a:t>l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) = V(</a:t>
            </a:r>
            <a:r>
              <a:rPr lang="en-GB" sz="2400" dirty="0">
                <a:solidFill>
                  <a:srgbClr val="000000"/>
                </a:solidFill>
                <a:latin typeface="Symbol" pitchFamily="2" charset="2"/>
              </a:rPr>
              <a:t>l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) instead of </a:t>
            </a:r>
            <a:r>
              <a:rPr lang="en-GB" sz="2400" i="1" dirty="0">
                <a:solidFill>
                  <a:srgbClr val="000000"/>
                </a:solidFill>
                <a:latin typeface="Times New Roman" pitchFamily="18" charset="0"/>
              </a:rPr>
              <a:t>y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GB" sz="2400" dirty="0">
                <a:solidFill>
                  <a:srgbClr val="000000"/>
                </a:solidFill>
                <a:latin typeface="Symbol" pitchFamily="2" charset="2"/>
              </a:rPr>
              <a:t>l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) ≈ V(</a:t>
            </a:r>
            <a:r>
              <a:rPr lang="en-GB" sz="2400" dirty="0">
                <a:solidFill>
                  <a:srgbClr val="000000"/>
                </a:solidFill>
                <a:latin typeface="Symbol" pitchFamily="2" charset="2"/>
              </a:rPr>
              <a:t>l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endParaRPr lang="en-GB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20ABFD-5CDD-C646-BA09-1AB50DD32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321" y="2453509"/>
            <a:ext cx="2389819" cy="1333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5CAE01-3B40-7C41-92AA-D40919966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21" y="4223640"/>
            <a:ext cx="1764160" cy="317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5C6FCD-7C5A-E745-A113-306C4C7D7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322" y="4978356"/>
            <a:ext cx="2635980" cy="1333375"/>
          </a:xfrm>
          <a:prstGeom prst="rect">
            <a:avLst/>
          </a:prstGeom>
        </p:spPr>
      </p:pic>
      <p:sp>
        <p:nvSpPr>
          <p:cNvPr id="15" name="Curved Right Arrow 14">
            <a:extLst>
              <a:ext uri="{FF2B5EF4-FFF2-40B4-BE49-F238E27FC236}">
                <a16:creationId xmlns:a16="http://schemas.microsoft.com/office/drawing/2014/main" id="{46B64D01-CE8B-F74D-8FD2-4B1C06DBFE07}"/>
              </a:ext>
            </a:extLst>
          </p:cNvPr>
          <p:cNvSpPr/>
          <p:nvPr/>
        </p:nvSpPr>
        <p:spPr>
          <a:xfrm>
            <a:off x="658368" y="3060192"/>
            <a:ext cx="316992" cy="134112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Right Arrow 15">
            <a:extLst>
              <a:ext uri="{FF2B5EF4-FFF2-40B4-BE49-F238E27FC236}">
                <a16:creationId xmlns:a16="http://schemas.microsoft.com/office/drawing/2014/main" id="{CEB1F42E-44F3-734D-86BD-31AF019B1474}"/>
              </a:ext>
            </a:extLst>
          </p:cNvPr>
          <p:cNvSpPr/>
          <p:nvPr/>
        </p:nvSpPr>
        <p:spPr>
          <a:xfrm>
            <a:off x="629313" y="4541599"/>
            <a:ext cx="316992" cy="134112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Right Arrow 16">
            <a:extLst>
              <a:ext uri="{FF2B5EF4-FFF2-40B4-BE49-F238E27FC236}">
                <a16:creationId xmlns:a16="http://schemas.microsoft.com/office/drawing/2014/main" id="{9AD721FE-0BE0-C940-B3AB-D2C7D13E8D90}"/>
              </a:ext>
            </a:extLst>
          </p:cNvPr>
          <p:cNvSpPr/>
          <p:nvPr/>
        </p:nvSpPr>
        <p:spPr>
          <a:xfrm rot="14954896">
            <a:off x="3718112" y="4129664"/>
            <a:ext cx="489950" cy="3769595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6FE06-695F-E7D9-D3CE-A7EFE7096E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1399" y="3646464"/>
            <a:ext cx="4159449" cy="14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0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Standardization of 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8600" y="1044065"/>
            <a:ext cx="8686800" cy="16688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A new set of “primaries” so all “</a:t>
            </a:r>
            <a:r>
              <a:rPr lang="en-GB" sz="2400" dirty="0" err="1">
                <a:solidFill>
                  <a:srgbClr val="000000"/>
                </a:solidFill>
                <a:latin typeface="Times New Roman" pitchFamily="18" charset="0"/>
              </a:rPr>
              <a:t>colors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” are positive quantities:</a:t>
            </a: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CIE 1931 standard: Make X, Y, and Z the new primaries</a:t>
            </a: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Leads to the new </a:t>
            </a:r>
            <a:r>
              <a:rPr lang="en-GB" sz="2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 matching functions: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985" t="18223" b="14008"/>
          <a:stretch/>
        </p:blipFill>
        <p:spPr>
          <a:xfrm>
            <a:off x="1308243" y="2241728"/>
            <a:ext cx="6912033" cy="417246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96903" y="6328998"/>
            <a:ext cx="2108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of test light</a:t>
            </a:r>
            <a:endParaRPr lang="en-US" sz="2800" dirty="0"/>
          </a:p>
        </p:txBody>
      </p:sp>
      <p:sp>
        <p:nvSpPr>
          <p:cNvPr id="19" name="Rectangle 18"/>
          <p:cNvSpPr/>
          <p:nvPr/>
        </p:nvSpPr>
        <p:spPr>
          <a:xfrm>
            <a:off x="5230038" y="4133329"/>
            <a:ext cx="694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GB" sz="2400" dirty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3799998" y="3350263"/>
            <a:ext cx="694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>
                <a:solidFill>
                  <a:srgbClr val="000000"/>
                </a:solidFill>
                <a:latin typeface="Times New Roman" pitchFamily="18" charset="0"/>
              </a:rPr>
              <a:t>y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GB" sz="2400" dirty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2127893" y="2715323"/>
            <a:ext cx="678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>
                <a:solidFill>
                  <a:srgbClr val="000000"/>
                </a:solidFill>
                <a:latin typeface="Times New Roman" pitchFamily="18" charset="0"/>
              </a:rPr>
              <a:t>z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GB" sz="2400" dirty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564314-BBAC-89B5-5949-48A6887D3355}"/>
              </a:ext>
            </a:extLst>
          </p:cNvPr>
          <p:cNvSpPr txBox="1"/>
          <p:nvPr/>
        </p:nvSpPr>
        <p:spPr>
          <a:xfrm>
            <a:off x="2136468" y="2657856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A09BE8-A44C-3DF9-62EE-32DB7642FA53}"/>
              </a:ext>
            </a:extLst>
          </p:cNvPr>
          <p:cNvSpPr txBox="1"/>
          <p:nvPr/>
        </p:nvSpPr>
        <p:spPr>
          <a:xfrm>
            <a:off x="3812868" y="3297936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8CEFCA-D49C-4B64-C577-00F16FD69565}"/>
              </a:ext>
            </a:extLst>
          </p:cNvPr>
          <p:cNvSpPr txBox="1"/>
          <p:nvPr/>
        </p:nvSpPr>
        <p:spPr>
          <a:xfrm>
            <a:off x="5221044" y="4084320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</a:p>
        </p:txBody>
      </p:sp>
    </p:spTree>
    <p:extLst>
      <p:ext uri="{BB962C8B-B14F-4D97-AF65-F5344CB8AC3E}">
        <p14:creationId xmlns:p14="http://schemas.microsoft.com/office/powerpoint/2010/main" val="1937904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Standardization of 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8600" y="1044065"/>
            <a:ext cx="8686800" cy="16688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A new set of “primaries” so all “</a:t>
            </a:r>
            <a:r>
              <a:rPr lang="en-GB" sz="2400" dirty="0" err="1">
                <a:solidFill>
                  <a:srgbClr val="000000"/>
                </a:solidFill>
                <a:latin typeface="Times New Roman" pitchFamily="18" charset="0"/>
              </a:rPr>
              <a:t>colors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” are positive quantities:</a:t>
            </a: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CIE 1931 standard: </a:t>
            </a:r>
            <a:r>
              <a:rPr lang="en-GB" sz="2000" dirty="0" err="1">
                <a:solidFill>
                  <a:srgbClr val="000000"/>
                </a:solidFill>
                <a:latin typeface="Times New Roman" pitchFamily="18" charset="0"/>
              </a:rPr>
              <a:t>xy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-Chromaticity coordinates (</a:t>
            </a:r>
            <a:r>
              <a:rPr lang="en-GB" sz="2000" dirty="0" err="1">
                <a:solidFill>
                  <a:srgbClr val="000000"/>
                </a:solidFill>
                <a:latin typeface="Times New Roman" pitchFamily="18" charset="0"/>
              </a:rPr>
              <a:t>xyY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 system)</a:t>
            </a: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Visible </a:t>
            </a:r>
            <a:r>
              <a:rPr lang="en-GB" sz="2000" b="1" dirty="0">
                <a:solidFill>
                  <a:srgbClr val="000000"/>
                </a:solidFill>
                <a:latin typeface="Times New Roman" pitchFamily="18" charset="0"/>
              </a:rPr>
              <a:t>spectral locus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7971" r="8042" b="4940"/>
          <a:stretch/>
        </p:blipFill>
        <p:spPr>
          <a:xfrm>
            <a:off x="1821723" y="2737296"/>
            <a:ext cx="5500664" cy="39651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5F9B8E-04BC-224E-AD1A-9F8D69572C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35" b="12096"/>
          <a:stretch/>
        </p:blipFill>
        <p:spPr>
          <a:xfrm>
            <a:off x="2813301" y="2448672"/>
            <a:ext cx="4525893" cy="325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9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Munsell</a:t>
            </a: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 Descriptors and the Gamut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03718" y="6115493"/>
            <a:ext cx="8747320" cy="5270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Every </a:t>
            </a:r>
            <a:r>
              <a:rPr lang="en-GB" sz="2400" dirty="0" err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point in the Gamut corresponds to a </a:t>
            </a:r>
            <a:r>
              <a:rPr lang="en-GB" sz="2400" b="1" i="1" u="sng" dirty="0">
                <a:solidFill>
                  <a:srgbClr val="000000"/>
                </a:solidFill>
                <a:latin typeface="Times New Roman" pitchFamily="18" charset="0"/>
              </a:rPr>
              <a:t>set of brightness's 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Y </a:t>
            </a:r>
            <a:endParaRPr lang="en-GB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89507" y="5398590"/>
            <a:ext cx="165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Konica-Minolta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055" t="11743" r="15750" b="6157"/>
          <a:stretch/>
        </p:blipFill>
        <p:spPr>
          <a:xfrm>
            <a:off x="2304412" y="1243542"/>
            <a:ext cx="4085095" cy="480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63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Standardization of 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8600" y="1044065"/>
            <a:ext cx="8686800" cy="8477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A new set of “primaries” so all “</a:t>
            </a:r>
            <a:r>
              <a:rPr lang="en-GB" sz="2400" dirty="0" err="1">
                <a:solidFill>
                  <a:srgbClr val="000000"/>
                </a:solidFill>
                <a:latin typeface="Times New Roman" pitchFamily="18" charset="0"/>
              </a:rPr>
              <a:t>colors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” are positive quantities:</a:t>
            </a:r>
            <a:endParaRPr lang="en-GB" sz="20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The full </a:t>
            </a:r>
            <a:r>
              <a:rPr lang="en-GB" sz="2000" b="1" dirty="0">
                <a:solidFill>
                  <a:srgbClr val="000000"/>
                </a:solidFill>
                <a:latin typeface="Times New Roman" pitchFamily="18" charset="0"/>
              </a:rPr>
              <a:t>visible Gamut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68" y="1507912"/>
            <a:ext cx="4950232" cy="53144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62909" y="6540454"/>
            <a:ext cx="1136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Wikipedia</a:t>
            </a:r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28600" y="2621840"/>
            <a:ext cx="3412802" cy="2509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The Gamut is a </a:t>
            </a:r>
            <a:r>
              <a:rPr lang="en-GB" sz="2400" b="1" dirty="0">
                <a:solidFill>
                  <a:srgbClr val="000000"/>
                </a:solidFill>
                <a:latin typeface="Times New Roman" pitchFamily="18" charset="0"/>
              </a:rPr>
              <a:t>convex hull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. </a:t>
            </a: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Every point on the inside is a linear combination of points on the visible locus</a:t>
            </a:r>
            <a:endParaRPr lang="en-GB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2E357B-7695-7441-950A-B2DE26A7B008}"/>
              </a:ext>
            </a:extLst>
          </p:cNvPr>
          <p:cNvCxnSpPr>
            <a:cxnSpLocks/>
          </p:cNvCxnSpPr>
          <p:nvPr/>
        </p:nvCxnSpPr>
        <p:spPr>
          <a:xfrm flipH="1">
            <a:off x="5007089" y="3563398"/>
            <a:ext cx="1804416" cy="10485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A6D7EE-3D6E-2C41-92C9-79FD4BCD7F7F}"/>
              </a:ext>
            </a:extLst>
          </p:cNvPr>
          <p:cNvSpPr txBox="1"/>
          <p:nvPr/>
        </p:nvSpPr>
        <p:spPr>
          <a:xfrm>
            <a:off x="6772344" y="329517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3F1314-0437-C243-B2B0-C664974982A3}"/>
              </a:ext>
            </a:extLst>
          </p:cNvPr>
          <p:cNvSpPr txBox="1"/>
          <p:nvPr/>
        </p:nvSpPr>
        <p:spPr>
          <a:xfrm>
            <a:off x="4641329" y="4513257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C8B6CC-BC08-E543-8157-778D9E2C3D2D}"/>
              </a:ext>
            </a:extLst>
          </p:cNvPr>
          <p:cNvGrpSpPr/>
          <p:nvPr/>
        </p:nvGrpSpPr>
        <p:grpSpPr>
          <a:xfrm>
            <a:off x="5246955" y="4238937"/>
            <a:ext cx="274320" cy="274320"/>
            <a:chOff x="-2316480" y="3552398"/>
            <a:chExt cx="274320" cy="27432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E749B95-3AEA-2246-9BD1-7A7C320D241D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-2310384" y="3689558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D574B8D-B2C3-DF41-9BC4-56ADAC589BB3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-2316480" y="3695654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696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463C1EF-485E-0647-BA1C-3301D7B30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DAA98B-25EE-BA49-93E3-549204BB7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Spectral Power Distribution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3D07B5-693C-1F4E-BF96-27F05C996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70913"/>
            <a:ext cx="8549640" cy="11079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2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 of a complex object illuminated by some continuous wavelength source is determined by the energy intensity it “gives off” (emits or reflects) under the </a:t>
            </a:r>
            <a:r>
              <a:rPr lang="en-GB" sz="2200" b="1" dirty="0" err="1">
                <a:solidFill>
                  <a:srgbClr val="000000"/>
                </a:solidFill>
                <a:latin typeface="Times New Roman" pitchFamily="18" charset="0"/>
              </a:rPr>
              <a:t>illuminant</a:t>
            </a: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sz="2200" i="1" dirty="0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GB" sz="2200" dirty="0">
                <a:solidFill>
                  <a:srgbClr val="000000"/>
                </a:solidFill>
                <a:latin typeface="Symbol" pitchFamily="2" charset="2"/>
              </a:rPr>
              <a:t>l</a:t>
            </a: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952BB9-F985-6144-9F35-EDD47A1247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39"/>
          <a:stretch/>
        </p:blipFill>
        <p:spPr>
          <a:xfrm>
            <a:off x="155448" y="2901696"/>
            <a:ext cx="4303363" cy="24510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898914-55AC-964C-8A53-0B080405B08E}"/>
              </a:ext>
            </a:extLst>
          </p:cNvPr>
          <p:cNvSpPr/>
          <p:nvPr/>
        </p:nvSpPr>
        <p:spPr>
          <a:xfrm>
            <a:off x="776682" y="3032441"/>
            <a:ext cx="125867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>
                <a:solidFill>
                  <a:srgbClr val="000000"/>
                </a:solidFill>
                <a:latin typeface="Times New Roman" pitchFamily="18" charset="0"/>
              </a:rPr>
              <a:t>Gilchrist </a:t>
            </a:r>
            <a:r>
              <a:rPr lang="en-GB" sz="1050" i="1" dirty="0">
                <a:solidFill>
                  <a:srgbClr val="000000"/>
                </a:solidFill>
                <a:latin typeface="Times New Roman" pitchFamily="18" charset="0"/>
              </a:rPr>
              <a:t>et al</a:t>
            </a:r>
            <a:r>
              <a:rPr lang="en-GB" sz="1050" dirty="0">
                <a:solidFill>
                  <a:srgbClr val="000000"/>
                </a:solidFill>
                <a:latin typeface="Times New Roman" pitchFamily="18" charset="0"/>
              </a:rPr>
              <a:t>. 2017</a:t>
            </a:r>
            <a:endParaRPr lang="en-US" sz="105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4F1163-6A17-D342-A26F-AD0CA63D2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778" y="2913888"/>
            <a:ext cx="4694391" cy="24510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DE4E19-1436-1F49-9F2A-638726671A9E}"/>
              </a:ext>
            </a:extLst>
          </p:cNvPr>
          <p:cNvSpPr/>
          <p:nvPr/>
        </p:nvSpPr>
        <p:spPr>
          <a:xfrm>
            <a:off x="1988975" y="3065205"/>
            <a:ext cx="542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GB" dirty="0">
                <a:solidFill>
                  <a:srgbClr val="000000"/>
                </a:solidFill>
                <a:latin typeface="Symbol" pitchFamily="2" charset="2"/>
              </a:rPr>
              <a:t>l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CFDF65-09DA-1239-1D4B-317DB147D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104769"/>
            <a:ext cx="8549640" cy="62911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Called the object’s </a:t>
            </a:r>
            <a:r>
              <a:rPr lang="en-GB" sz="2000" b="1" dirty="0">
                <a:solidFill>
                  <a:srgbClr val="000000"/>
                </a:solidFill>
                <a:latin typeface="Times New Roman" pitchFamily="18" charset="0"/>
              </a:rPr>
              <a:t>spectral power distribution 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GB" sz="2000" b="1" dirty="0">
                <a:solidFill>
                  <a:srgbClr val="000000"/>
                </a:solidFill>
                <a:latin typeface="Times New Roman" pitchFamily="18" charset="0"/>
              </a:rPr>
              <a:t>SPD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) (emission) or  </a:t>
            </a:r>
            <a:r>
              <a:rPr lang="en-GB" sz="2000" b="1" dirty="0">
                <a:solidFill>
                  <a:srgbClr val="000000"/>
                </a:solidFill>
                <a:latin typeface="Times New Roman" pitchFamily="18" charset="0"/>
              </a:rPr>
              <a:t>spectral reflectance distribution 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GB" sz="2000" b="1" dirty="0">
                <a:solidFill>
                  <a:srgbClr val="000000"/>
                </a:solidFill>
                <a:latin typeface="Times New Roman" pitchFamily="18" charset="0"/>
              </a:rPr>
              <a:t>SRD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) (reflection): </a:t>
            </a:r>
            <a:r>
              <a:rPr lang="en-GB" sz="2000" i="1" dirty="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GB" sz="2000" dirty="0">
                <a:solidFill>
                  <a:srgbClr val="000000"/>
                </a:solidFill>
                <a:latin typeface="Symbol" pitchFamily="2" charset="2"/>
              </a:rPr>
              <a:t>l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510744-46C1-8338-545F-BD4A129A5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674" y="5526562"/>
            <a:ext cx="8549640" cy="13486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000" i="1" dirty="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GB" sz="2000" dirty="0">
                <a:solidFill>
                  <a:srgbClr val="000000"/>
                </a:solidFill>
                <a:latin typeface="Symbol" pitchFamily="2" charset="2"/>
              </a:rPr>
              <a:t>l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) is a complicated function that usually has to be determined experimentally</a:t>
            </a:r>
          </a:p>
          <a:p>
            <a:pPr marL="1344613" lvl="2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Dictated by illuminating source, quantum mechanics, physical structure of the material at the atomic/molecular scale, environment and viewpoint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02F7C1D-CF6A-BD79-EE6F-D25084F84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5789" y="2889505"/>
            <a:ext cx="4714402" cy="245105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EDE5400-775D-161A-8FF1-E01E8FA35633}"/>
              </a:ext>
            </a:extLst>
          </p:cNvPr>
          <p:cNvSpPr/>
          <p:nvPr/>
        </p:nvSpPr>
        <p:spPr>
          <a:xfrm>
            <a:off x="5719870" y="3342279"/>
            <a:ext cx="580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GB" dirty="0">
                <a:solidFill>
                  <a:srgbClr val="000000"/>
                </a:solidFill>
                <a:latin typeface="Symbol" pitchFamily="2" charset="2"/>
              </a:rPr>
              <a:t>l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72BCF8-57E8-9856-7CF8-22926C007437}"/>
              </a:ext>
            </a:extLst>
          </p:cNvPr>
          <p:cNvSpPr/>
          <p:nvPr/>
        </p:nvSpPr>
        <p:spPr>
          <a:xfrm>
            <a:off x="4987117" y="3063866"/>
            <a:ext cx="188384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>
                <a:solidFill>
                  <a:srgbClr val="000000"/>
                </a:solidFill>
                <a:latin typeface="Times New Roman" pitchFamily="18" charset="0"/>
              </a:rPr>
              <a:t>Spinach illuminated by the sun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14070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7" grpId="0"/>
      <p:bldP spid="22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BDE149C6-FFEB-3D45-8C63-FC04166BF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684C88-9F57-DD4B-A0EF-CC48A0667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Spectral Power Distribution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1FE0E6-A4DA-C248-89D0-DC7CE1857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44065"/>
            <a:ext cx="8686800" cy="4677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A complex object’s </a:t>
            </a:r>
            <a:r>
              <a:rPr lang="en-GB" sz="24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coordinates are determined by: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29A5EE-1B56-714B-B0CE-03F33CA61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54" y="4834636"/>
            <a:ext cx="2755900" cy="1651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BA4E32-EEE7-8542-9B22-2402EA055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246" y="4824610"/>
            <a:ext cx="3251200" cy="165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E89277-C522-5601-C5F5-FA650C14B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411" y="1751390"/>
            <a:ext cx="3099957" cy="6004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CABF87-8115-BF15-59DB-F1FF78366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961" y="2612787"/>
            <a:ext cx="3099957" cy="5975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084C63-4022-2D94-9C95-AD4A36B87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960" y="3470425"/>
            <a:ext cx="3099957" cy="6004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89A50E-1AD1-A724-297A-BB4FBB171B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4725" y="1751390"/>
            <a:ext cx="3251201" cy="6163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FF5A93-B256-4605-FE59-FC0C94834E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4726" y="2609552"/>
            <a:ext cx="3251200" cy="6252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3EB994-8F9E-8E0C-F0FF-3CF251BDF2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4724" y="3472702"/>
            <a:ext cx="3251202" cy="62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3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Light </a:t>
            </a:r>
            <a:r>
              <a:rPr lang="en-GB" sz="40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8600" y="976148"/>
            <a:ext cx="8686800" cy="1046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3200" dirty="0">
                <a:solidFill>
                  <a:srgbClr val="000000"/>
                </a:solidFill>
                <a:latin typeface="Times New Roman" pitchFamily="18" charset="0"/>
              </a:rPr>
              <a:t>When light impinges on a surface, lots of things can happen: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57200" y="2200171"/>
            <a:ext cx="8686800" cy="320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e- of the atoms absorb </a:t>
            </a:r>
            <a:r>
              <a:rPr lang="en-GB" sz="2800" b="1" i="1" u="sng" dirty="0">
                <a:solidFill>
                  <a:srgbClr val="000000"/>
                </a:solidFill>
                <a:latin typeface="Times New Roman" pitchFamily="18" charset="0"/>
              </a:rPr>
              <a:t>some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of the photons</a:t>
            </a: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Followed by possible vibrational relaxations in excited states</a:t>
            </a:r>
            <a:endParaRPr lang="en-GB" sz="28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Followed by possible intersystem crossing</a:t>
            </a:r>
            <a:endParaRPr lang="en-GB" sz="28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Followed by possible </a:t>
            </a:r>
            <a:r>
              <a:rPr lang="en-GB" sz="2400" dirty="0" err="1">
                <a:solidFill>
                  <a:srgbClr val="000000"/>
                </a:solidFill>
                <a:latin typeface="Times New Roman" pitchFamily="18" charset="0"/>
              </a:rPr>
              <a:t>radiative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decay (fluorescence or phosphorescence)</a:t>
            </a:r>
          </a:p>
          <a:p>
            <a:pPr marL="1344613" lvl="2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This produces </a:t>
            </a:r>
            <a:r>
              <a:rPr lang="en-GB" sz="24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if </a:t>
            </a:r>
            <a:r>
              <a:rPr lang="en-GB" sz="2400" i="1" dirty="0" err="1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en-GB" sz="2400" i="1" baseline="-25000" dirty="0" err="1">
                <a:solidFill>
                  <a:srgbClr val="000000"/>
                </a:solidFill>
                <a:latin typeface="Times New Roman" pitchFamily="18" charset="0"/>
              </a:rPr>
              <a:t>emitted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= {400nm, 700nm}</a:t>
            </a: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Combinations of all of the above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8600" y="5119766"/>
            <a:ext cx="8686800" cy="173823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endParaRPr lang="en-GB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55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3B01162-285D-5348-AF34-C898A410C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08A859-ED13-C441-87A9-53743FE1D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xyY</a:t>
            </a: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 coordinates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22466C-9784-D34F-BEEB-287F36E73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44065"/>
            <a:ext cx="8686800" cy="10163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Typically the </a:t>
            </a:r>
            <a:r>
              <a:rPr lang="en-GB" sz="24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is expressed as two chromaticity coordinates and a luminosity value: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BFCE1F-776C-E846-BA84-2490D2413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861" y="2020463"/>
            <a:ext cx="2024630" cy="6088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F91AE7-3DD4-B541-8716-293853747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508" y="2824111"/>
            <a:ext cx="2017294" cy="6088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4449B9-C470-F943-AD85-902CE9D80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08" y="3673925"/>
            <a:ext cx="2017294" cy="6110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21D901-A54D-FA4A-882F-58016C86EB37}"/>
              </a:ext>
            </a:extLst>
          </p:cNvPr>
          <p:cNvSpPr/>
          <p:nvPr/>
        </p:nvSpPr>
        <p:spPr>
          <a:xfrm>
            <a:off x="2764356" y="2122822"/>
            <a:ext cx="271452" cy="1207787"/>
          </a:xfrm>
          <a:prstGeom prst="rect">
            <a:avLst/>
          </a:prstGeom>
          <a:noFill/>
          <a:ln w="349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7324E728-966C-3D40-A603-B44429FCA616}"/>
              </a:ext>
            </a:extLst>
          </p:cNvPr>
          <p:cNvSpPr/>
          <p:nvPr/>
        </p:nvSpPr>
        <p:spPr>
          <a:xfrm>
            <a:off x="4888992" y="2018663"/>
            <a:ext cx="963168" cy="146307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632B67-2AAD-474B-BFE5-EA1589E76695}"/>
              </a:ext>
            </a:extLst>
          </p:cNvPr>
          <p:cNvSpPr/>
          <p:nvPr/>
        </p:nvSpPr>
        <p:spPr>
          <a:xfrm>
            <a:off x="5998799" y="2542049"/>
            <a:ext cx="21435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000000"/>
                </a:solidFill>
                <a:latin typeface="Times New Roman" pitchFamily="18" charset="0"/>
              </a:rPr>
              <a:t>xy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 chromaticity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AD833B-4E5D-C149-AF99-8CFB6A244357}"/>
              </a:ext>
            </a:extLst>
          </p:cNvPr>
          <p:cNvSpPr/>
          <p:nvPr/>
        </p:nvSpPr>
        <p:spPr>
          <a:xfrm>
            <a:off x="682308" y="4585306"/>
            <a:ext cx="82330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Since y(</a:t>
            </a:r>
            <a:r>
              <a:rPr lang="en-GB" sz="2000" dirty="0">
                <a:solidFill>
                  <a:srgbClr val="000000"/>
                </a:solidFill>
                <a:latin typeface="Symbol" pitchFamily="2" charset="2"/>
              </a:rPr>
              <a:t>l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) is the same as the (1924) luminosity function, the (normalized) Y coordinate give a measure of </a:t>
            </a:r>
            <a:r>
              <a:rPr lang="en-GB" sz="2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 luminosity quoted as a percentage (%):</a:t>
            </a:r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AC1604-7536-5F47-8950-4040195F474A}"/>
              </a:ext>
            </a:extLst>
          </p:cNvPr>
          <p:cNvSpPr/>
          <p:nvPr/>
        </p:nvSpPr>
        <p:spPr>
          <a:xfrm>
            <a:off x="3035808" y="6294655"/>
            <a:ext cx="633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with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164185-1CF0-976F-057B-C3953FE122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6474" y="5402564"/>
            <a:ext cx="5055108" cy="5760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41F099-69AD-3923-D331-DA109BF4A2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155" y="6202466"/>
            <a:ext cx="2143536" cy="5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2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F806201-F03A-E748-A78A-7709079AA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BBD6CC-6DFA-BC4F-9681-8E3162471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What 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 Is It?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ECDCAE-FC4B-F544-921A-FA5147212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44065"/>
            <a:ext cx="8686800" cy="4677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Back to the original question: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146C58-76E2-5D4A-81C5-F162DC13E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5487" y="1536788"/>
            <a:ext cx="2272284" cy="4677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106363">
              <a:lnSpc>
                <a:spcPct val="100000"/>
              </a:lnSpc>
              <a:spcBef>
                <a:spcPts val="800"/>
              </a:spcBef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What </a:t>
            </a:r>
            <a:r>
              <a:rPr lang="en-GB" sz="22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 is it?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E987FD-A538-844F-8322-14EA4D8B6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282" y="1044065"/>
            <a:ext cx="4572000" cy="28068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33CE68-EF70-154F-AC86-4C298D53F56D}"/>
              </a:ext>
            </a:extLst>
          </p:cNvPr>
          <p:cNvSpPr>
            <a:spLocks noChangeAspect="1"/>
          </p:cNvSpPr>
          <p:nvPr/>
        </p:nvSpPr>
        <p:spPr>
          <a:xfrm>
            <a:off x="4852416" y="2319495"/>
            <a:ext cx="361097" cy="362746"/>
          </a:xfrm>
          <a:prstGeom prst="rect">
            <a:avLst/>
          </a:prstGeom>
          <a:noFill/>
          <a:ln w="508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A009FF-0832-4743-9FDF-7D6988B85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1" y="1854743"/>
            <a:ext cx="3492340" cy="249780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6B264C-D14C-E64A-986B-C82066C06E39}"/>
              </a:ext>
            </a:extLst>
          </p:cNvPr>
          <p:cNvCxnSpPr>
            <a:cxnSpLocks/>
          </p:cNvCxnSpPr>
          <p:nvPr/>
        </p:nvCxnSpPr>
        <p:spPr>
          <a:xfrm flipH="1" flipV="1">
            <a:off x="2355487" y="2549460"/>
            <a:ext cx="2633383" cy="171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7994FC2-EABC-6244-8E5A-90C70D761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871" y="2549460"/>
            <a:ext cx="797534" cy="4677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106363">
              <a:lnSpc>
                <a:spcPct val="100000"/>
              </a:lnSpc>
              <a:spcBef>
                <a:spcPts val="800"/>
              </a:spcBef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S(</a:t>
            </a:r>
            <a:r>
              <a:rPr lang="en-GB" sz="2200" dirty="0">
                <a:solidFill>
                  <a:srgbClr val="000000"/>
                </a:solidFill>
                <a:latin typeface="Symbol" pitchFamily="2" charset="2"/>
              </a:rPr>
              <a:t>l</a:t>
            </a: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9FEA01F-6818-6A4E-8514-B7A3D8C63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0779" y="4122860"/>
            <a:ext cx="2910402" cy="4492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C49B3A-5B71-C64F-8B59-2F2FC08E5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0779" y="4811386"/>
            <a:ext cx="3394373" cy="4453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0DA6C21-8962-D64D-892D-6ABAF53A5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0779" y="5495948"/>
            <a:ext cx="3406333" cy="4495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8D0E660-5B0E-EF49-9A1F-A09A126653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8819" y="6216651"/>
            <a:ext cx="3406333" cy="45150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09B0D4F-2DC9-CB45-A14F-580EB06986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223" y="4486314"/>
            <a:ext cx="3389059" cy="239584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8D3C22F-13BE-2141-89EF-6E1F0043A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6470" y="5580063"/>
            <a:ext cx="797534" cy="4677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106363">
              <a:lnSpc>
                <a:spcPct val="100000"/>
              </a:lnSpc>
              <a:spcBef>
                <a:spcPts val="800"/>
              </a:spcBef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I(</a:t>
            </a:r>
            <a:r>
              <a:rPr lang="en-GB" sz="2200" dirty="0">
                <a:solidFill>
                  <a:srgbClr val="000000"/>
                </a:solidFill>
                <a:latin typeface="Symbol" pitchFamily="2" charset="2"/>
              </a:rPr>
              <a:t>l</a:t>
            </a: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5848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15" grpId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F806201-F03A-E748-A78A-7709079AA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ECDCAE-FC4B-F544-921A-FA5147212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44065"/>
            <a:ext cx="8686800" cy="4677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Back to the original question: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146C58-76E2-5D4A-81C5-F162DC13E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8065" y="2104746"/>
            <a:ext cx="2272284" cy="4677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106363">
              <a:lnSpc>
                <a:spcPct val="100000"/>
              </a:lnSpc>
              <a:spcBef>
                <a:spcPts val="800"/>
              </a:spcBef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What </a:t>
            </a:r>
            <a:r>
              <a:rPr lang="en-GB" sz="22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 is it?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E987FD-A538-844F-8322-14EA4D8B6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282" y="1044065"/>
            <a:ext cx="4572000" cy="28068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33CE68-EF70-154F-AC86-4C298D53F56D}"/>
              </a:ext>
            </a:extLst>
          </p:cNvPr>
          <p:cNvSpPr>
            <a:spLocks noChangeAspect="1"/>
          </p:cNvSpPr>
          <p:nvPr/>
        </p:nvSpPr>
        <p:spPr>
          <a:xfrm>
            <a:off x="4852416" y="2319495"/>
            <a:ext cx="361097" cy="362746"/>
          </a:xfrm>
          <a:prstGeom prst="rect">
            <a:avLst/>
          </a:prstGeom>
          <a:noFill/>
          <a:ln w="508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6B264C-D14C-E64A-986B-C82066C06E39}"/>
              </a:ext>
            </a:extLst>
          </p:cNvPr>
          <p:cNvCxnSpPr>
            <a:cxnSpLocks/>
          </p:cNvCxnSpPr>
          <p:nvPr/>
        </p:nvCxnSpPr>
        <p:spPr>
          <a:xfrm flipH="1" flipV="1">
            <a:off x="2355487" y="2549460"/>
            <a:ext cx="2633383" cy="171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EC36EB0-7201-7844-A99F-46E66BE4D344}"/>
              </a:ext>
            </a:extLst>
          </p:cNvPr>
          <p:cNvSpPr/>
          <p:nvPr/>
        </p:nvSpPr>
        <p:spPr>
          <a:xfrm>
            <a:off x="484188" y="1879200"/>
            <a:ext cx="172354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X = 0.243 </a:t>
            </a:r>
          </a:p>
          <a:p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Y = 0.177 </a:t>
            </a:r>
          </a:p>
          <a:p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Z = 0.097</a:t>
            </a:r>
            <a:endParaRPr lang="en-US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726C42-24FB-7D45-A08E-AB81A68B40FF}"/>
              </a:ext>
            </a:extLst>
          </p:cNvPr>
          <p:cNvSpPr/>
          <p:nvPr/>
        </p:nvSpPr>
        <p:spPr>
          <a:xfrm>
            <a:off x="369887" y="5526909"/>
            <a:ext cx="3836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the chromaticity is (</a:t>
            </a:r>
            <a:r>
              <a:rPr lang="en-GB" dirty="0" err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)=(0.470, 0.343) with a luminosity (Y) of 17.7%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B395C7-F399-2D4F-959A-024AEB6AC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045" y="3549395"/>
            <a:ext cx="2024630" cy="60885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379792-A3F4-3D4E-AF9A-1B3812094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725" y="3683227"/>
            <a:ext cx="2272284" cy="4677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106363">
              <a:lnSpc>
                <a:spcPct val="100000"/>
              </a:lnSpc>
              <a:spcBef>
                <a:spcPts val="800"/>
              </a:spcBef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With: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C4AFD-F263-8543-BAD5-5A13E3B38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2692" y="4353043"/>
            <a:ext cx="2017294" cy="6088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9B8B84A-853E-904F-9874-471415B05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0089" y="4051110"/>
            <a:ext cx="2614530" cy="280689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AC524F3-CBD4-D940-8435-EAA0986AF64A}"/>
              </a:ext>
            </a:extLst>
          </p:cNvPr>
          <p:cNvCxnSpPr>
            <a:cxnSpLocks/>
          </p:cNvCxnSpPr>
          <p:nvPr/>
        </p:nvCxnSpPr>
        <p:spPr>
          <a:xfrm>
            <a:off x="4145280" y="5709789"/>
            <a:ext cx="2741516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2E29AD2A-99D8-4443-8DCD-2EE29281A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What 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 Is It?</a:t>
            </a:r>
          </a:p>
        </p:txBody>
      </p:sp>
    </p:spTree>
    <p:extLst>
      <p:ext uri="{BB962C8B-B14F-4D97-AF65-F5344CB8AC3E}">
        <p14:creationId xmlns:p14="http://schemas.microsoft.com/office/powerpoint/2010/main" val="401838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The 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Planckian</a:t>
            </a: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 Locus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8600" y="1044065"/>
            <a:ext cx="8686800" cy="8477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Black bodies give off an energy intensity so they are SPDs.</a:t>
            </a: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What </a:t>
            </a:r>
            <a:r>
              <a:rPr lang="en-GB" sz="2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 are they at a given temperature?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28600" y="2116479"/>
            <a:ext cx="8686800" cy="8477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Project the Planck distribution at a given temperature onto the x, y and z </a:t>
            </a:r>
            <a:r>
              <a:rPr lang="en-GB" sz="24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matching functions!</a:t>
            </a:r>
            <a:endParaRPr lang="en-GB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9B736C-B741-468D-20EA-7B3649FD6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76" y="3349291"/>
            <a:ext cx="3991142" cy="6400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2A6CD-7CBE-F031-79E3-E875A5F59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43" y="4357754"/>
            <a:ext cx="3991142" cy="647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73DF27-C069-7B77-9536-EEAC01AC2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48" y="5361514"/>
            <a:ext cx="3991142" cy="649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5FB047-C60B-B6B7-16C5-FDCF44FD6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951" y="3829635"/>
            <a:ext cx="3596105" cy="6665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188187-F261-753A-8AB1-C7D165F06D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6951" y="4913045"/>
            <a:ext cx="3580602" cy="66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5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The 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Planckian</a:t>
            </a: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 Locus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8600" y="1088552"/>
            <a:ext cx="3876245" cy="12722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200" b="1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200" b="1" dirty="0">
                <a:solidFill>
                  <a:srgbClr val="000000"/>
                </a:solidFill>
                <a:latin typeface="Times New Roman" pitchFamily="18" charset="0"/>
              </a:rPr>
              <a:t> Temperature</a:t>
            </a: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Plot the curve of </a:t>
            </a:r>
            <a:r>
              <a:rPr lang="en-GB" sz="2000" i="1" dirty="0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GB" sz="2000" i="1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), </a:t>
            </a:r>
            <a:r>
              <a:rPr lang="en-GB" sz="2000" i="1" dirty="0">
                <a:solidFill>
                  <a:srgbClr val="000000"/>
                </a:solidFill>
                <a:latin typeface="Times New Roman" pitchFamily="18" charset="0"/>
              </a:rPr>
              <a:t>y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GB" sz="2000" i="1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) on the Gamut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845" y="1477206"/>
            <a:ext cx="5039155" cy="53807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45510" y="6550096"/>
            <a:ext cx="1136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Wikipedia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235653" y="4709394"/>
            <a:ext cx="783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R</a:t>
            </a:r>
            <a:r>
              <a:rPr lang="en-US" sz="2800" baseline="-25000" dirty="0">
                <a:latin typeface="Times New Roman"/>
                <a:cs typeface="Times New Roman"/>
              </a:rPr>
              <a:t>700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29133" y="2360834"/>
            <a:ext cx="982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G</a:t>
            </a:r>
            <a:r>
              <a:rPr lang="en-US" sz="2800" baseline="-25000" dirty="0">
                <a:latin typeface="Times New Roman"/>
                <a:cs typeface="Times New Roman"/>
              </a:rPr>
              <a:t>546.1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11370" y="5971420"/>
            <a:ext cx="962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B</a:t>
            </a:r>
            <a:r>
              <a:rPr lang="en-US" sz="2800" baseline="-25000" dirty="0">
                <a:latin typeface="Times New Roman"/>
                <a:cs typeface="Times New Roman"/>
              </a:rPr>
              <a:t>435.8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28600" y="2387330"/>
            <a:ext cx="3876245" cy="425410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200" b="1" dirty="0">
                <a:solidFill>
                  <a:srgbClr val="000000"/>
                </a:solidFill>
                <a:latin typeface="Times New Roman" pitchFamily="18" charset="0"/>
              </a:rPr>
              <a:t>White point</a:t>
            </a: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Chromaticity coordinates of of a “white object” with respect to a reference </a:t>
            </a:r>
            <a:r>
              <a:rPr lang="en-GB" sz="2000" dirty="0" err="1">
                <a:solidFill>
                  <a:srgbClr val="000000"/>
                </a:solidFill>
                <a:latin typeface="Times New Roman" pitchFamily="18" charset="0"/>
              </a:rPr>
              <a:t>illuminant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. </a:t>
            </a:r>
          </a:p>
          <a:p>
            <a:pPr marL="1344613" lvl="2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Reference has spectral range that simulates different kinds of light</a:t>
            </a:r>
          </a:p>
          <a:p>
            <a:pPr marL="1801813" lvl="3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1600" dirty="0">
                <a:solidFill>
                  <a:srgbClr val="000000"/>
                </a:solidFill>
                <a:latin typeface="Times New Roman" pitchFamily="18" charset="0"/>
              </a:rPr>
              <a:t>A: Indoor lighting</a:t>
            </a:r>
          </a:p>
          <a:p>
            <a:pPr marL="1801813" lvl="3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1600" dirty="0">
                <a:solidFill>
                  <a:srgbClr val="000000"/>
                </a:solidFill>
                <a:latin typeface="Times New Roman" pitchFamily="18" charset="0"/>
              </a:rPr>
              <a:t>B,C: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</a:rPr>
              <a:t>Sim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</a:rPr>
              <a:t>. sunlight</a:t>
            </a:r>
          </a:p>
          <a:p>
            <a:pPr marL="1801813" lvl="3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1600" dirty="0">
                <a:solidFill>
                  <a:srgbClr val="000000"/>
                </a:solidFill>
                <a:latin typeface="Times New Roman" pitchFamily="18" charset="0"/>
              </a:rPr>
              <a:t>D: “Natural” daylight</a:t>
            </a:r>
          </a:p>
          <a:p>
            <a:pPr marL="2259013" lvl="4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1600" dirty="0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lang="en-GB" sz="1600" baseline="-25000" dirty="0">
                <a:solidFill>
                  <a:srgbClr val="000000"/>
                </a:solidFill>
                <a:latin typeface="Times New Roman" pitchFamily="18" charset="0"/>
              </a:rPr>
              <a:t>65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</a:rPr>
              <a:t>, D</a:t>
            </a:r>
            <a:r>
              <a:rPr lang="en-GB" sz="1600" baseline="-25000" dirty="0">
                <a:solidFill>
                  <a:srgbClr val="000000"/>
                </a:solidFill>
                <a:latin typeface="Times New Roman" pitchFamily="18" charset="0"/>
              </a:rPr>
              <a:t>50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ED80BED-FAD2-E1A6-93CA-14F7CA1D23FF}"/>
              </a:ext>
            </a:extLst>
          </p:cNvPr>
          <p:cNvSpPr/>
          <p:nvPr/>
        </p:nvSpPr>
        <p:spPr>
          <a:xfrm rot="19083590">
            <a:off x="5924928" y="4667668"/>
            <a:ext cx="625642" cy="420483"/>
          </a:xfrm>
          <a:prstGeom prst="ellipse">
            <a:avLst/>
          </a:prstGeom>
          <a:noFill/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63DCBD-BBFE-D218-B45D-73ADE2F7BB15}"/>
              </a:ext>
            </a:extLst>
          </p:cNvPr>
          <p:cNvCxnSpPr>
            <a:cxnSpLocks/>
          </p:cNvCxnSpPr>
          <p:nvPr/>
        </p:nvCxnSpPr>
        <p:spPr>
          <a:xfrm flipH="1" flipV="1">
            <a:off x="3540893" y="1905584"/>
            <a:ext cx="3009975" cy="2016711"/>
          </a:xfrm>
          <a:prstGeom prst="line">
            <a:avLst/>
          </a:prstGeom>
          <a:ln w="31750">
            <a:solidFill>
              <a:schemeClr val="accent1"/>
            </a:solidFill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66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D99F9B-3006-C12D-DEF1-49430FE52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433" y="7116"/>
            <a:ext cx="62335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E414E36-0DB8-2A24-707B-93F30AC4597A}"/>
              </a:ext>
            </a:extLst>
          </p:cNvPr>
          <p:cNvSpPr/>
          <p:nvPr/>
        </p:nvSpPr>
        <p:spPr>
          <a:xfrm>
            <a:off x="5613910" y="3623251"/>
            <a:ext cx="1250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Times New Roman" pitchFamily="18" charset="0"/>
              </a:rPr>
              <a:t>w</a:t>
            </a:r>
            <a:r>
              <a:rPr lang="en-GB" sz="1800" dirty="0">
                <a:solidFill>
                  <a:srgbClr val="000000"/>
                </a:solidFill>
                <a:latin typeface="Times New Roman" pitchFamily="18" charset="0"/>
              </a:rPr>
              <a:t> = (</a:t>
            </a:r>
            <a:r>
              <a:rPr lang="en-GB" sz="1800" i="1" dirty="0" err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GB" sz="1800" baseline="-25000" dirty="0" err="1">
                <a:solidFill>
                  <a:srgbClr val="000000"/>
                </a:solidFill>
                <a:latin typeface="Times New Roman" pitchFamily="18" charset="0"/>
              </a:rPr>
              <a:t>w</a:t>
            </a:r>
            <a:r>
              <a:rPr lang="en-GB" sz="1800" dirty="0" err="1">
                <a:solidFill>
                  <a:srgbClr val="000000"/>
                </a:solidFill>
                <a:latin typeface="Times New Roman" pitchFamily="18" charset="0"/>
              </a:rPr>
              <a:t>,</a:t>
            </a:r>
            <a:r>
              <a:rPr lang="en-GB" sz="1800" i="1" dirty="0" err="1">
                <a:solidFill>
                  <a:srgbClr val="000000"/>
                </a:solidFill>
                <a:latin typeface="Times New Roman" pitchFamily="18" charset="0"/>
              </a:rPr>
              <a:t>y</a:t>
            </a:r>
            <a:r>
              <a:rPr lang="en-GB" sz="1800" baseline="-25000" dirty="0" err="1">
                <a:solidFill>
                  <a:srgbClr val="000000"/>
                </a:solidFill>
                <a:latin typeface="Times New Roman" pitchFamily="18" charset="0"/>
              </a:rPr>
              <a:t>w</a:t>
            </a:r>
            <a:r>
              <a:rPr lang="en-GB" sz="18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en-US" baseline="-25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29C17E-7A78-C1ED-B03D-5D207DC5BA0C}"/>
              </a:ext>
            </a:extLst>
          </p:cNvPr>
          <p:cNvSpPr/>
          <p:nvPr/>
        </p:nvSpPr>
        <p:spPr>
          <a:xfrm>
            <a:off x="5111368" y="3441166"/>
            <a:ext cx="15824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Times New Roman" pitchFamily="18" charset="0"/>
              </a:rPr>
              <a:t>Chosen white point</a:t>
            </a:r>
            <a:endParaRPr lang="en-US" sz="14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E866CE7-18CA-47A4-B06E-7F5C2A63AE01}"/>
              </a:ext>
            </a:extLst>
          </p:cNvPr>
          <p:cNvGrpSpPr/>
          <p:nvPr/>
        </p:nvGrpSpPr>
        <p:grpSpPr>
          <a:xfrm rot="20106083">
            <a:off x="5426157" y="3954332"/>
            <a:ext cx="274320" cy="274320"/>
            <a:chOff x="-2316480" y="3552398"/>
            <a:chExt cx="274320" cy="27432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B6FE222-F368-8BE6-C08F-94A43722F058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-2310384" y="3689558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11F5BD5-592A-611D-BBE6-D6609CA7A73C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-2316480" y="3695654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EEB41B9-AD62-10B8-994F-07856423728E}"/>
              </a:ext>
            </a:extLst>
          </p:cNvPr>
          <p:cNvSpPr txBox="1"/>
          <p:nvPr/>
        </p:nvSpPr>
        <p:spPr>
          <a:xfrm>
            <a:off x="96253" y="481264"/>
            <a:ext cx="2910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 point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under reference illuminant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latin typeface="Symbol" pitchFamily="2" charset="2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06DB623-0177-E3E0-8C3F-41D97EDC2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4" y="2766250"/>
            <a:ext cx="2862948" cy="4102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67578B8-6F11-965C-8176-780BA202D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5" y="3434084"/>
            <a:ext cx="2862948" cy="41693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B362906-C7C5-CC58-FDD9-B5D2D56B5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24" y="4148138"/>
            <a:ext cx="2862948" cy="41558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1AD8F05-CC12-6D34-9452-38E4245AE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47" y="4892799"/>
            <a:ext cx="1931494" cy="41587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004C310-CEDB-5783-EED5-C602BD2C0554}"/>
              </a:ext>
            </a:extLst>
          </p:cNvPr>
          <p:cNvSpPr txBox="1"/>
          <p:nvPr/>
        </p:nvSpPr>
        <p:spPr>
          <a:xfrm>
            <a:off x="76567" y="1822799"/>
            <a:ext cx="29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Reflectance of reference “white object”: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white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>
                <a:latin typeface="Symbol" pitchFamily="2" charset="2"/>
                <a:cs typeface="Times New Roman" panose="02020603050405020304" pitchFamily="18" charset="0"/>
              </a:rPr>
              <a:t>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1 (usually)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F37A071-DAA3-5A56-3212-A7A36F1BAFEB}"/>
              </a:ext>
            </a:extLst>
          </p:cNvPr>
          <p:cNvCxnSpPr>
            <a:cxnSpLocks/>
          </p:cNvCxnSpPr>
          <p:nvPr/>
        </p:nvCxnSpPr>
        <p:spPr>
          <a:xfrm flipH="1" flipV="1">
            <a:off x="1314769" y="2311714"/>
            <a:ext cx="563952" cy="620186"/>
          </a:xfrm>
          <a:prstGeom prst="line">
            <a:avLst/>
          </a:prstGeom>
          <a:ln w="31750">
            <a:solidFill>
              <a:schemeClr val="accent1"/>
            </a:solidFill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61326BE9-E4BE-325D-55DA-C910D9C48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2289" y="2315815"/>
            <a:ext cx="1746801" cy="42604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54CADA3-540A-1817-836A-91DE9BB457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6312" y="2808653"/>
            <a:ext cx="1730824" cy="426049"/>
          </a:xfrm>
          <a:prstGeom prst="rect">
            <a:avLst/>
          </a:prstGeom>
        </p:spPr>
      </p:pic>
      <p:sp>
        <p:nvSpPr>
          <p:cNvPr id="57" name="Rectangle 5">
            <a:extLst>
              <a:ext uri="{FF2B5EF4-FFF2-40B4-BE49-F238E27FC236}">
                <a16:creationId xmlns:a16="http://schemas.microsoft.com/office/drawing/2014/main" id="{DAF800E1-88E4-7CBE-72F4-71C5BDBED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032" y="5647463"/>
            <a:ext cx="3176426" cy="113563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1700" b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GB" sz="1700" dirty="0">
                <a:solidFill>
                  <a:srgbClr val="000000"/>
                </a:solidFill>
                <a:latin typeface="Times New Roman" pitchFamily="18" charset="0"/>
              </a:rPr>
              <a:t> equal energy white point</a:t>
            </a: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white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>
                <a:latin typeface="Symbol" pitchFamily="2" charset="2"/>
                <a:cs typeface="Times New Roman" panose="02020603050405020304" pitchFamily="18" charset="0"/>
              </a:rPr>
              <a:t>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1,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>
                <a:latin typeface="Symbol" pitchFamily="2" charset="2"/>
                <a:cs typeface="Times New Roman" panose="02020603050405020304" pitchFamily="18" charset="0"/>
              </a:rPr>
              <a:t>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1 </a:t>
            </a:r>
            <a:endParaRPr lang="en-GB" sz="16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1600" dirty="0">
                <a:solidFill>
                  <a:srgbClr val="000000"/>
                </a:solidFill>
                <a:latin typeface="Times New Roman" pitchFamily="18" charset="0"/>
              </a:rPr>
              <a:t>x=1/3, y=1/3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0A0778-C745-9797-F19F-A5087B81E158}"/>
              </a:ext>
            </a:extLst>
          </p:cNvPr>
          <p:cNvSpPr txBox="1"/>
          <p:nvPr/>
        </p:nvSpPr>
        <p:spPr>
          <a:xfrm>
            <a:off x="5481475" y="4128448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D70830B-7138-A7A4-8885-615BE9DACC6A}"/>
              </a:ext>
            </a:extLst>
          </p:cNvPr>
          <p:cNvCxnSpPr/>
          <p:nvPr/>
        </p:nvCxnSpPr>
        <p:spPr>
          <a:xfrm>
            <a:off x="3817218" y="4230115"/>
            <a:ext cx="1558097" cy="0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0FB5121-B4F1-A8F9-E7F4-589EAC669481}"/>
              </a:ext>
            </a:extLst>
          </p:cNvPr>
          <p:cNvCxnSpPr/>
          <p:nvPr/>
        </p:nvCxnSpPr>
        <p:spPr>
          <a:xfrm flipV="1">
            <a:off x="5515683" y="4262200"/>
            <a:ext cx="0" cy="1458166"/>
          </a:xfrm>
          <a:prstGeom prst="line">
            <a:avLst/>
          </a:prstGeom>
          <a:ln>
            <a:solidFill>
              <a:srgbClr val="00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85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50" grpId="0"/>
      <p:bldP spid="57" grpId="0"/>
      <p:bldP spid="5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36EA2-9B4D-4D11-2543-3595E81EA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ED6782-85B2-14A7-5E0C-C2BAD2777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433" y="7116"/>
            <a:ext cx="623356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00D4DE-C512-1173-DDC2-34536CBA221E}"/>
              </a:ext>
            </a:extLst>
          </p:cNvPr>
          <p:cNvSpPr/>
          <p:nvPr/>
        </p:nvSpPr>
        <p:spPr>
          <a:xfrm>
            <a:off x="5613910" y="3623251"/>
            <a:ext cx="1250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Times New Roman" pitchFamily="18" charset="0"/>
              </a:rPr>
              <a:t>w</a:t>
            </a:r>
            <a:r>
              <a:rPr lang="en-GB" sz="1800" dirty="0">
                <a:solidFill>
                  <a:srgbClr val="000000"/>
                </a:solidFill>
                <a:latin typeface="Times New Roman" pitchFamily="18" charset="0"/>
              </a:rPr>
              <a:t> = (</a:t>
            </a:r>
            <a:r>
              <a:rPr lang="en-GB" sz="1800" i="1" dirty="0" err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GB" sz="1800" baseline="-25000" dirty="0" err="1">
                <a:solidFill>
                  <a:srgbClr val="000000"/>
                </a:solidFill>
                <a:latin typeface="Times New Roman" pitchFamily="18" charset="0"/>
              </a:rPr>
              <a:t>w</a:t>
            </a:r>
            <a:r>
              <a:rPr lang="en-GB" sz="1800" dirty="0" err="1">
                <a:solidFill>
                  <a:srgbClr val="000000"/>
                </a:solidFill>
                <a:latin typeface="Times New Roman" pitchFamily="18" charset="0"/>
              </a:rPr>
              <a:t>,</a:t>
            </a:r>
            <a:r>
              <a:rPr lang="en-GB" sz="1800" i="1" dirty="0" err="1">
                <a:solidFill>
                  <a:srgbClr val="000000"/>
                </a:solidFill>
                <a:latin typeface="Times New Roman" pitchFamily="18" charset="0"/>
              </a:rPr>
              <a:t>y</a:t>
            </a:r>
            <a:r>
              <a:rPr lang="en-GB" sz="1800" baseline="-25000" dirty="0" err="1">
                <a:solidFill>
                  <a:srgbClr val="000000"/>
                </a:solidFill>
                <a:latin typeface="Times New Roman" pitchFamily="18" charset="0"/>
              </a:rPr>
              <a:t>w</a:t>
            </a:r>
            <a:r>
              <a:rPr lang="en-GB" sz="18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en-US" baseline="-25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0C19BC-4FD5-7DD4-F66E-8CB7FC6B44CA}"/>
              </a:ext>
            </a:extLst>
          </p:cNvPr>
          <p:cNvSpPr/>
          <p:nvPr/>
        </p:nvSpPr>
        <p:spPr>
          <a:xfrm>
            <a:off x="5111368" y="3441166"/>
            <a:ext cx="15824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Times New Roman" pitchFamily="18" charset="0"/>
              </a:rPr>
              <a:t>Chosen white point</a:t>
            </a:r>
            <a:endParaRPr lang="en-US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0397B5-6979-9256-F5E1-3D47473DD3AE}"/>
              </a:ext>
            </a:extLst>
          </p:cNvPr>
          <p:cNvSpPr/>
          <p:nvPr/>
        </p:nvSpPr>
        <p:spPr>
          <a:xfrm>
            <a:off x="4412115" y="2586624"/>
            <a:ext cx="1075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000000"/>
                </a:solidFill>
                <a:latin typeface="Times New Roman" pitchFamily="18" charset="0"/>
              </a:rPr>
              <a:t>x 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= (</a:t>
            </a:r>
            <a:r>
              <a:rPr lang="en-GB" sz="2000" i="1" dirty="0" err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GB" sz="2000" dirty="0" err="1">
                <a:solidFill>
                  <a:srgbClr val="000000"/>
                </a:solidFill>
                <a:latin typeface="Times New Roman" pitchFamily="18" charset="0"/>
              </a:rPr>
              <a:t>,</a:t>
            </a:r>
            <a:r>
              <a:rPr lang="en-GB" sz="2000" i="1" dirty="0" err="1">
                <a:solidFill>
                  <a:srgbClr val="000000"/>
                </a:solidFill>
                <a:latin typeface="Times New Roman" pitchFamily="18" charset="0"/>
              </a:rPr>
              <a:t>y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en-US" sz="20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6BD1CF4-B9E2-78D2-4B36-1AAA52FCA043}"/>
              </a:ext>
            </a:extLst>
          </p:cNvPr>
          <p:cNvCxnSpPr>
            <a:cxnSpLocks/>
          </p:cNvCxnSpPr>
          <p:nvPr/>
        </p:nvCxnSpPr>
        <p:spPr>
          <a:xfrm>
            <a:off x="3465095" y="1961144"/>
            <a:ext cx="2100789" cy="2135877"/>
          </a:xfrm>
          <a:prstGeom prst="line">
            <a:avLst/>
          </a:prstGeom>
          <a:ln w="31750">
            <a:solidFill>
              <a:schemeClr val="accent1"/>
            </a:solidFill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99928C5-FC01-56D4-8AD2-CE293AABA3E7}"/>
              </a:ext>
            </a:extLst>
          </p:cNvPr>
          <p:cNvGrpSpPr/>
          <p:nvPr/>
        </p:nvGrpSpPr>
        <p:grpSpPr>
          <a:xfrm rot="18648324">
            <a:off x="4434840" y="2951613"/>
            <a:ext cx="274320" cy="274320"/>
            <a:chOff x="-2316480" y="3552398"/>
            <a:chExt cx="274320" cy="27432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9AD4D56-B364-FB49-CF70-B1E1224C16BD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-2310384" y="3689558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32EE118-EEE3-A9C1-5018-CEA3648ECD01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-2316480" y="3695654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2DAF1B6-C4E9-E999-4C7E-0C68090F8A29}"/>
              </a:ext>
            </a:extLst>
          </p:cNvPr>
          <p:cNvGrpSpPr/>
          <p:nvPr/>
        </p:nvGrpSpPr>
        <p:grpSpPr>
          <a:xfrm rot="20106083">
            <a:off x="5426157" y="3954332"/>
            <a:ext cx="274320" cy="274320"/>
            <a:chOff x="-2316480" y="3552398"/>
            <a:chExt cx="274320" cy="27432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451C3DD-ADCB-04CD-E789-9FC465B7D440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-2310384" y="3689558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DAF6601-4F4F-153F-2525-8E56B5373007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-2316480" y="3695654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CF10E861-6FAB-AD3E-0472-2987711465DE}"/>
              </a:ext>
            </a:extLst>
          </p:cNvPr>
          <p:cNvSpPr/>
          <p:nvPr/>
        </p:nvSpPr>
        <p:spPr>
          <a:xfrm>
            <a:off x="3544789" y="1653201"/>
            <a:ext cx="121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GB" i="1" baseline="-25000" dirty="0" err="1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en-GB" sz="1800" dirty="0">
                <a:solidFill>
                  <a:srgbClr val="000000"/>
                </a:solidFill>
                <a:latin typeface="Times New Roman" pitchFamily="18" charset="0"/>
              </a:rPr>
              <a:t> = (</a:t>
            </a:r>
            <a:r>
              <a:rPr lang="en-GB" sz="1800" i="1" dirty="0" err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GB" sz="1800" i="1" baseline="-25000" dirty="0" err="1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en-GB" sz="1800" dirty="0" err="1">
                <a:solidFill>
                  <a:srgbClr val="000000"/>
                </a:solidFill>
                <a:latin typeface="Times New Roman" pitchFamily="18" charset="0"/>
              </a:rPr>
              <a:t>,</a:t>
            </a:r>
            <a:r>
              <a:rPr lang="en-GB" sz="1800" i="1" dirty="0" err="1">
                <a:solidFill>
                  <a:srgbClr val="000000"/>
                </a:solidFill>
                <a:latin typeface="Times New Roman" pitchFamily="18" charset="0"/>
              </a:rPr>
              <a:t>y</a:t>
            </a:r>
            <a:r>
              <a:rPr lang="en-GB" sz="1800" i="1" baseline="-25000" dirty="0" err="1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en-GB" sz="18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en-US" baseline="-250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BFCBE0C-5110-8BA5-637B-A37D7FEABECE}"/>
              </a:ext>
            </a:extLst>
          </p:cNvPr>
          <p:cNvGrpSpPr/>
          <p:nvPr/>
        </p:nvGrpSpPr>
        <p:grpSpPr>
          <a:xfrm rot="20106083">
            <a:off x="3327934" y="1823984"/>
            <a:ext cx="274320" cy="274320"/>
            <a:chOff x="-2316480" y="3552398"/>
            <a:chExt cx="274320" cy="27432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C3B31EC-993E-DC9D-4EC4-D268B3558745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-2310384" y="3689558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EE1607C-DCA0-26AB-2403-68067BAF6EE8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-2316480" y="3695654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A6FDAEB-8B65-1AB0-7AE6-01D374083E54}"/>
              </a:ext>
            </a:extLst>
          </p:cNvPr>
          <p:cNvSpPr txBox="1"/>
          <p:nvPr/>
        </p:nvSpPr>
        <p:spPr>
          <a:xfrm>
            <a:off x="96253" y="481264"/>
            <a:ext cx="29104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purity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“closeness” of a color to it’s dominant wavelength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wrt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white point: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F6D22-75FA-43F2-A0CC-75FABB6C8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1" y="2604208"/>
            <a:ext cx="2678200" cy="46879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81EA796-96C7-08DE-49F3-A1756BE7BC08}"/>
              </a:ext>
            </a:extLst>
          </p:cNvPr>
          <p:cNvSpPr/>
          <p:nvPr/>
        </p:nvSpPr>
        <p:spPr>
          <a:xfrm rot="19083590">
            <a:off x="3152274" y="1726049"/>
            <a:ext cx="625642" cy="420483"/>
          </a:xfrm>
          <a:prstGeom prst="ellipse">
            <a:avLst/>
          </a:prstGeom>
          <a:noFill/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B551DC-98ED-AB75-539D-F2907A96CBC4}"/>
              </a:ext>
            </a:extLst>
          </p:cNvPr>
          <p:cNvCxnSpPr>
            <a:cxnSpLocks/>
          </p:cNvCxnSpPr>
          <p:nvPr/>
        </p:nvCxnSpPr>
        <p:spPr>
          <a:xfrm flipH="1">
            <a:off x="2037444" y="1958577"/>
            <a:ext cx="1413516" cy="2479168"/>
          </a:xfrm>
          <a:prstGeom prst="line">
            <a:avLst/>
          </a:prstGeom>
          <a:ln w="31750">
            <a:solidFill>
              <a:srgbClr val="07FF2D"/>
            </a:solidFill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55470D0-579B-5495-C7DA-BF59B180B1B3}"/>
              </a:ext>
            </a:extLst>
          </p:cNvPr>
          <p:cNvSpPr txBox="1"/>
          <p:nvPr/>
        </p:nvSpPr>
        <p:spPr>
          <a:xfrm>
            <a:off x="310308" y="4371717"/>
            <a:ext cx="2273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Dominant wavelength of color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69FDDC-BC43-8592-34CB-7D42E9E329F2}"/>
              </a:ext>
            </a:extLst>
          </p:cNvPr>
          <p:cNvSpPr txBox="1"/>
          <p:nvPr/>
        </p:nvSpPr>
        <p:spPr>
          <a:xfrm>
            <a:off x="121296" y="5353700"/>
            <a:ext cx="29104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Purity is basically Munsell saturation on a scale of 0 to 1.</a:t>
            </a:r>
          </a:p>
        </p:txBody>
      </p:sp>
    </p:spTree>
    <p:extLst>
      <p:ext uri="{BB962C8B-B14F-4D97-AF65-F5344CB8AC3E}">
        <p14:creationId xmlns:p14="http://schemas.microsoft.com/office/powerpoint/2010/main" val="210524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" grpId="0" animBg="1"/>
      <p:bldP spid="7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8F233C0-8D9A-A930-DE4D-A72DF957D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B6F8FF-771A-3B4C-0CF7-A22D63873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Example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C7E17-A180-6DAA-D013-B41FD52B7909}"/>
              </a:ext>
            </a:extLst>
          </p:cNvPr>
          <p:cNvSpPr txBox="1"/>
          <p:nvPr/>
        </p:nvSpPr>
        <p:spPr>
          <a:xfrm>
            <a:off x="262411" y="929035"/>
            <a:ext cx="86890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chromaticity coords of the white point under D65 are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0.31,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0.33. At 570nm the chromaticity coords are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0.44, 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0.55.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0A2DE9-EB12-DACA-D9D8-B4B617FF15BA}"/>
              </a:ext>
            </a:extLst>
          </p:cNvPr>
          <p:cNvSpPr txBox="1"/>
          <p:nvPr/>
        </p:nvSpPr>
        <p:spPr>
          <a:xfrm>
            <a:off x="332318" y="4400785"/>
            <a:ext cx="86191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Give the equation of a line for all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chromaticities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a dominant wavelength at 570nm. Remember, the equation for a line given two points is: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E68414-0913-6245-FCEF-3CDB31F2F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092" y="5443533"/>
            <a:ext cx="2578434" cy="316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13747B-85F5-42B2-2C18-6F9F894BA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861" y="5328458"/>
            <a:ext cx="1685082" cy="5952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EAAFD4-0425-AB5C-B0CB-D5A0B28540E5}"/>
              </a:ext>
            </a:extLst>
          </p:cNvPr>
          <p:cNvSpPr txBox="1"/>
          <p:nvPr/>
        </p:nvSpPr>
        <p:spPr>
          <a:xfrm>
            <a:off x="4482430" y="5364299"/>
            <a:ext cx="83017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endParaRPr lang="en-US" sz="2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C9E02C-F189-23E8-1A19-93976A02871A}"/>
              </a:ext>
            </a:extLst>
          </p:cNvPr>
          <p:cNvSpPr txBox="1"/>
          <p:nvPr/>
        </p:nvSpPr>
        <p:spPr>
          <a:xfrm>
            <a:off x="262411" y="1799359"/>
            <a:ext cx="4220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Show where these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chromaticities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fall on the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-Gamut: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42D62D-ED3F-28E6-13BC-10490A544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583" y="1727779"/>
            <a:ext cx="2511672" cy="26964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9CE4A9-91FE-8F24-25CB-CB1B40A07D79}"/>
              </a:ext>
            </a:extLst>
          </p:cNvPr>
          <p:cNvSpPr txBox="1"/>
          <p:nvPr/>
        </p:nvSpPr>
        <p:spPr>
          <a:xfrm>
            <a:off x="332318" y="6101298"/>
            <a:ext cx="8619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Compute the purity of x = 0.41, y = 0.51 (it’s on the line).</a:t>
            </a:r>
          </a:p>
        </p:txBody>
      </p:sp>
    </p:spTree>
    <p:extLst>
      <p:ext uri="{BB962C8B-B14F-4D97-AF65-F5344CB8AC3E}">
        <p14:creationId xmlns:p14="http://schemas.microsoft.com/office/powerpoint/2010/main" val="1368832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F70C35F-BFD6-417C-F81D-BE53A2AA0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F5B90A-716F-2C71-85D1-82123DF7BFBD}"/>
              </a:ext>
            </a:extLst>
          </p:cNvPr>
          <p:cNvSpPr txBox="1"/>
          <p:nvPr/>
        </p:nvSpPr>
        <p:spPr>
          <a:xfrm>
            <a:off x="470694" y="2549296"/>
            <a:ext cx="8202612" cy="4278094"/>
          </a:xfrm>
          <a:prstGeom prst="rect">
            <a:avLst/>
          </a:prstGeom>
          <a:solidFill>
            <a:srgbClr val="000045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xw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 &lt;- 0.31  </a:t>
            </a:r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# D65 white point</a:t>
            </a:r>
          </a:p>
          <a:p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yw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 &lt;- 0.33  </a:t>
            </a:r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# D65 white point</a:t>
            </a:r>
          </a:p>
          <a:p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xh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 &lt;- 0.44  </a:t>
            </a:r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# 570nm</a:t>
            </a:r>
          </a:p>
          <a:p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yh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 &lt;- 0.55  </a:t>
            </a:r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# 570nm</a:t>
            </a:r>
          </a:p>
          <a:p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m &lt;- (</a:t>
            </a:r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yh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yw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)/(</a:t>
            </a:r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xh-xw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) </a:t>
            </a:r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# 570nm-D65 line Slope</a:t>
            </a:r>
          </a:p>
          <a:p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b &lt;- (</a:t>
            </a:r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yw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-m*</a:t>
            </a:r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xw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)         </a:t>
            </a:r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# 570nm-D65 line Intercept</a:t>
            </a:r>
          </a:p>
          <a:p>
            <a:endParaRPr lang="en-US" sz="16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# b.</a:t>
            </a:r>
          </a:p>
          <a:p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m &lt;- (</a:t>
            </a:r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yh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yw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)/(</a:t>
            </a:r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xh-xw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) </a:t>
            </a:r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# 570nm-D65 line Slope</a:t>
            </a:r>
          </a:p>
          <a:p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b &lt;- (</a:t>
            </a:r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yw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-m*</a:t>
            </a:r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xw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)         </a:t>
            </a:r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# 570nm-D65 line Intercept</a:t>
            </a:r>
          </a:p>
          <a:p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c(</a:t>
            </a:r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m,b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)                 </a:t>
            </a:r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# 570nm-D65 line: y = 1.69x - 0.19</a:t>
            </a:r>
            <a:endParaRPr lang="en-US" sz="1600" dirty="0">
              <a:solidFill>
                <a:schemeClr val="bg1"/>
              </a:solidFill>
              <a:latin typeface="Courier"/>
              <a:cs typeface="Courier"/>
            </a:endParaRPr>
          </a:p>
          <a:p>
            <a:endParaRPr lang="en-US" sz="16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# c.</a:t>
            </a:r>
          </a:p>
          <a:p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xe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     &lt;- 0.41</a:t>
            </a:r>
          </a:p>
          <a:p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ye     &lt;- 0.51</a:t>
            </a:r>
          </a:p>
          <a:p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purity &lt;- sqrt(((</a:t>
            </a:r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xe-xw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)^2 +(ye-</a:t>
            </a:r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yw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)^2)/((</a:t>
            </a:r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xh-xw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)^2 +(</a:t>
            </a:r>
            <a:r>
              <a:rPr lang="en-US" sz="1600" dirty="0" err="1">
                <a:solidFill>
                  <a:schemeClr val="bg1"/>
                </a:solidFill>
                <a:latin typeface="Courier"/>
                <a:cs typeface="Courier"/>
              </a:rPr>
              <a:t>yh-yw</a:t>
            </a:r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)^2))</a:t>
            </a:r>
          </a:p>
          <a:p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purity                 </a:t>
            </a:r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# Purity (Munsell saturation) is 81%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7CE605-69FF-93C8-2708-7A40ACB3C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982" y="315912"/>
            <a:ext cx="2995196" cy="321556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8858CE7-B17E-181A-20A3-D0AF1AD86B45}"/>
              </a:ext>
            </a:extLst>
          </p:cNvPr>
          <p:cNvGrpSpPr/>
          <p:nvPr/>
        </p:nvGrpSpPr>
        <p:grpSpPr>
          <a:xfrm rot="20106083">
            <a:off x="6894164" y="2089440"/>
            <a:ext cx="274320" cy="274320"/>
            <a:chOff x="-2316480" y="3552398"/>
            <a:chExt cx="274320" cy="27432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23AF15B-EF42-C9E7-EAFC-6E329A54085F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-2310384" y="3689558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04063B2-CC77-808A-543B-3247CE7A5102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-2316480" y="3695654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4C651-F6C4-1FA8-E8B1-158025EC2767}"/>
              </a:ext>
            </a:extLst>
          </p:cNvPr>
          <p:cNvGrpSpPr/>
          <p:nvPr/>
        </p:nvGrpSpPr>
        <p:grpSpPr>
          <a:xfrm rot="20106083">
            <a:off x="7227040" y="1315404"/>
            <a:ext cx="274320" cy="274320"/>
            <a:chOff x="-2316480" y="3552398"/>
            <a:chExt cx="274320" cy="27432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6B760D9-ACB2-728C-7CD8-5CF0BBDDDFBC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-2310384" y="3689558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092DA2B-31D7-9726-5B66-C3485C329D7F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-2316480" y="3695654"/>
              <a:ext cx="27432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0A845C-47ED-94BF-2F0C-ECF2C8D85D98}"/>
              </a:ext>
            </a:extLst>
          </p:cNvPr>
          <p:cNvCxnSpPr>
            <a:cxnSpLocks/>
          </p:cNvCxnSpPr>
          <p:nvPr/>
        </p:nvCxnSpPr>
        <p:spPr>
          <a:xfrm flipH="1">
            <a:off x="7021859" y="1458093"/>
            <a:ext cx="344908" cy="762004"/>
          </a:xfrm>
          <a:prstGeom prst="line">
            <a:avLst/>
          </a:prstGeom>
          <a:ln w="31750">
            <a:solidFill>
              <a:schemeClr val="accent1"/>
            </a:solidFill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AD832ED-F488-1D94-69C1-DDE0BE0F3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451" y="1687770"/>
            <a:ext cx="898772" cy="1119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CD53E4-D2F4-B2CF-49D0-26D8D124EC0A}"/>
              </a:ext>
            </a:extLst>
          </p:cNvPr>
          <p:cNvSpPr txBox="1"/>
          <p:nvPr/>
        </p:nvSpPr>
        <p:spPr>
          <a:xfrm>
            <a:off x="7006366" y="2201635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D65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2B20A1-006D-F7EB-A06D-E7E40ED070A7}"/>
              </a:ext>
            </a:extLst>
          </p:cNvPr>
          <p:cNvSpPr txBox="1"/>
          <p:nvPr/>
        </p:nvSpPr>
        <p:spPr>
          <a:xfrm>
            <a:off x="7339241" y="1150871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14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51F462-EB64-027B-308B-77DABE61D900}"/>
              </a:ext>
            </a:extLst>
          </p:cNvPr>
          <p:cNvSpPr txBox="1"/>
          <p:nvPr/>
        </p:nvSpPr>
        <p:spPr>
          <a:xfrm>
            <a:off x="7868659" y="525228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</p:spTree>
    <p:extLst>
      <p:ext uri="{BB962C8B-B14F-4D97-AF65-F5344CB8AC3E}">
        <p14:creationId xmlns:p14="http://schemas.microsoft.com/office/powerpoint/2010/main" val="19078357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D9FF56-5E97-B14B-A444-8C3DAC7A1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872" y="0"/>
            <a:ext cx="623356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2BBE43-A236-6B42-BB10-52ACD67A0F1E}"/>
              </a:ext>
            </a:extLst>
          </p:cNvPr>
          <p:cNvSpPr/>
          <p:nvPr/>
        </p:nvSpPr>
        <p:spPr>
          <a:xfrm>
            <a:off x="7724727" y="4036814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GB" baseline="-2500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baseline="-25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F2B595-20EE-E644-A202-79911A7EE2E7}"/>
              </a:ext>
            </a:extLst>
          </p:cNvPr>
          <p:cNvSpPr/>
          <p:nvPr/>
        </p:nvSpPr>
        <p:spPr>
          <a:xfrm>
            <a:off x="4451175" y="1141214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GB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baseline="-25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0AC649-6FE2-FB40-978C-39855946FF93}"/>
              </a:ext>
            </a:extLst>
          </p:cNvPr>
          <p:cNvSpPr/>
          <p:nvPr/>
        </p:nvSpPr>
        <p:spPr>
          <a:xfrm>
            <a:off x="4274391" y="5280398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GB" baseline="-25000" dirty="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US" baseline="-2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E4C60-096F-6145-A66B-3C0F8E60D0D9}"/>
              </a:ext>
            </a:extLst>
          </p:cNvPr>
          <p:cNvSpPr/>
          <p:nvPr/>
        </p:nvSpPr>
        <p:spPr>
          <a:xfrm>
            <a:off x="5493591" y="3695438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Times New Roman" pitchFamily="18" charset="0"/>
              </a:rPr>
              <a:t>w</a:t>
            </a:r>
            <a:endParaRPr lang="en-US" baseline="-25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01B0CB-1B6E-6A42-B476-CE0C9A764926}"/>
              </a:ext>
            </a:extLst>
          </p:cNvPr>
          <p:cNvCxnSpPr>
            <a:cxnSpLocks/>
          </p:cNvCxnSpPr>
          <p:nvPr/>
        </p:nvCxnSpPr>
        <p:spPr>
          <a:xfrm flipH="1">
            <a:off x="4448065" y="1478804"/>
            <a:ext cx="179623" cy="388693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607CF7C-DF1F-B049-BA31-E6C96FAA8BB8}"/>
              </a:ext>
            </a:extLst>
          </p:cNvPr>
          <p:cNvCxnSpPr>
            <a:cxnSpLocks/>
          </p:cNvCxnSpPr>
          <p:nvPr/>
        </p:nvCxnSpPr>
        <p:spPr>
          <a:xfrm>
            <a:off x="4639880" y="1498354"/>
            <a:ext cx="3121423" cy="268655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067034-14DD-3D4C-810F-D440D4825665}"/>
              </a:ext>
            </a:extLst>
          </p:cNvPr>
          <p:cNvCxnSpPr>
            <a:cxnSpLocks/>
          </p:cNvCxnSpPr>
          <p:nvPr/>
        </p:nvCxnSpPr>
        <p:spPr>
          <a:xfrm flipV="1">
            <a:off x="4442928" y="4197358"/>
            <a:ext cx="3318375" cy="11622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8E94DE4-5BC2-774B-98C5-AB0EBBB0C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73" y="1624674"/>
            <a:ext cx="1762474" cy="6985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29191C-E663-824D-8A44-EBD78CA77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73" y="2515538"/>
            <a:ext cx="1762474" cy="6985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3D515E-7208-8D4D-8909-584C75558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73" y="3406402"/>
            <a:ext cx="1762474" cy="6985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5182519-AEFB-4443-B266-7BAB702D9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454" y="4297266"/>
            <a:ext cx="1633512" cy="69854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1808DAD-117F-1441-9D3F-138EEFBB6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61" y="0"/>
            <a:ext cx="3122406" cy="9649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>
                <a:solidFill>
                  <a:srgbClr val="000000"/>
                </a:solidFill>
                <a:latin typeface="Times New Roman" pitchFamily="18" charset="0"/>
              </a:rPr>
              <a:t>Sub </a:t>
            </a:r>
            <a:r>
              <a:rPr lang="en-GB" sz="3200" b="1" dirty="0" err="1">
                <a:solidFill>
                  <a:srgbClr val="000000"/>
                </a:solidFill>
                <a:latin typeface="Times New Roman" pitchFamily="18" charset="0"/>
              </a:rPr>
              <a:t>Gamuts</a:t>
            </a:r>
            <a:r>
              <a:rPr lang="en-GB" sz="3200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1A0A0A4-5C90-6943-9128-5FEFEBF3DBB4}"/>
              </a:ext>
            </a:extLst>
          </p:cNvPr>
          <p:cNvSpPr/>
          <p:nvPr/>
        </p:nvSpPr>
        <p:spPr>
          <a:xfrm>
            <a:off x="7192415" y="4329492"/>
            <a:ext cx="1186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Times New Roman" pitchFamily="18" charset="0"/>
              </a:rPr>
              <a:t>“red” primary</a:t>
            </a:r>
            <a:endParaRPr lang="en-US" sz="14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2C21C59-CE40-D24A-8075-D7EA24E916CF}"/>
              </a:ext>
            </a:extLst>
          </p:cNvPr>
          <p:cNvSpPr/>
          <p:nvPr/>
        </p:nvSpPr>
        <p:spPr>
          <a:xfrm>
            <a:off x="4591112" y="5359646"/>
            <a:ext cx="12666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Times New Roman" pitchFamily="18" charset="0"/>
              </a:rPr>
              <a:t>“blue” primary</a:t>
            </a:r>
            <a:endParaRPr lang="en-US" sz="1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0145AE6-2E1B-B943-95DA-48E07C581BD2}"/>
              </a:ext>
            </a:extLst>
          </p:cNvPr>
          <p:cNvSpPr/>
          <p:nvPr/>
        </p:nvSpPr>
        <p:spPr>
          <a:xfrm>
            <a:off x="3605342" y="980265"/>
            <a:ext cx="13564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Times New Roman" pitchFamily="18" charset="0"/>
              </a:rPr>
              <a:t>“green” primary</a:t>
            </a:r>
            <a:endParaRPr lang="en-US" sz="1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528DEA9-65EA-7D4D-9888-D37EDB1BB4CF}"/>
              </a:ext>
            </a:extLst>
          </p:cNvPr>
          <p:cNvSpPr/>
          <p:nvPr/>
        </p:nvSpPr>
        <p:spPr>
          <a:xfrm>
            <a:off x="4991049" y="3513353"/>
            <a:ext cx="15824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Times New Roman" pitchFamily="18" charset="0"/>
              </a:rPr>
              <a:t>Chosen white point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71456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Light </a:t>
            </a:r>
            <a:r>
              <a:rPr lang="en-GB" sz="40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8600" y="976148"/>
            <a:ext cx="8686800" cy="1046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3200" dirty="0">
                <a:solidFill>
                  <a:srgbClr val="000000"/>
                </a:solidFill>
                <a:latin typeface="Times New Roman" pitchFamily="18" charset="0"/>
              </a:rPr>
              <a:t>When light impinges on a surface, lots of things can happen: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8600" y="2055763"/>
            <a:ext cx="8686800" cy="27890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e- of the atoms </a:t>
            </a:r>
            <a:r>
              <a:rPr lang="en-GB" sz="2800" b="1" i="1" u="sng" dirty="0">
                <a:solidFill>
                  <a:srgbClr val="000000"/>
                </a:solidFill>
                <a:latin typeface="Times New Roman" pitchFamily="18" charset="0"/>
              </a:rPr>
              <a:t>don</a:t>
            </a:r>
            <a:r>
              <a:rPr lang="fr-FR" sz="2800" b="1" i="1" u="sng" dirty="0">
                <a:solidFill>
                  <a:srgbClr val="000000"/>
                </a:solidFill>
                <a:latin typeface="Times New Roman" pitchFamily="18" charset="0"/>
              </a:rPr>
              <a:t>’</a:t>
            </a:r>
            <a:r>
              <a:rPr lang="en-GB" sz="2800" b="1" i="1" u="sng" dirty="0">
                <a:solidFill>
                  <a:srgbClr val="000000"/>
                </a:solidFill>
                <a:latin typeface="Times New Roman" pitchFamily="18" charset="0"/>
              </a:rPr>
              <a:t>t absorb all</a:t>
            </a:r>
            <a:r>
              <a:rPr lang="en-GB" sz="28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of the photons</a:t>
            </a: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There are no available states for the e- to be excited to</a:t>
            </a:r>
          </a:p>
          <a:p>
            <a:pPr marL="1344613" lvl="2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These are reflected photons</a:t>
            </a:r>
          </a:p>
          <a:p>
            <a:pPr marL="1344613" lvl="2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Reflected photons with </a:t>
            </a:r>
            <a:r>
              <a:rPr lang="en-GB" sz="2400" i="1" dirty="0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en-GB" sz="2400" i="1" baseline="-25000" dirty="0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= {400nm, 700nm} produce most of the </a:t>
            </a:r>
            <a:r>
              <a:rPr lang="en-GB" sz="2400" dirty="0" err="1">
                <a:solidFill>
                  <a:srgbClr val="000000"/>
                </a:solidFill>
                <a:latin typeface="Times New Roman" pitchFamily="18" charset="0"/>
              </a:rPr>
              <a:t>colors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we see!</a:t>
            </a:r>
            <a:endParaRPr lang="en-GB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666111" y="6258949"/>
            <a:ext cx="1859242" cy="0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ight Arrow 6"/>
          <p:cNvSpPr/>
          <p:nvPr/>
        </p:nvSpPr>
        <p:spPr>
          <a:xfrm rot="2503986">
            <a:off x="1783582" y="4748721"/>
            <a:ext cx="2421614" cy="968959"/>
          </a:xfrm>
          <a:prstGeom prst="right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2555871">
            <a:off x="2081832" y="4831700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White light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73346" y="6417200"/>
            <a:ext cx="2616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Absorbs </a:t>
            </a:r>
            <a:r>
              <a:rPr lang="en-US" sz="2400" dirty="0">
                <a:solidFill>
                  <a:srgbClr val="F74E0C"/>
                </a:solidFill>
                <a:latin typeface="Times New Roman"/>
                <a:cs typeface="Times New Roman"/>
              </a:rPr>
              <a:t>r</a:t>
            </a:r>
            <a:r>
              <a:rPr lang="en-US" sz="2400" dirty="0">
                <a:solidFill>
                  <a:srgbClr val="F73F12"/>
                </a:solidFill>
                <a:latin typeface="Times New Roman"/>
                <a:cs typeface="Times New Roman"/>
              </a:rPr>
              <a:t>e</a:t>
            </a:r>
            <a:r>
              <a:rPr lang="en-US" sz="2400" dirty="0">
                <a:solidFill>
                  <a:srgbClr val="FF0E68"/>
                </a:solidFill>
                <a:latin typeface="Times New Roman"/>
                <a:cs typeface="Times New Roman"/>
              </a:rPr>
              <a:t>d</a:t>
            </a:r>
            <a:r>
              <a:rPr lang="en-US" sz="2400" dirty="0">
                <a:solidFill>
                  <a:srgbClr val="FF5217"/>
                </a:solidFill>
                <a:latin typeface="Times New Roman"/>
                <a:cs typeface="Times New Roman"/>
              </a:rPr>
              <a:t>s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dirty="0">
                <a:solidFill>
                  <a:srgbClr val="09C8FF"/>
                </a:solidFill>
                <a:latin typeface="Times New Roman"/>
                <a:cs typeface="Times New Roman"/>
              </a:rPr>
              <a:t>b</a:t>
            </a:r>
            <a:r>
              <a:rPr lang="en-US" sz="2400" dirty="0">
                <a:solidFill>
                  <a:srgbClr val="21A1FF"/>
                </a:solidFill>
                <a:latin typeface="Times New Roman"/>
                <a:cs typeface="Times New Roman"/>
              </a:rPr>
              <a:t>l</a:t>
            </a:r>
            <a:r>
              <a:rPr lang="en-US" sz="2400" dirty="0">
                <a:solidFill>
                  <a:srgbClr val="1502FF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solidFill>
                  <a:srgbClr val="5321FF"/>
                </a:solidFill>
                <a:latin typeface="Times New Roman"/>
                <a:cs typeface="Times New Roman"/>
              </a:rPr>
              <a:t>e</a:t>
            </a:r>
            <a:r>
              <a:rPr lang="en-US" sz="2400" dirty="0">
                <a:solidFill>
                  <a:srgbClr val="4D74FF"/>
                </a:solidFill>
                <a:latin typeface="Times New Roman"/>
                <a:cs typeface="Times New Roman"/>
              </a:rPr>
              <a:t>s</a:t>
            </a:r>
          </a:p>
        </p:txBody>
      </p:sp>
      <p:sp>
        <p:nvSpPr>
          <p:cNvPr id="10" name="Right Arrow 9"/>
          <p:cNvSpPr/>
          <p:nvPr/>
        </p:nvSpPr>
        <p:spPr>
          <a:xfrm rot="19040171">
            <a:off x="4870691" y="4870980"/>
            <a:ext cx="2317505" cy="576137"/>
          </a:xfrm>
          <a:prstGeom prst="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212366" y="5279921"/>
            <a:ext cx="2882954" cy="1200329"/>
          </a:xfrm>
          <a:prstGeom prst="rect">
            <a:avLst/>
          </a:prstGeom>
          <a:solidFill>
            <a:srgbClr val="FFFDFB"/>
          </a:solidFill>
          <a:ln>
            <a:solidFill>
              <a:srgbClr val="1ABB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Reflects mostly greens that our eyes are sensitive to </a:t>
            </a:r>
            <a:endParaRPr lang="en-US" sz="2400" dirty="0">
              <a:solidFill>
                <a:srgbClr val="4D74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982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12" grpId="0"/>
      <p:bldP spid="10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latin typeface="Times New Roman" pitchFamily="18" charset="0"/>
              </a:rPr>
              <a:t>Digital Imaging: Standard </a:t>
            </a:r>
            <a:r>
              <a:rPr lang="en-GB" sz="3600" dirty="0" err="1">
                <a:solidFill>
                  <a:srgbClr val="000000"/>
                </a:solidFill>
                <a:latin typeface="Times New Roman" pitchFamily="18" charset="0"/>
              </a:rPr>
              <a:t>Gamuts</a:t>
            </a:r>
            <a:r>
              <a:rPr lang="en-GB" sz="3600" dirty="0">
                <a:solidFill>
                  <a:srgbClr val="000000"/>
                </a:solidFill>
                <a:latin typeface="Times New Roman" pitchFamily="18" charset="0"/>
              </a:rPr>
              <a:t> for RGB</a:t>
            </a:r>
          </a:p>
        </p:txBody>
      </p:sp>
      <p:sp>
        <p:nvSpPr>
          <p:cNvPr id="8" name="Rectangle 7"/>
          <p:cNvSpPr/>
          <p:nvPr/>
        </p:nvSpPr>
        <p:spPr>
          <a:xfrm>
            <a:off x="7447967" y="6488668"/>
            <a:ext cx="103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Olympus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062" t="3337" r="16412" b="2223"/>
          <a:stretch/>
        </p:blipFill>
        <p:spPr>
          <a:xfrm>
            <a:off x="1904103" y="981662"/>
            <a:ext cx="5478399" cy="57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77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3718" y="17737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Gamut of Printed Inks</a:t>
            </a:r>
          </a:p>
        </p:txBody>
      </p:sp>
      <p:sp>
        <p:nvSpPr>
          <p:cNvPr id="8" name="Rectangle 7"/>
          <p:cNvSpPr/>
          <p:nvPr/>
        </p:nvSpPr>
        <p:spPr>
          <a:xfrm>
            <a:off x="7447967" y="6488668"/>
            <a:ext cx="1319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Kodak 1996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759" y="1243542"/>
            <a:ext cx="4517173" cy="544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205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BC15256-7373-DA40-BAE1-963C7B994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15A164-1EA4-8C4B-B8A8-C1E321AF6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18" y="79841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Peter V 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Tytell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7" name="Picture 6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40F063A4-7D56-744F-9020-0A92C04A1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263" y="989150"/>
            <a:ext cx="4263474" cy="52460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27B2FA-C7F4-F548-B1D5-5E3A3544336F}"/>
              </a:ext>
            </a:extLst>
          </p:cNvPr>
          <p:cNvSpPr/>
          <p:nvPr/>
        </p:nvSpPr>
        <p:spPr>
          <a:xfrm>
            <a:off x="894234" y="6332757"/>
            <a:ext cx="7109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Peter contributed endlessly to Forensic Science, and inspired these lectures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327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8600" y="1028523"/>
            <a:ext cx="8686800" cy="16688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So what we call </a:t>
            </a:r>
            <a:r>
              <a:rPr lang="en-GB" sz="2800" b="1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is just a bunch of </a:t>
            </a:r>
            <a:r>
              <a:rPr lang="en-GB" sz="2800" i="1" dirty="0" err="1">
                <a:solidFill>
                  <a:srgbClr val="000000"/>
                </a:solidFill>
                <a:latin typeface="Times New Roman" pitchFamily="18" charset="0"/>
              </a:rPr>
              <a:t>hv</a:t>
            </a:r>
            <a:r>
              <a:rPr lang="en-GB" sz="2800" i="1" baseline="-25000" dirty="0" err="1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coming from a material (reflected or emitted) which have </a:t>
            </a:r>
            <a:r>
              <a:rPr lang="en-GB" sz="2800" i="1" dirty="0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en-GB" sz="2800" i="1" baseline="-25000" dirty="0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= {400nm, 700nm} 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3718" y="2465313"/>
            <a:ext cx="8686800" cy="34531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b="1" dirty="0" err="1">
                <a:solidFill>
                  <a:srgbClr val="000000"/>
                </a:solidFill>
                <a:latin typeface="Times New Roman" pitchFamily="18" charset="0"/>
              </a:rPr>
              <a:t>Grassmann’s</a:t>
            </a:r>
            <a:r>
              <a:rPr lang="en-GB" sz="2800" b="1" dirty="0">
                <a:solidFill>
                  <a:srgbClr val="000000"/>
                </a:solidFill>
                <a:latin typeface="Times New Roman" pitchFamily="18" charset="0"/>
              </a:rPr>
              <a:t> law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: the </a:t>
            </a:r>
            <a:r>
              <a:rPr lang="en-GB" sz="28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of a </a:t>
            </a:r>
            <a:r>
              <a:rPr lang="en-GB" sz="2800" i="1" u="sng" dirty="0">
                <a:solidFill>
                  <a:srgbClr val="000000"/>
                </a:solidFill>
                <a:latin typeface="Times New Roman" pitchFamily="18" charset="0"/>
              </a:rPr>
              <a:t>test light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can be matched by an </a:t>
            </a:r>
            <a:r>
              <a:rPr lang="en-GB" sz="2800" i="1" u="sng" dirty="0">
                <a:solidFill>
                  <a:srgbClr val="000000"/>
                </a:solidFill>
                <a:latin typeface="Times New Roman" pitchFamily="18" charset="0"/>
              </a:rPr>
              <a:t>additive mixture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of three </a:t>
            </a:r>
            <a:r>
              <a:rPr lang="en-GB" sz="2800" i="1" u="sng" dirty="0">
                <a:solidFill>
                  <a:srgbClr val="000000"/>
                </a:solidFill>
                <a:latin typeface="Times New Roman" pitchFamily="18" charset="0"/>
              </a:rPr>
              <a:t>primary lights</a:t>
            </a: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The primaries are references and can be anything.</a:t>
            </a:r>
          </a:p>
          <a:p>
            <a:pPr marL="1344613" lvl="2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Common primaries:</a:t>
            </a:r>
          </a:p>
          <a:p>
            <a:pPr marL="1801813" lvl="3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FF0000"/>
                </a:solidFill>
                <a:latin typeface="Times New Roman" pitchFamily="18" charset="0"/>
              </a:rPr>
              <a:t>Red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(700nm), </a:t>
            </a:r>
            <a:r>
              <a:rPr lang="en-GB" sz="2400" dirty="0">
                <a:solidFill>
                  <a:srgbClr val="1ABB00"/>
                </a:solidFill>
                <a:latin typeface="Times New Roman" pitchFamily="18" charset="0"/>
              </a:rPr>
              <a:t>Green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(546.1nm), </a:t>
            </a:r>
            <a:r>
              <a:rPr lang="en-GB" sz="2400" dirty="0">
                <a:solidFill>
                  <a:srgbClr val="1502FF"/>
                </a:solidFill>
                <a:latin typeface="Times New Roman" pitchFamily="18" charset="0"/>
              </a:rPr>
              <a:t>Blue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(435.8nm)</a:t>
            </a:r>
          </a:p>
          <a:p>
            <a:pPr marL="1801813" lvl="3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So a specific </a:t>
            </a:r>
            <a:r>
              <a:rPr lang="en-GB" sz="24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, C would be: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501" y="5454952"/>
            <a:ext cx="6197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3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What </a:t>
            </a: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 Is It?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8600" y="5773385"/>
            <a:ext cx="8686800" cy="8783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A great reference: Konica-Minolta, Precise </a:t>
            </a:r>
            <a:r>
              <a:rPr lang="en-GB" sz="24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Communication:</a:t>
            </a:r>
          </a:p>
          <a:p>
            <a:pPr marL="887413" lvl="1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  <a:hlinkClick r:id="rId3"/>
              </a:rPr>
              <a:t>http://www.konicaminolta.com/instruments/knowledge/color/</a:t>
            </a:r>
            <a:endParaRPr lang="en-GB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837" y="1028523"/>
            <a:ext cx="3794274" cy="449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18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Munsell</a:t>
            </a: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 System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8600" y="967484"/>
            <a:ext cx="8686800" cy="3868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200" b="1" dirty="0">
                <a:solidFill>
                  <a:srgbClr val="000000"/>
                </a:solidFill>
                <a:latin typeface="Times New Roman" pitchFamily="18" charset="0"/>
              </a:rPr>
              <a:t>Hue</a:t>
            </a: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: Basic “</a:t>
            </a:r>
            <a:r>
              <a:rPr lang="en-GB" sz="2200" dirty="0" err="1">
                <a:solidFill>
                  <a:srgbClr val="000000"/>
                </a:solidFill>
                <a:latin typeface="Times New Roman" pitchFamily="18" charset="0"/>
              </a:rPr>
              <a:t>color</a:t>
            </a: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” name, dominant </a:t>
            </a:r>
            <a:r>
              <a:rPr lang="en-GB" sz="2200" dirty="0">
                <a:solidFill>
                  <a:srgbClr val="000000"/>
                </a:solidFill>
                <a:latin typeface="Symbol" pitchFamily="2" charset="2"/>
              </a:rPr>
              <a:t>l</a:t>
            </a:r>
            <a:endParaRPr lang="en-GB" sz="2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34648" y="1354300"/>
            <a:ext cx="8686800" cy="3831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200" b="1" dirty="0">
                <a:solidFill>
                  <a:srgbClr val="000000"/>
                </a:solidFill>
                <a:latin typeface="Times New Roman" pitchFamily="18" charset="0"/>
              </a:rPr>
              <a:t>Luminosity</a:t>
            </a: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GB" sz="2200" b="1" dirty="0">
                <a:solidFill>
                  <a:srgbClr val="000000"/>
                </a:solidFill>
                <a:latin typeface="Times New Roman" pitchFamily="18" charset="0"/>
              </a:rPr>
              <a:t>Lightness, Value</a:t>
            </a: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: perceived brightness/darkness, intensity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47740" y="1737469"/>
            <a:ext cx="8896259" cy="4446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lnSpc>
                <a:spcPct val="100000"/>
              </a:lnSpc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200" b="1" dirty="0">
                <a:solidFill>
                  <a:srgbClr val="000000"/>
                </a:solidFill>
                <a:latin typeface="Times New Roman" pitchFamily="18" charset="0"/>
              </a:rPr>
              <a:t>Saturation, Chroma</a:t>
            </a: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: vividness/dullness, purity towards dominant </a:t>
            </a:r>
            <a:r>
              <a:rPr lang="en-GB" sz="2200" dirty="0">
                <a:solidFill>
                  <a:srgbClr val="000000"/>
                </a:solidFill>
                <a:latin typeface="Symbol" pitchFamily="2" charset="2"/>
              </a:rPr>
              <a:t>l</a:t>
            </a:r>
          </a:p>
        </p:txBody>
      </p:sp>
      <p:pic>
        <p:nvPicPr>
          <p:cNvPr id="3" name="Picture 2" descr="colorsystem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02"/>
          <a:stretch/>
        </p:blipFill>
        <p:spPr>
          <a:xfrm rot="5400000">
            <a:off x="1988910" y="684032"/>
            <a:ext cx="4630301" cy="7727602"/>
          </a:xfrm>
          <a:prstGeom prst="rect">
            <a:avLst/>
          </a:prstGeom>
        </p:spPr>
      </p:pic>
      <p:sp>
        <p:nvSpPr>
          <p:cNvPr id="10" name="Curved Left Arrow 9"/>
          <p:cNvSpPr/>
          <p:nvPr/>
        </p:nvSpPr>
        <p:spPr>
          <a:xfrm>
            <a:off x="7788632" y="2668882"/>
            <a:ext cx="653716" cy="3813970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9253" y="2182166"/>
            <a:ext cx="1133919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Times New Roman" pitchFamily="18" charset="0"/>
              </a:rPr>
              <a:t>Lightness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6200000">
            <a:off x="-266023" y="4334855"/>
            <a:ext cx="1236374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Times New Roman" pitchFamily="18" charset="0"/>
              </a:rPr>
              <a:t>Saturation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474564" y="2260268"/>
            <a:ext cx="595047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Times New Roman" pitchFamily="18" charset="0"/>
              </a:rPr>
              <a:t>Hue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488663" y="647031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Konica-Minolta</a:t>
            </a:r>
          </a:p>
        </p:txBody>
      </p:sp>
    </p:spTree>
    <p:extLst>
      <p:ext uri="{BB962C8B-B14F-4D97-AF65-F5344CB8AC3E}">
        <p14:creationId xmlns:p14="http://schemas.microsoft.com/office/powerpoint/2010/main" val="204408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/>
      <p:bldP spid="10" grpId="0" animBg="1"/>
      <p:bldP spid="11" grpId="0" animBg="1"/>
      <p:bldP spid="12" grpId="0" animBg="1"/>
      <p:bldP spid="14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Munsell</a:t>
            </a: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 System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037" t="1697" b="5871"/>
          <a:stretch/>
        </p:blipFill>
        <p:spPr>
          <a:xfrm>
            <a:off x="-7074" y="1640231"/>
            <a:ext cx="4636707" cy="46056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88663" y="647031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Konica-Minolta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296" t="3246" b="1862"/>
          <a:stretch/>
        </p:blipFill>
        <p:spPr>
          <a:xfrm>
            <a:off x="4622017" y="1640231"/>
            <a:ext cx="4521983" cy="457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79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C7D1257-37A8-9645-B294-A967C39E5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719E92-AB96-404F-B4E3-93C1F57D2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Munsell</a:t>
            </a: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54CE57-3AAF-E14F-A988-7F47DF6F3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65" y="1243542"/>
            <a:ext cx="3438144" cy="4554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710F74-EF48-AC41-86CA-5075F2556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271" y="1527401"/>
            <a:ext cx="5156106" cy="39867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A116D0-1B3C-0C49-9C8C-A239D2603E79}"/>
              </a:ext>
            </a:extLst>
          </p:cNvPr>
          <p:cNvSpPr/>
          <p:nvPr/>
        </p:nvSpPr>
        <p:spPr>
          <a:xfrm>
            <a:off x="4611710" y="1031295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Hue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C23BE7-A881-7343-B7F7-30D9418C6E1E}"/>
              </a:ext>
            </a:extLst>
          </p:cNvPr>
          <p:cNvSpPr/>
          <p:nvPr/>
        </p:nvSpPr>
        <p:spPr>
          <a:xfrm>
            <a:off x="3596641" y="6023919"/>
            <a:ext cx="7686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Value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009FD3-F84D-CA46-BB2D-E4967166E76F}"/>
              </a:ext>
            </a:extLst>
          </p:cNvPr>
          <p:cNvSpPr/>
          <p:nvPr/>
        </p:nvSpPr>
        <p:spPr>
          <a:xfrm>
            <a:off x="6986318" y="5798044"/>
            <a:ext cx="21090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Chroma (Saturation)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2FFD0E0-E535-3246-B6C6-68CB3DAE4D6D}"/>
              </a:ext>
            </a:extLst>
          </p:cNvPr>
          <p:cNvCxnSpPr/>
          <p:nvPr/>
        </p:nvCxnSpPr>
        <p:spPr>
          <a:xfrm flipH="1">
            <a:off x="4414017" y="1343815"/>
            <a:ext cx="389631" cy="2777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3FCD349-E328-904E-88BB-9CC14A75DEE5}"/>
              </a:ext>
            </a:extLst>
          </p:cNvPr>
          <p:cNvCxnSpPr/>
          <p:nvPr/>
        </p:nvCxnSpPr>
        <p:spPr>
          <a:xfrm flipV="1">
            <a:off x="3926423" y="4023360"/>
            <a:ext cx="0" cy="20310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D960BE8-DA9E-284E-A79E-EF017509379D}"/>
              </a:ext>
            </a:extLst>
          </p:cNvPr>
          <p:cNvCxnSpPr/>
          <p:nvPr/>
        </p:nvCxnSpPr>
        <p:spPr>
          <a:xfrm flipH="1" flipV="1">
            <a:off x="5023104" y="5514185"/>
            <a:ext cx="2279904" cy="2838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6E9AE3B-80C7-D14F-9E52-E9C237AF6C63}"/>
              </a:ext>
            </a:extLst>
          </p:cNvPr>
          <p:cNvSpPr/>
          <p:nvPr/>
        </p:nvSpPr>
        <p:spPr>
          <a:xfrm>
            <a:off x="6199631" y="1431405"/>
            <a:ext cx="2487157" cy="4152531"/>
          </a:xfrm>
          <a:prstGeom prst="rect">
            <a:avLst/>
          </a:prstGeom>
          <a:noFill/>
          <a:ln w="53975">
            <a:solidFill>
              <a:srgbClr val="07FF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7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20427</TotalTime>
  <Words>1947</Words>
  <Application>Microsoft Macintosh PowerPoint</Application>
  <PresentationFormat>On-screen Show (4:3)</PresentationFormat>
  <Paragraphs>273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Aptos</vt:lpstr>
      <vt:lpstr>Arial</vt:lpstr>
      <vt:lpstr>Calibri</vt:lpstr>
      <vt:lpstr>Courier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npetraco</dc:creator>
  <cp:lastModifiedBy>Nicholas Petraco</cp:lastModifiedBy>
  <cp:revision>150</cp:revision>
  <dcterms:created xsi:type="dcterms:W3CDTF">2014-11-16T23:11:16Z</dcterms:created>
  <dcterms:modified xsi:type="dcterms:W3CDTF">2025-05-07T22:43:41Z</dcterms:modified>
</cp:coreProperties>
</file>