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8" r:id="rId2"/>
    <p:sldId id="313" r:id="rId3"/>
    <p:sldId id="267" r:id="rId4"/>
    <p:sldId id="271" r:id="rId5"/>
    <p:sldId id="273" r:id="rId6"/>
    <p:sldId id="312" r:id="rId7"/>
    <p:sldId id="256" r:id="rId8"/>
    <p:sldId id="257" r:id="rId9"/>
    <p:sldId id="259" r:id="rId10"/>
    <p:sldId id="260" r:id="rId11"/>
    <p:sldId id="261" r:id="rId12"/>
    <p:sldId id="262" r:id="rId13"/>
    <p:sldId id="272" r:id="rId14"/>
    <p:sldId id="274" r:id="rId15"/>
    <p:sldId id="275" r:id="rId16"/>
    <p:sldId id="276" r:id="rId17"/>
    <p:sldId id="315" r:id="rId18"/>
    <p:sldId id="317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2" d="100"/>
          <a:sy n="112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40C6-62B1-424F-8DBA-0D0A005B9C2B}" type="datetimeFigureOut">
              <a:rPr lang="en-US" smtClean="0"/>
              <a:t>5/17/25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40B6-9827-0D4C-83D4-9D5C9DFF6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640B6-9827-0D4C-83D4-9D5C9DFF69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17C9F-8266-3D4F-9D29-27A30F1BEBEC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jres/122/jres.122.02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1608.075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p.gov/pdffiles1/nij/grants/22809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stor.org/stable/23356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in.ernet.dli.2015.2608" TargetMode="External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bay.net/doc/852771/court-of-appeal-judgement-r-v-t-2010-ewca-crim-2439" TargetMode="External"/><Relationship Id="rId5" Type="http://schemas.openxmlformats.org/officeDocument/2006/relationships/hyperlink" Target="https://www.bailii.org/ew/cases/EWCA/Crim/2010/2439.pdf" TargetMode="External"/><Relationship Id="rId4" Type="http://schemas.openxmlformats.org/officeDocument/2006/relationships/hyperlink" Target="https://sites.stat.washington.edu/raftery/Research/PDF/kass199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F59461-ED06-D062-244F-49E76B6F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FACE968-4E66-BCB4-2E10-66A558C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3C54AD2-3D63-5AE0-5C41-600F04990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4641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Weights of Evidence and Their  Relationship to Statistical Mechanics</a:t>
            </a:r>
          </a:p>
        </p:txBody>
      </p:sp>
      <p:pic>
        <p:nvPicPr>
          <p:cNvPr id="15" name="Picture 14" descr="boltzman.jpg">
            <a:extLst>
              <a:ext uri="{FF2B5EF4-FFF2-40B4-BE49-F238E27FC236}">
                <a16:creationId xmlns:a16="http://schemas.microsoft.com/office/drawing/2014/main" id="{6DD0DCA7-44B2-B95C-5CE5-84B2C903B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/>
          <a:stretch/>
        </p:blipFill>
        <p:spPr>
          <a:xfrm flipH="1">
            <a:off x="5231854" y="3429001"/>
            <a:ext cx="2210573" cy="3003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79032-C2D7-42D7-1096-3F2FAB0BAC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370"/>
          <a:stretch/>
        </p:blipFill>
        <p:spPr>
          <a:xfrm>
            <a:off x="6847164" y="2170252"/>
            <a:ext cx="2210571" cy="1575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3159B7-AF3E-A46E-B20A-46B43947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274" y="2694600"/>
            <a:ext cx="3175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1AAA2-7EA0-212B-5059-F693F0FE4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363" y="3513647"/>
            <a:ext cx="2870200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79EDB5-557A-4436-215E-F480E255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370"/>
          <a:stretch/>
        </p:blipFill>
        <p:spPr>
          <a:xfrm flipH="1">
            <a:off x="141530" y="2170252"/>
            <a:ext cx="2210571" cy="1575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7C9BCB-9BC2-BF11-F347-086706C36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93" y="2691706"/>
            <a:ext cx="1247421" cy="3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F935BC-5A2F-D6AE-0731-5F21D309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04D867-CC65-F23A-FA03-653392A1D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Hypothesis Models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65455-8CF2-5AC2-1FAB-D0AA9556575A}"/>
              </a:ext>
            </a:extLst>
          </p:cNvPr>
          <p:cNvSpPr txBox="1"/>
          <p:nvPr/>
        </p:nvSpPr>
        <p:spPr>
          <a:xfrm>
            <a:off x="390066" y="1297014"/>
            <a:ext cx="752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dirty="0" err="1">
                <a:latin typeface="Times New Roman"/>
                <a:cs typeface="Times New Roman"/>
              </a:rPr>
              <a:t>|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) and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dirty="0" err="1">
                <a:latin typeface="Times New Roman"/>
                <a:cs typeface="Times New Roman"/>
              </a:rPr>
              <a:t>|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) are clearly important.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2D60C-7E42-AA53-7D68-6E461E3F5875}"/>
              </a:ext>
            </a:extLst>
          </p:cNvPr>
          <p:cNvSpPr txBox="1"/>
          <p:nvPr/>
        </p:nvSpPr>
        <p:spPr>
          <a:xfrm>
            <a:off x="894917" y="2019323"/>
            <a:ext cx="4534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So how do we get them??!!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9612C-AF6B-6EFF-54BF-0C3E6625BC0F}"/>
              </a:ext>
            </a:extLst>
          </p:cNvPr>
          <p:cNvSpPr txBox="1"/>
          <p:nvPr/>
        </p:nvSpPr>
        <p:spPr>
          <a:xfrm>
            <a:off x="390065" y="2881346"/>
            <a:ext cx="794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i="1" u="sng" dirty="0">
                <a:latin typeface="Times New Roman"/>
                <a:cs typeface="Times New Roman"/>
              </a:rPr>
              <a:t>In practice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i="1" baseline="-25000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 and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 are probabilistic </a:t>
            </a:r>
            <a:r>
              <a:rPr lang="en-US" sz="2800" b="1" i="1" u="sng" dirty="0">
                <a:latin typeface="Times New Roman"/>
                <a:cs typeface="Times New Roman"/>
              </a:rPr>
              <a:t>models</a:t>
            </a:r>
            <a:r>
              <a:rPr lang="en-US" sz="2800" dirty="0">
                <a:latin typeface="Times New Roman"/>
                <a:cs typeface="Times New Roman"/>
              </a:rPr>
              <a:t> seeking to explain observed data 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 (the “evidence”)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2247C-30AD-74D9-8B82-C96EA68C5F73}"/>
              </a:ext>
            </a:extLst>
          </p:cNvPr>
          <p:cNvSpPr txBox="1"/>
          <p:nvPr/>
        </p:nvSpPr>
        <p:spPr>
          <a:xfrm>
            <a:off x="810249" y="4308218"/>
            <a:ext cx="75235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Probabilistic models are formulated in terms of probability functions (e.g. </a:t>
            </a:r>
            <a:r>
              <a:rPr lang="en-US" sz="2600" dirty="0" err="1">
                <a:latin typeface="Times New Roman"/>
                <a:cs typeface="Times New Roman"/>
              </a:rPr>
              <a:t>Pr’s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cs typeface="Times New Roman"/>
              </a:rPr>
              <a:t>pmf’s</a:t>
            </a:r>
            <a:r>
              <a:rPr lang="en-US" sz="2600" dirty="0">
                <a:latin typeface="Times New Roman"/>
                <a:cs typeface="Times New Roman"/>
              </a:rPr>
              <a:t>, pdf’s etc.) which have </a:t>
            </a:r>
            <a:r>
              <a:rPr lang="en-US" sz="2600" b="1" dirty="0">
                <a:latin typeface="Times New Roman"/>
                <a:cs typeface="Times New Roman"/>
              </a:rPr>
              <a:t>parameters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r>
              <a:rPr lang="en-US" sz="2600" b="1" i="1" dirty="0">
                <a:latin typeface="Symbol" pitchFamily="2" charset="2"/>
                <a:cs typeface="Times New Roman"/>
              </a:rPr>
              <a:t>q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8C6EC-2652-7E9A-F50C-201BDCCBB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0" y="5999391"/>
            <a:ext cx="7772400" cy="3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DF91E01-F5DE-3082-DF78-EAE1F21A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F7AF37-0A3A-DB7B-37BE-BA63C34E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Hypothesis Models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DCF1F-61A7-B2DB-FBFA-67ACEA84B90C}"/>
              </a:ext>
            </a:extLst>
          </p:cNvPr>
          <p:cNvSpPr txBox="1"/>
          <p:nvPr/>
        </p:nvSpPr>
        <p:spPr>
          <a:xfrm>
            <a:off x="308610" y="1297014"/>
            <a:ext cx="873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Model parameters are also obtained from Bayes’ theorem: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9D840-AC78-7322-E01B-BBAE145FF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00976"/>
            <a:ext cx="7010400" cy="1092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7C04A7-FC2F-8B4C-9BF0-D22FB9B7DD16}"/>
              </a:ext>
            </a:extLst>
          </p:cNvPr>
          <p:cNvCxnSpPr>
            <a:cxnSpLocks/>
          </p:cNvCxnSpPr>
          <p:nvPr/>
        </p:nvCxnSpPr>
        <p:spPr>
          <a:xfrm flipH="1">
            <a:off x="6583664" y="4185547"/>
            <a:ext cx="731535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01279D5D-A7AE-FCBC-40FC-80565FA07915}"/>
              </a:ext>
            </a:extLst>
          </p:cNvPr>
          <p:cNvSpPr/>
          <p:nvPr/>
        </p:nvSpPr>
        <p:spPr>
          <a:xfrm rot="10800000">
            <a:off x="6989324" y="2891085"/>
            <a:ext cx="314445" cy="573740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706245-5A73-BB8E-2454-555F412828FF}"/>
              </a:ext>
            </a:extLst>
          </p:cNvPr>
          <p:cNvCxnSpPr>
            <a:cxnSpLocks/>
          </p:cNvCxnSpPr>
          <p:nvPr/>
        </p:nvCxnSpPr>
        <p:spPr>
          <a:xfrm>
            <a:off x="7307594" y="3180158"/>
            <a:ext cx="0" cy="1016819"/>
          </a:xfrm>
          <a:prstGeom prst="straightConnector1">
            <a:avLst/>
          </a:prstGeom>
          <a:ln w="3175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AC631-A9D1-0414-6087-29CB4E7DD3C0}"/>
              </a:ext>
            </a:extLst>
          </p:cNvPr>
          <p:cNvSpPr/>
          <p:nvPr/>
        </p:nvSpPr>
        <p:spPr>
          <a:xfrm>
            <a:off x="5118063" y="2879324"/>
            <a:ext cx="1717075" cy="585501"/>
          </a:xfrm>
          <a:prstGeom prst="rect">
            <a:avLst/>
          </a:prstGeom>
          <a:noFill/>
          <a:ln w="34925">
            <a:solidFill>
              <a:srgbClr val="FF00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A647F-5634-7299-59D7-BF77505A6CDB}"/>
              </a:ext>
            </a:extLst>
          </p:cNvPr>
          <p:cNvSpPr txBox="1"/>
          <p:nvPr/>
        </p:nvSpPr>
        <p:spPr>
          <a:xfrm>
            <a:off x="7334250" y="302013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our quantity of interest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6F5CB-82A2-31B9-543E-D1F6A5506F23}"/>
              </a:ext>
            </a:extLst>
          </p:cNvPr>
          <p:cNvSpPr txBox="1"/>
          <p:nvPr/>
        </p:nvSpPr>
        <p:spPr>
          <a:xfrm>
            <a:off x="507048" y="3885348"/>
            <a:ext cx="623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that we’ve gotten into some detail, we see what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really is, and it’s a problem…</a:t>
            </a:r>
          </a:p>
        </p:txBody>
      </p:sp>
    </p:spTree>
    <p:extLst>
      <p:ext uri="{BB962C8B-B14F-4D97-AF65-F5344CB8AC3E}">
        <p14:creationId xmlns:p14="http://schemas.microsoft.com/office/powerpoint/2010/main" val="29382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328A197-4CF7-CCAA-01B7-EA1FAECD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95153C-CAD0-314B-0447-46B71BED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Marginal Likelihood and Sums over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B374E-C8EF-5452-FAB9-5EEB5182E8F8}"/>
              </a:ext>
            </a:extLst>
          </p:cNvPr>
          <p:cNvSpPr txBox="1"/>
          <p:nvPr/>
        </p:nvSpPr>
        <p:spPr>
          <a:xfrm>
            <a:off x="188952" y="1266944"/>
            <a:ext cx="83096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The denominator of (any) Bayes’ theorem can be found from the law of total probability:</a:t>
            </a:r>
            <a:endParaRPr lang="en-US" sz="2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42247-F12F-96E5-68FF-548295F7A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52" y="2190644"/>
            <a:ext cx="1925883" cy="954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0ED07-153C-8FF7-4733-F7B1E0B70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1" y="2190644"/>
            <a:ext cx="4452501" cy="954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F7A44F-BB25-6597-16A1-3CF93E623B71}"/>
              </a:ext>
            </a:extLst>
          </p:cNvPr>
          <p:cNvSpPr txBox="1"/>
          <p:nvPr/>
        </p:nvSpPr>
        <p:spPr>
          <a:xfrm>
            <a:off x="5023842" y="2414004"/>
            <a:ext cx="74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with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1DCDD9-F215-8998-0C20-09693D3895A1}"/>
              </a:ext>
            </a:extLst>
          </p:cNvPr>
          <p:cNvSpPr txBox="1"/>
          <p:nvPr/>
        </p:nvSpPr>
        <p:spPr>
          <a:xfrm>
            <a:off x="483522" y="3646603"/>
            <a:ext cx="6469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In our specific case/notation, it’s written: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3723FD-AE7B-D337-859C-B88C01381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870" y="4236103"/>
            <a:ext cx="5377602" cy="715821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5CDE9594-133D-5BC2-2697-A36C0B2300ED}"/>
              </a:ext>
            </a:extLst>
          </p:cNvPr>
          <p:cNvSpPr/>
          <p:nvPr/>
        </p:nvSpPr>
        <p:spPr>
          <a:xfrm rot="16200000">
            <a:off x="3233344" y="1652469"/>
            <a:ext cx="289156" cy="329183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EA75551-B3C4-4E7C-39CC-276A10E408B3}"/>
              </a:ext>
            </a:extLst>
          </p:cNvPr>
          <p:cNvSpPr/>
          <p:nvPr/>
        </p:nvSpPr>
        <p:spPr>
          <a:xfrm rot="16200000">
            <a:off x="4612567" y="3161311"/>
            <a:ext cx="289156" cy="391668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FF8B4-D428-3D48-7ACB-125395A926D0}"/>
              </a:ext>
            </a:extLst>
          </p:cNvPr>
          <p:cNvSpPr txBox="1"/>
          <p:nvPr/>
        </p:nvSpPr>
        <p:spPr>
          <a:xfrm>
            <a:off x="838801" y="6061779"/>
            <a:ext cx="82565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 probability theory, this specific </a:t>
            </a:r>
            <a:r>
              <a:rPr lang="en-US" sz="2000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ustandssumme</a:t>
            </a:r>
            <a:r>
              <a:rPr lang="en-US" sz="2000" dirty="0">
                <a:latin typeface="Times New Roman"/>
                <a:cs typeface="Times New Roman"/>
              </a:rPr>
              <a:t> is called </a:t>
            </a:r>
            <a:r>
              <a:rPr lang="en-US" sz="2000" b="1" dirty="0">
                <a:latin typeface="Times New Roman"/>
                <a:cs typeface="Times New Roman"/>
              </a:rPr>
              <a:t>marginalization</a:t>
            </a:r>
            <a:endParaRPr lang="en-US" sz="20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2D31F7-1ED0-E2A2-E3EF-20182EA091CD}"/>
              </a:ext>
            </a:extLst>
          </p:cNvPr>
          <p:cNvCxnSpPr>
            <a:cxnSpLocks/>
          </p:cNvCxnSpPr>
          <p:nvPr/>
        </p:nvCxnSpPr>
        <p:spPr>
          <a:xfrm flipH="1">
            <a:off x="3366816" y="3454360"/>
            <a:ext cx="4232635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A32B439-33BA-6C29-BC3A-F7E49DAB5BE0}"/>
              </a:ext>
            </a:extLst>
          </p:cNvPr>
          <p:cNvCxnSpPr>
            <a:cxnSpLocks/>
          </p:cNvCxnSpPr>
          <p:nvPr/>
        </p:nvCxnSpPr>
        <p:spPr>
          <a:xfrm flipH="1">
            <a:off x="4756212" y="5260889"/>
            <a:ext cx="2854814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620F90-36B2-2662-090C-B413D0456FCE}"/>
              </a:ext>
            </a:extLst>
          </p:cNvPr>
          <p:cNvCxnSpPr>
            <a:cxnSpLocks/>
          </p:cNvCxnSpPr>
          <p:nvPr/>
        </p:nvCxnSpPr>
        <p:spPr>
          <a:xfrm>
            <a:off x="7599451" y="3448422"/>
            <a:ext cx="0" cy="182880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BFC4BC8-4BCB-FF58-B224-844AD9BBC6BE}"/>
              </a:ext>
            </a:extLst>
          </p:cNvPr>
          <p:cNvSpPr txBox="1"/>
          <p:nvPr/>
        </p:nvSpPr>
        <p:spPr>
          <a:xfrm>
            <a:off x="691872" y="5310106"/>
            <a:ext cx="80373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 of values </a:t>
            </a:r>
            <a:r>
              <a:rPr lang="en-US" sz="22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defined partition − </a:t>
            </a:r>
            <a:r>
              <a:rPr lang="en-US" sz="22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</a:t>
            </a:r>
            <a:r>
              <a:rPr lang="en-US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ustandssumme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B7F05E-8A77-9AEA-A19C-5E3331CF86DB}"/>
              </a:ext>
            </a:extLst>
          </p:cNvPr>
          <p:cNvSpPr txBox="1"/>
          <p:nvPr/>
        </p:nvSpPr>
        <p:spPr>
          <a:xfrm>
            <a:off x="838802" y="5702333"/>
            <a:ext cx="82565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Colloquially called a “</a:t>
            </a:r>
            <a:r>
              <a:rPr lang="en-US" sz="2000" b="1" i="1" u="sng" dirty="0">
                <a:latin typeface="Times New Roman"/>
                <a:cs typeface="Times New Roman"/>
              </a:rPr>
              <a:t>sum over states</a:t>
            </a:r>
            <a:r>
              <a:rPr lang="en-US" sz="2000" dirty="0">
                <a:latin typeface="Times New Roman"/>
                <a:cs typeface="Times New Roman"/>
              </a:rPr>
              <a:t>”</a:t>
            </a:r>
            <a:endParaRPr lang="en-US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695DC1-AAD3-16E6-2C06-B27D0F929461}"/>
              </a:ext>
            </a:extLst>
          </p:cNvPr>
          <p:cNvSpPr txBox="1"/>
          <p:nvPr/>
        </p:nvSpPr>
        <p:spPr>
          <a:xfrm>
            <a:off x="1185988" y="6461844"/>
            <a:ext cx="6827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D</a:t>
            </a:r>
            <a:r>
              <a:rPr lang="en-US" dirty="0" err="1">
                <a:latin typeface="Times New Roman"/>
                <a:cs typeface="Times New Roman"/>
              </a:rPr>
              <a:t>|</a:t>
            </a:r>
            <a:r>
              <a:rPr lang="en-US" i="1" dirty="0" err="1">
                <a:latin typeface="Times New Roman"/>
                <a:cs typeface="Times New Roman"/>
              </a:rPr>
              <a:t>H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) is called (among other thing) a </a:t>
            </a:r>
            <a:r>
              <a:rPr lang="en-US" b="1" dirty="0">
                <a:latin typeface="Times New Roman"/>
                <a:cs typeface="Times New Roman"/>
              </a:rPr>
              <a:t>marginal likelihood</a:t>
            </a:r>
            <a:endParaRPr lang="en-US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465968-C85B-A90F-1884-A3AC45DD9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343" y="2979714"/>
            <a:ext cx="2161762" cy="2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9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5A1650-DE64-2EC1-BB33-7EF4CE8AE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Marginal Likelihood and Sums over States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23C9C-ED9A-816B-0900-BD90A8BE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6" y="1269618"/>
            <a:ext cx="5377602" cy="715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1E6609-FEFD-FF37-D6D0-A8AB714201F6}"/>
              </a:ext>
            </a:extLst>
          </p:cNvPr>
          <p:cNvSpPr txBox="1"/>
          <p:nvPr/>
        </p:nvSpPr>
        <p:spPr>
          <a:xfrm>
            <a:off x="103718" y="2123262"/>
            <a:ext cx="830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Summary so far: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8826E-FBF0-33DC-2ECD-9B3D103B28C8}"/>
              </a:ext>
            </a:extLst>
          </p:cNvPr>
          <p:cNvSpPr/>
          <p:nvPr/>
        </p:nvSpPr>
        <p:spPr>
          <a:xfrm>
            <a:off x="444712" y="5064761"/>
            <a:ext cx="8309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Each term in the weight of evidence is a marginal likelihood (and thus a sum over states): </a:t>
            </a:r>
            <a:endParaRPr lang="en-US" sz="2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65CDD-B3AA-962D-D956-F1456ADBC953}"/>
              </a:ext>
            </a:extLst>
          </p:cNvPr>
          <p:cNvSpPr/>
          <p:nvPr/>
        </p:nvSpPr>
        <p:spPr>
          <a:xfrm>
            <a:off x="444712" y="2651005"/>
            <a:ext cx="8309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Marginal likelihood: likelihood of observing the data given the hypothesis (model, theory) is true</a:t>
            </a:r>
            <a:endParaRPr lang="en-US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DADB8-FF4D-014E-4BC0-439C8EBE4831}"/>
              </a:ext>
            </a:extLst>
          </p:cNvPr>
          <p:cNvSpPr txBox="1"/>
          <p:nvPr/>
        </p:nvSpPr>
        <p:spPr>
          <a:xfrm>
            <a:off x="444712" y="3462045"/>
            <a:ext cx="51672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expected likelihood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(Bayes) evidence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zustandssumme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sum over states), </a:t>
            </a:r>
            <a:r>
              <a:rPr lang="en-US" sz="2000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i="1" baseline="-25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a Bayes’ theorem normalization constant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B1CE13-F2D8-830D-FC26-F2BC722A3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44" y="5855739"/>
            <a:ext cx="5365368" cy="809512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975F17E5-7B62-73F0-504E-B3F9BFEDA8A3}"/>
              </a:ext>
            </a:extLst>
          </p:cNvPr>
          <p:cNvSpPr/>
          <p:nvPr/>
        </p:nvSpPr>
        <p:spPr>
          <a:xfrm>
            <a:off x="5358451" y="3594506"/>
            <a:ext cx="532435" cy="11909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BCCF9-A084-7D11-4193-AE92B7060E10}"/>
              </a:ext>
            </a:extLst>
          </p:cNvPr>
          <p:cNvSpPr txBox="1"/>
          <p:nvPr/>
        </p:nvSpPr>
        <p:spPr>
          <a:xfrm>
            <a:off x="5879311" y="3866829"/>
            <a:ext cx="230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Some other names for a marginal likelihood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1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E89F-700D-C067-7978-81862908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E9C9659-DB8A-074B-AC10-1E5E154B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09B7AE-3273-3BD5-422B-0FC7CF19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Bayes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29E4B-6045-58E0-9F44-68F7432F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6" y="1188593"/>
            <a:ext cx="5377602" cy="715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F526B-A816-6AC9-BC40-B5D910C23824}"/>
              </a:ext>
            </a:extLst>
          </p:cNvPr>
          <p:cNvSpPr txBox="1"/>
          <p:nvPr/>
        </p:nvSpPr>
        <p:spPr>
          <a:xfrm>
            <a:off x="103718" y="1949637"/>
            <a:ext cx="830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More trivia: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2A5A92-1B2D-127D-630D-2E588EF79089}"/>
              </a:ext>
            </a:extLst>
          </p:cNvPr>
          <p:cNvSpPr/>
          <p:nvPr/>
        </p:nvSpPr>
        <p:spPr>
          <a:xfrm>
            <a:off x="444712" y="2396355"/>
            <a:ext cx="8309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These integrals (or sums) are often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intractable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(impossible or nearly impossible to evaluate)</a:t>
            </a:r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2DE8D-97D1-D06A-F9BD-2B1B7B15A4E4}"/>
              </a:ext>
            </a:extLst>
          </p:cNvPr>
          <p:cNvSpPr/>
          <p:nvPr/>
        </p:nvSpPr>
        <p:spPr>
          <a:xfrm>
            <a:off x="834389" y="3137787"/>
            <a:ext cx="8309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Intractability comes from the high dimensionality of the integral or a gigantic number of terms in the sums (combinatorial explosion)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74FDED-6BB2-8975-8EE1-CC5CCEEF6EFD}"/>
              </a:ext>
            </a:extLst>
          </p:cNvPr>
          <p:cNvSpPr/>
          <p:nvPr/>
        </p:nvSpPr>
        <p:spPr>
          <a:xfrm>
            <a:off x="444712" y="3887288"/>
            <a:ext cx="7806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b="1" i="1" u="sng" dirty="0">
                <a:solidFill>
                  <a:srgbClr val="000000"/>
                </a:solidFill>
                <a:latin typeface="Times New Roman" pitchFamily="18" charset="0"/>
              </a:rPr>
              <a:t>If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we can evaluate these integrals, the weight of evidence is called a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Bayes factor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(BF)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BB8CE-4797-CC81-5DB0-958D336CAACE}"/>
              </a:ext>
            </a:extLst>
          </p:cNvPr>
          <p:cNvSpPr txBox="1"/>
          <p:nvPr/>
        </p:nvSpPr>
        <p:spPr>
          <a:xfrm>
            <a:off x="834389" y="4708941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No uncertainty other than that from estimating the integral by numerical/monte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carlo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methods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A2932-0BF2-FC8F-56B4-C6E65261EC59}"/>
              </a:ext>
            </a:extLst>
          </p:cNvPr>
          <p:cNvSpPr txBox="1"/>
          <p:nvPr/>
        </p:nvSpPr>
        <p:spPr>
          <a:xfrm>
            <a:off x="834389" y="5438744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BFs can be </a:t>
            </a:r>
            <a:r>
              <a:rPr lang="en-GB" sz="2000" b="1" i="1" u="sng" dirty="0">
                <a:solidFill>
                  <a:srgbClr val="000000"/>
                </a:solidFill>
                <a:latin typeface="Times New Roman" pitchFamily="18" charset="0"/>
              </a:rPr>
              <a:t>very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model dependent however, especially due to the prior terms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Symbol" pitchFamily="2" charset="2"/>
              </a:rPr>
              <a:t>q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FFE7B-2B35-3EF6-107F-E4EA29FD3018}"/>
              </a:ext>
            </a:extLst>
          </p:cNvPr>
          <p:cNvSpPr txBox="1"/>
          <p:nvPr/>
        </p:nvSpPr>
        <p:spPr>
          <a:xfrm>
            <a:off x="834389" y="6190641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Computing marginal likelihood and BFs routinely is still an active area of research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4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43F5-6FDB-2D50-B27D-933BB8FC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29A5A00-402A-132F-FB1F-190EDBA2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737711-1488-9BF0-BB15-1E42678E9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Likelihood Ratios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2C67C-0DF4-C992-ACBD-A9465033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6" y="1200168"/>
            <a:ext cx="5377602" cy="715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2C1EF-3795-6CA7-DBA5-F093F9E4BA10}"/>
              </a:ext>
            </a:extLst>
          </p:cNvPr>
          <p:cNvSpPr txBox="1"/>
          <p:nvPr/>
        </p:nvSpPr>
        <p:spPr>
          <a:xfrm>
            <a:off x="103718" y="1949637"/>
            <a:ext cx="830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More trivia: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63831-19CA-4DDB-912C-D8EDD149585A}"/>
              </a:ext>
            </a:extLst>
          </p:cNvPr>
          <p:cNvSpPr/>
          <p:nvPr/>
        </p:nvSpPr>
        <p:spPr>
          <a:xfrm>
            <a:off x="444712" y="2418143"/>
            <a:ext cx="78069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Usually, the integrals are replaced with formulas/parameter point estimates, in which case the weight of evidence is called a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likelihood ratio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0CB5B-9F51-FC16-FAA8-899CA3C731E3}"/>
              </a:ext>
            </a:extLst>
          </p:cNvPr>
          <p:cNvSpPr txBox="1"/>
          <p:nvPr/>
        </p:nvSpPr>
        <p:spPr>
          <a:xfrm>
            <a:off x="1475771" y="3508807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LRs are subject to sampling uncertainty when parameters are estimated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A3BE8-08DA-9242-0264-55991DE119D6}"/>
              </a:ext>
            </a:extLst>
          </p:cNvPr>
          <p:cNvSpPr txBox="1"/>
          <p:nvPr/>
        </p:nvSpPr>
        <p:spPr>
          <a:xfrm>
            <a:off x="1475771" y="4367263"/>
            <a:ext cx="72785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LRs are subject to modelling uncertainty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DF74-5BE1-F28A-936F-BBF4CFD5B98B}"/>
              </a:ext>
            </a:extLst>
          </p:cNvPr>
          <p:cNvSpPr txBox="1"/>
          <p:nvPr/>
        </p:nvSpPr>
        <p:spPr>
          <a:xfrm>
            <a:off x="1475771" y="5114143"/>
            <a:ext cx="7278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LRs are by far the most common weight of evidence computed but issues of appropriateness, modelling, meaning and uncertainty are </a:t>
            </a:r>
            <a:r>
              <a:rPr lang="en-GB" sz="2000" b="1" i="1" u="sng" dirty="0">
                <a:solidFill>
                  <a:srgbClr val="000000"/>
                </a:solidFill>
                <a:latin typeface="Times New Roman" pitchFamily="18" charset="0"/>
              </a:rPr>
              <a:t>hotly debated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69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723902A-2D83-DE2A-F9FB-4D0F50435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2A8F95B-DF7C-709A-A19F-554A81DF4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70627"/>
            <a:ext cx="8686800" cy="1517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Prior to general statistical analysis becoming widely popular, physicists in statistical mechanics had been dealing with how to evaluate big sums over states: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83725B-650F-1DAE-F331-4BD2F5F3F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Partition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09F59-7260-292D-B379-092560AF4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2755900"/>
            <a:ext cx="3454400" cy="134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DE57A-04AA-115F-224A-01C7021E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58" y="5401359"/>
            <a:ext cx="3568700" cy="939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E11E00-AE1C-2160-5AEB-8F4280DEE747}"/>
              </a:ext>
            </a:extLst>
          </p:cNvPr>
          <p:cNvSpPr/>
          <p:nvPr/>
        </p:nvSpPr>
        <p:spPr>
          <a:xfrm>
            <a:off x="-1" y="4874231"/>
            <a:ext cx="273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Boltzmann distribution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Probability of observing system in a state with quantum numbers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 b="1" dirty="0">
              <a:latin typeface="Symbol" pitchFamily="2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54409F-C55D-EEC2-558D-254182BAA18A}"/>
              </a:ext>
            </a:extLst>
          </p:cNvPr>
          <p:cNvSpPr/>
          <p:nvPr/>
        </p:nvSpPr>
        <p:spPr>
          <a:xfrm>
            <a:off x="6669602" y="3542360"/>
            <a:ext cx="299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Energy as a function of quantum numbers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 b="1" i="1" dirty="0">
              <a:latin typeface="Symbol" pitchFamily="2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C5FDF-A148-2D2A-C1E6-E853A092A52A}"/>
              </a:ext>
            </a:extLst>
          </p:cNvPr>
          <p:cNvSpPr/>
          <p:nvPr/>
        </p:nvSpPr>
        <p:spPr>
          <a:xfrm>
            <a:off x="61998" y="2660157"/>
            <a:ext cx="2736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Partition function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: a sum over states. Notorious to find in general….</a:t>
            </a:r>
            <a:endParaRPr lang="en-US" i="1" baseline="-25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4CBC08-0C32-121A-6D56-2AC7F518FEB6}"/>
              </a:ext>
            </a:extLst>
          </p:cNvPr>
          <p:cNvCxnSpPr>
            <a:cxnSpLocks/>
          </p:cNvCxnSpPr>
          <p:nvPr/>
        </p:nvCxnSpPr>
        <p:spPr>
          <a:xfrm flipH="1" flipV="1">
            <a:off x="6329868" y="3151143"/>
            <a:ext cx="397609" cy="391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F2E2B4-2423-201D-1AFC-0088DAD321F1}"/>
              </a:ext>
            </a:extLst>
          </p:cNvPr>
          <p:cNvCxnSpPr>
            <a:cxnSpLocks/>
          </p:cNvCxnSpPr>
          <p:nvPr/>
        </p:nvCxnSpPr>
        <p:spPr>
          <a:xfrm>
            <a:off x="1958296" y="3403600"/>
            <a:ext cx="7849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E4CCDD-CD5A-686C-B8B6-7EAEBBB8CD83}"/>
              </a:ext>
            </a:extLst>
          </p:cNvPr>
          <p:cNvCxnSpPr>
            <a:cxnSpLocks/>
          </p:cNvCxnSpPr>
          <p:nvPr/>
        </p:nvCxnSpPr>
        <p:spPr>
          <a:xfrm flipH="1">
            <a:off x="5903089" y="4146173"/>
            <a:ext cx="884189" cy="1255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D1D640-4DFB-C3DF-7DDE-B01AADDA69D5}"/>
              </a:ext>
            </a:extLst>
          </p:cNvPr>
          <p:cNvCxnSpPr>
            <a:cxnSpLocks/>
          </p:cNvCxnSpPr>
          <p:nvPr/>
        </p:nvCxnSpPr>
        <p:spPr>
          <a:xfrm>
            <a:off x="2088635" y="5894087"/>
            <a:ext cx="3315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A8A315A-ABB5-8831-F681-9FEBD21D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D78027-E24D-5599-A590-54687E027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266889"/>
            <a:ext cx="8991601" cy="716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Evaluating Partition Functions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90086-A7DF-65A6-67FD-3639F7D29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5897"/>
            <a:ext cx="8686800" cy="83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Partition functions are sums over states just like marginal likelihoods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62E7C3-F73A-271C-BDE8-F4D712C0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38" y="1970929"/>
            <a:ext cx="8010906" cy="631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Reason why marginal likelihoods are also called partition functions and often denoted as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Z: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0879-81AB-1C08-BDDE-1048C17D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485" y="2791721"/>
            <a:ext cx="2006812" cy="78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E72120-275F-DA99-386F-941795925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518" y="5458641"/>
            <a:ext cx="4222495" cy="562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D6A66-E323-F025-00E5-8CE6A5758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302" y="6190857"/>
            <a:ext cx="4103811" cy="556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59424-AF0D-1FF4-8A78-733EB68AE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577" y="2948927"/>
            <a:ext cx="2870036" cy="796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3BA32D-E514-B5E9-6577-30FBDE0CC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580" y="3883421"/>
            <a:ext cx="3102281" cy="675608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905DD74D-F965-9A02-E681-78D7B3D16104}"/>
              </a:ext>
            </a:extLst>
          </p:cNvPr>
          <p:cNvSpPr/>
          <p:nvPr/>
        </p:nvSpPr>
        <p:spPr>
          <a:xfrm>
            <a:off x="1511489" y="2888849"/>
            <a:ext cx="914400" cy="3858226"/>
          </a:xfrm>
          <a:prstGeom prst="lef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01BEB-2B61-B14F-5533-F0CF1AC3433D}"/>
              </a:ext>
            </a:extLst>
          </p:cNvPr>
          <p:cNvSpPr txBox="1"/>
          <p:nvPr/>
        </p:nvSpPr>
        <p:spPr>
          <a:xfrm>
            <a:off x="87171" y="4340359"/>
            <a:ext cx="1811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All are partition functions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F6E74-CE1D-2FE7-1362-DDE8A3EBB843}"/>
              </a:ext>
            </a:extLst>
          </p:cNvPr>
          <p:cNvSpPr txBox="1"/>
          <p:nvPr/>
        </p:nvSpPr>
        <p:spPr>
          <a:xfrm>
            <a:off x="8007199" y="6319169"/>
            <a:ext cx="942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etc.…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28385-C36B-9B79-48C2-005E1F999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5311" y="4802503"/>
            <a:ext cx="4400550" cy="5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47C3-CBD4-49B2-E4B8-D7796B56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8707C5-6456-FF0A-E35A-406F402F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19F890-F554-DF29-DE68-1C586BAC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51142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Evaluating Partition Functions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37C0D7B-D6FF-3A43-BB3A-E9355514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19" y="2248355"/>
            <a:ext cx="8258281" cy="118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Known in physics for over a hundred years (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cf.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Boltzmann papers)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Most techniques to approximate general sums over states originally came from physics and made their way into general statistics: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FDCC36-C5D2-603F-0180-D4F09B290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64" y="3672822"/>
            <a:ext cx="3638062" cy="2855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Umbrella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Annealed importance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Bridge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Thermodynamic integration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Nested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Wang-Landau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Belief propagation</a:t>
            </a:r>
            <a:r>
              <a:rPr lang="en-GB" sz="2000" baseline="30000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15996D2-1B80-CA99-2B6E-E03F7A89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09534"/>
            <a:ext cx="8686800" cy="83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Just like marginal likelihoods, partition functions are exceptionally difficult to determine in general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EF349-2421-EC89-0A75-EA9F736CD1CF}"/>
              </a:ext>
            </a:extLst>
          </p:cNvPr>
          <p:cNvSpPr txBox="1"/>
          <p:nvPr/>
        </p:nvSpPr>
        <p:spPr>
          <a:xfrm>
            <a:off x="4572000" y="3974845"/>
            <a:ext cx="45635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Some modern methods for approximating partition functions/marginal likelihoods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Most based on fancy random sampling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None are easy to implement for production (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i.e.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not black box buttons)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None universally applicable</a:t>
            </a:r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DD0C94C-0B33-8C64-6733-A04FB347F3A2}"/>
              </a:ext>
            </a:extLst>
          </p:cNvPr>
          <p:cNvSpPr/>
          <p:nvPr/>
        </p:nvSpPr>
        <p:spPr>
          <a:xfrm>
            <a:off x="4236331" y="3692332"/>
            <a:ext cx="567162" cy="28552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563" y="220591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Actually Computing Bayes Factors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and Likelihood Ratios…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6337" y="1426119"/>
            <a:ext cx="8634039" cy="1639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Regardless of philosophies about BFs/LRs: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…try to compute and work with them for practical situations of interest.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Do they deliver any value to you; helping to get closer to the “truth” or discern a clearer “scientific story”?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056" y="3008356"/>
            <a:ext cx="8634039" cy="73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b="1" i="1" u="sng" dirty="0">
                <a:solidFill>
                  <a:srgbClr val="000000"/>
                </a:solidFill>
                <a:latin typeface="Times New Roman" pitchFamily="18" charset="0"/>
              </a:rPr>
              <a:t>Note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: Always be cognizant and “up-front” about the assumptions, strengths and weaknesses of your calculations.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056" y="5856194"/>
            <a:ext cx="9160486" cy="833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LRs are typically easier to compute than BFs but are far more arbitrary/uncertain for assorted reasons…(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cf.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Lund and Iyer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hlinkClick r:id="rId4"/>
              </a:rPr>
              <a:t>arXiv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 ver.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337" y="4074327"/>
            <a:ext cx="8634039" cy="1636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Until recently (~1995, early 2000s??) BFs are almost all impossible to compute for realistic models of practical interest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This is probably the reason why they are not actually applied widely in the Bayesian community despite their pedigree as “logical”</a:t>
            </a:r>
          </a:p>
        </p:txBody>
      </p:sp>
    </p:spTree>
    <p:extLst>
      <p:ext uri="{BB962C8B-B14F-4D97-AF65-F5344CB8AC3E}">
        <p14:creationId xmlns:p14="http://schemas.microsoft.com/office/powerpoint/2010/main" val="10077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79D1-C100-007A-C3DE-37187B33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72AF17-F7AF-AE35-8B60-EC98D883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AE8F1-7FAE-C02C-CD32-A98790A2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Background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710FB8-69E2-41DF-D4EB-87CD21EC8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15025"/>
            <a:ext cx="8686800" cy="1755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2009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 a report was released by the National Academy of Science which outlined</a:t>
            </a:r>
            <a:r>
              <a:rPr lang="en-GB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hallenges facing the forensic science community” and outlined pathways for advancement</a:t>
            </a:r>
            <a:endParaRPr lang="en-GB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534463-FA66-B6B2-9C92-86E57B3E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3097524"/>
            <a:ext cx="8686800" cy="1325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One suggestion that arose in several areas was the application of more statistical analyses to the subdisciplines of forensic science.</a:t>
            </a:r>
            <a:endParaRPr lang="en-GB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9B9CA-45A6-2813-65A0-44A53C70C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57" y="4454556"/>
            <a:ext cx="7982243" cy="2327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 copious literature existed at that point (starting from about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1977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which advocated for computing the statistical “weight of evidence” in case work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Dubbed “the Bayesian Framework” or later “the Logical Framework”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has a deep connection to statistical physics</a:t>
            </a:r>
          </a:p>
        </p:txBody>
      </p:sp>
    </p:spTree>
    <p:extLst>
      <p:ext uri="{BB962C8B-B14F-4D97-AF65-F5344CB8AC3E}">
        <p14:creationId xmlns:p14="http://schemas.microsoft.com/office/powerpoint/2010/main" val="8001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15025"/>
            <a:ext cx="86868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Notation now common in forensic science </a:t>
            </a:r>
            <a:r>
              <a:rPr lang="en-GB" sz="2600" baseline="30000" dirty="0">
                <a:solidFill>
                  <a:srgbClr val="000000"/>
                </a:solidFill>
                <a:latin typeface="Times New Roman" pitchFamily="18" charset="0"/>
              </a:rPr>
              <a:t>Aitken, </a:t>
            </a:r>
            <a:r>
              <a:rPr lang="en-GB" sz="2600" baseline="30000" dirty="0" err="1">
                <a:solidFill>
                  <a:srgbClr val="000000"/>
                </a:solidFill>
                <a:latin typeface="Times New Roman" pitchFamily="18" charset="0"/>
              </a:rPr>
              <a:t>Taroni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the prosecution’s hypothesis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the defences’ hypothesis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any evidence (we’ll use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for data later)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any background information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28A7A01-0F3E-D23D-5078-D47DB251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42479"/>
            <a:ext cx="8686800" cy="488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Odd’s form of Bayes’ Rule: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79D63-BF69-C313-B9C8-44BA8008F11B}"/>
              </a:ext>
            </a:extLst>
          </p:cNvPr>
          <p:cNvSpPr/>
          <p:nvPr/>
        </p:nvSpPr>
        <p:spPr>
          <a:xfrm>
            <a:off x="811094" y="5993634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Posterior odds in favour of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prosecution’s hypothesis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1980B-076E-CF03-5F64-876C891E5A91}"/>
              </a:ext>
            </a:extLst>
          </p:cNvPr>
          <p:cNvSpPr/>
          <p:nvPr/>
        </p:nvSpPr>
        <p:spPr>
          <a:xfrm>
            <a:off x="4001937" y="6034888"/>
            <a:ext cx="1755609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Likelihood Ratio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1B32F-3D47-07D3-D3BD-8F4FFBF289CE}"/>
              </a:ext>
            </a:extLst>
          </p:cNvPr>
          <p:cNvSpPr/>
          <p:nvPr/>
        </p:nvSpPr>
        <p:spPr>
          <a:xfrm>
            <a:off x="6163471" y="6077793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Prior odds in favour of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prosecution’s hypothesis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F7488-5257-744D-2460-772E13A3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4452194"/>
            <a:ext cx="7594600" cy="1092200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DD63BF9C-0043-9CF5-E489-67B65358DB32}"/>
              </a:ext>
            </a:extLst>
          </p:cNvPr>
          <p:cNvSpPr/>
          <p:nvPr/>
        </p:nvSpPr>
        <p:spPr>
          <a:xfrm rot="5400000">
            <a:off x="1688286" y="4570391"/>
            <a:ext cx="488564" cy="2431487"/>
          </a:xfrm>
          <a:prstGeom prst="righ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0264454-5054-AA15-73A4-D12DC145AEDB}"/>
              </a:ext>
            </a:extLst>
          </p:cNvPr>
          <p:cNvSpPr/>
          <p:nvPr/>
        </p:nvSpPr>
        <p:spPr>
          <a:xfrm rot="5400000">
            <a:off x="4772897" y="4581967"/>
            <a:ext cx="488563" cy="2431487"/>
          </a:xfrm>
          <a:prstGeom prst="righ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75369D1-5A43-DE03-3C53-0B5BBBC3647B}"/>
              </a:ext>
            </a:extLst>
          </p:cNvPr>
          <p:cNvSpPr/>
          <p:nvPr/>
        </p:nvSpPr>
        <p:spPr>
          <a:xfrm rot="5400000">
            <a:off x="7163729" y="4836424"/>
            <a:ext cx="502606" cy="1908536"/>
          </a:xfrm>
          <a:prstGeom prst="righ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323375"/>
            <a:ext cx="8686800" cy="1106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likelihood ratio has largely come to be the main quantity of interest in their literature: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77784" y="4448380"/>
            <a:ext cx="7648648" cy="2126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measure of how much “weight” or “support” the “evidence” gives to one hypothesis relative to the other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Here,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2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relative to </a:t>
            </a:r>
            <a:r>
              <a:rPr lang="en-GB" sz="22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2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GB" sz="2200" i="1" baseline="-25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Major Players: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Evett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Aitken,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Taroni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Champod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Buckelton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Influenced by Dennis Lindley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9FD78D-6050-3E0F-CC07-87A1938D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1FF8B-0D4C-FA4A-F320-792F87BD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29" y="2684570"/>
            <a:ext cx="3644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0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415623"/>
            <a:ext cx="8686800" cy="61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Likelihood ratio ranges from 0 to infinity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8667" y="3085694"/>
            <a:ext cx="7648648" cy="1522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Points of interest on the LR scale: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 = 0 means evidence TOTALLY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DOES NOT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SUPPORT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favour of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015" y="4625098"/>
            <a:ext cx="7959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 = 1 means evidence does not support either hypothesis more strongly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856" y="5620494"/>
            <a:ext cx="8086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 = ∞ means evidence TOTALLY SUPPORTS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favour of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8CF44-16A5-EA61-8B5E-2501E78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2A106-A2BB-9D74-80DB-65C577ED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843" y="1234619"/>
            <a:ext cx="2990798" cy="8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4188" y="2917372"/>
            <a:ext cx="7793421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standard verbal scale of LR “weight of evidence”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IS IN NO WAY, SHAPE OR FORM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 SETTLED IN THE STATISTICS LITERATURE!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popular verbal scale is due to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Jefferys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pp.432 (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in here too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but there are others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READ British R v. T footwear case!,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5"/>
              </a:rPr>
              <a:t>Ref. 1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6"/>
              </a:rPr>
              <a:t>Ref. 2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58498-C900-B0BA-9223-CF6806C2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AD6BC-452F-E644-8D95-C1140B78D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430" y="1404669"/>
            <a:ext cx="3334854" cy="9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45D7FCA-6542-0EAA-144D-C4C733AB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8E1F85-74D1-E541-FF85-07BA7199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6988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Preliminaries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BF47A-2832-9705-CEFF-1583BDA41591}"/>
              </a:ext>
            </a:extLst>
          </p:cNvPr>
          <p:cNvSpPr txBox="1"/>
          <p:nvPr/>
        </p:nvSpPr>
        <p:spPr>
          <a:xfrm>
            <a:off x="344346" y="1308048"/>
            <a:ext cx="811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In science, hypotheses are formed to explain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E2281-AB9B-A928-7C1C-995D8F19F80B}"/>
              </a:ext>
            </a:extLst>
          </p:cNvPr>
          <p:cNvSpPr txBox="1"/>
          <p:nvPr/>
        </p:nvSpPr>
        <p:spPr>
          <a:xfrm>
            <a:off x="778686" y="2014457"/>
            <a:ext cx="811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 formal relationship between data (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) and a hypothesis (</a:t>
            </a:r>
            <a:r>
              <a:rPr lang="en-US" sz="2400" i="1" dirty="0">
                <a:latin typeface="Times New Roman"/>
                <a:cs typeface="Times New Roman"/>
              </a:rPr>
              <a:t>H</a:t>
            </a:r>
            <a:r>
              <a:rPr lang="en-US" sz="2400" dirty="0">
                <a:latin typeface="Times New Roman"/>
                <a:cs typeface="Times New Roman"/>
              </a:rPr>
              <a:t>) that (potentially) explains the data can be formulated through Bayes’ Theorem: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6B7EE-C5CE-B6B7-4DF4-539D620E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3804739"/>
            <a:ext cx="5283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844CD1-A815-85A4-E05F-A5743AFD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916F58-E867-585F-8FFC-F21DBA138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6988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Preliminaries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1879E-F8CA-0F25-2BBB-F15556C8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36" y="3109012"/>
            <a:ext cx="5803900" cy="109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1C0B6-A216-7565-E024-22427790DD9A}"/>
              </a:ext>
            </a:extLst>
          </p:cNvPr>
          <p:cNvSpPr txBox="1"/>
          <p:nvPr/>
        </p:nvSpPr>
        <p:spPr>
          <a:xfrm>
            <a:off x="344346" y="1308048"/>
            <a:ext cx="8117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Let’s say we have two competing hypotheses (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i="1" baseline="-25000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) that can explain some observed data: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EA91E0-F036-37A7-DC74-C9AD96A88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6" y="5003852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47B9-4709-2D8A-3EFE-475E05603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250ED47-5BB6-5C1D-3A48-571702D1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F65C5B-3982-EAB9-5E75-5220C6C91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6988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Preliminaries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F5258-1261-5BD0-825C-BFF9C9CB0238}"/>
              </a:ext>
            </a:extLst>
          </p:cNvPr>
          <p:cNvSpPr txBox="1"/>
          <p:nvPr/>
        </p:nvSpPr>
        <p:spPr>
          <a:xfrm>
            <a:off x="344346" y="1308048"/>
            <a:ext cx="8117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Which hypothesis is more probable given the observed data?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9A95C-260B-5279-40B3-4A61163873C9}"/>
              </a:ext>
            </a:extLst>
          </p:cNvPr>
          <p:cNvSpPr txBox="1"/>
          <p:nvPr/>
        </p:nvSpPr>
        <p:spPr>
          <a:xfrm>
            <a:off x="938706" y="2360593"/>
            <a:ext cx="752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To answer this, take the ratio of the two Bayes’ theorems: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06C64-70A4-EF47-DE78-177F0D7F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879" y="3484424"/>
            <a:ext cx="5112139" cy="919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6B6C8-8BCE-0385-36AB-8F05F05CF880}"/>
              </a:ext>
            </a:extLst>
          </p:cNvPr>
          <p:cNvSpPr txBox="1"/>
          <p:nvPr/>
        </p:nvSpPr>
        <p:spPr>
          <a:xfrm>
            <a:off x="820468" y="5349788"/>
            <a:ext cx="7891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Weight of evidence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A measure of how much “weight” or “support” observed data (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i.e.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“evidence”) gives to one hypothesis relative to the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</a:rPr>
              <a:t>other</a:t>
            </a:r>
            <a:r>
              <a:rPr lang="en-GB" sz="2200" baseline="30000" dirty="0" err="1">
                <a:solidFill>
                  <a:srgbClr val="000000"/>
                </a:solidFill>
                <a:latin typeface="Times New Roman" pitchFamily="18" charset="0"/>
              </a:rPr>
              <a:t>Jeffereys</a:t>
            </a:r>
            <a:r>
              <a:rPr lang="en-GB" sz="2200" baseline="30000" dirty="0">
                <a:solidFill>
                  <a:srgbClr val="000000"/>
                </a:solidFill>
                <a:latin typeface="Times New Roman" pitchFamily="18" charset="0"/>
              </a:rPr>
              <a:t>, Turing, Good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EA7E3-0E93-BC9D-6D33-DAA2B81409AF}"/>
              </a:ext>
            </a:extLst>
          </p:cNvPr>
          <p:cNvCxnSpPr/>
          <p:nvPr/>
        </p:nvCxnSpPr>
        <p:spPr>
          <a:xfrm flipH="1" flipV="1">
            <a:off x="4776356" y="4981985"/>
            <a:ext cx="12829" cy="459243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4C37570F-5991-1309-732F-4E168B582FB8}"/>
              </a:ext>
            </a:extLst>
          </p:cNvPr>
          <p:cNvSpPr/>
          <p:nvPr/>
        </p:nvSpPr>
        <p:spPr>
          <a:xfrm rot="16200000">
            <a:off x="4582601" y="3838156"/>
            <a:ext cx="390278" cy="17373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5F063-4C70-A9B8-772E-32A9A8D58CE3}"/>
              </a:ext>
            </a:extLst>
          </p:cNvPr>
          <p:cNvSpPr/>
          <p:nvPr/>
        </p:nvSpPr>
        <p:spPr>
          <a:xfrm>
            <a:off x="3997924" y="3373576"/>
            <a:ext cx="1557056" cy="1190794"/>
          </a:xfrm>
          <a:prstGeom prst="rect">
            <a:avLst/>
          </a:prstGeom>
          <a:noFill/>
          <a:ln w="60325">
            <a:solidFill>
              <a:srgbClr val="FF00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5180</TotalTime>
  <Words>1329</Words>
  <Application>Microsoft Macintosh PowerPoint</Application>
  <PresentationFormat>On-screen Show (4:3)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Nicholas Petraco</dc:creator>
  <cp:lastModifiedBy>Nicholas Petraco</cp:lastModifiedBy>
  <cp:revision>51</cp:revision>
  <cp:lastPrinted>2025-05-12T03:36:25Z</cp:lastPrinted>
  <dcterms:created xsi:type="dcterms:W3CDTF">2025-05-09T13:57:47Z</dcterms:created>
  <dcterms:modified xsi:type="dcterms:W3CDTF">2025-05-17T13:24:55Z</dcterms:modified>
</cp:coreProperties>
</file>