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8" r:id="rId2"/>
    <p:sldId id="280" r:id="rId3"/>
    <p:sldId id="281" r:id="rId4"/>
    <p:sldId id="282" r:id="rId5"/>
    <p:sldId id="291" r:id="rId6"/>
    <p:sldId id="283" r:id="rId7"/>
    <p:sldId id="292" r:id="rId8"/>
    <p:sldId id="285" r:id="rId9"/>
    <p:sldId id="286" r:id="rId10"/>
    <p:sldId id="288" r:id="rId11"/>
    <p:sldId id="289" r:id="rId12"/>
    <p:sldId id="290" r:id="rId13"/>
    <p:sldId id="287" r:id="rId14"/>
    <p:sldId id="295" r:id="rId15"/>
    <p:sldId id="296" r:id="rId16"/>
    <p:sldId id="29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FC"/>
    <a:srgbClr val="DF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4"/>
    <p:restoredTop sz="85137"/>
  </p:normalViewPr>
  <p:slideViewPr>
    <p:cSldViewPr snapToGrid="0" snapToObjects="1">
      <p:cViewPr varScale="1">
        <p:scale>
          <a:sx n="97" d="100"/>
          <a:sy n="97" d="100"/>
        </p:scale>
        <p:origin x="10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508F-B9DA-3A4B-92BF-6A4138802024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FDBA-7020-E442-843C-9E0CA2BD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rho = 2 h c^2/lam^5 Exp[h c/(lam kB T)]^-1;</a:t>
            </a:r>
          </a:p>
          <a:p>
            <a:r>
              <a:rPr lang="en-US" dirty="0" err="1"/>
              <a:t>df</a:t>
            </a:r>
            <a:r>
              <a:rPr lang="en-US" dirty="0"/>
              <a:t> = D[f, lam];</a:t>
            </a:r>
          </a:p>
          <a:p>
            <a:r>
              <a:rPr lang="en-US" dirty="0"/>
              <a:t>Solve[</a:t>
            </a:r>
            <a:r>
              <a:rPr lang="en-US" dirty="0" err="1"/>
              <a:t>df</a:t>
            </a:r>
            <a:r>
              <a:rPr lang="en-US" dirty="0"/>
              <a:t> == 0, lam]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FDBA-7020-E442-843C-9E0CA2BD0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B4BC-311C-574E-AB1F-5BCC7E00BDAB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9" y="59279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Quantum Theory I</a:t>
            </a:r>
          </a:p>
          <a:p>
            <a:pPr algn="ctr"/>
            <a:r>
              <a:rPr lang="en-US" sz="3600" dirty="0">
                <a:latin typeface="Times New Roman"/>
                <a:cs typeface="Times New Roman"/>
              </a:rPr>
              <a:t>An Overview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46249"/>
              </p:ext>
            </p:extLst>
          </p:nvPr>
        </p:nvGraphicFramePr>
        <p:xfrm>
          <a:off x="4806142" y="5373581"/>
          <a:ext cx="69143" cy="16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23960" imgH="361800" progId="">
                  <p:embed/>
                </p:oleObj>
              </mc:Choice>
              <mc:Fallback>
                <p:oleObj r:id="rId4" imgW="723960" imgH="36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142" y="5373581"/>
                        <a:ext cx="69143" cy="169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1263"/>
              </p:ext>
            </p:extLst>
          </p:nvPr>
        </p:nvGraphicFramePr>
        <p:xfrm>
          <a:off x="5853154" y="5187289"/>
          <a:ext cx="61959" cy="15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6320" imgH="181080" progId="">
                  <p:embed/>
                </p:oleObj>
              </mc:Choice>
              <mc:Fallback>
                <p:oleObj r:id="rId6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54" y="5187289"/>
                        <a:ext cx="61959" cy="15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456112" y="2814637"/>
            <a:ext cx="4238625" cy="2832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60625" y="2682875"/>
            <a:ext cx="18288" cy="88899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9200" y="4796472"/>
            <a:ext cx="0" cy="8890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9675" y="3740150"/>
            <a:ext cx="0" cy="8890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lock Arc 10"/>
          <p:cNvSpPr/>
          <p:nvPr/>
        </p:nvSpPr>
        <p:spPr>
          <a:xfrm rot="5400000">
            <a:off x="1603375" y="2313958"/>
            <a:ext cx="2836903" cy="2673035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5400000">
            <a:off x="1533525" y="3418858"/>
            <a:ext cx="2836903" cy="2673035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5400000">
            <a:off x="1998133" y="3099715"/>
            <a:ext cx="1170802" cy="944320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rot="5400000">
            <a:off x="1998133" y="4316020"/>
            <a:ext cx="1170802" cy="944320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5400000">
            <a:off x="1868150" y="2738454"/>
            <a:ext cx="1796456" cy="1635091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 rot="5400000">
            <a:off x="1893550" y="3843354"/>
            <a:ext cx="1796456" cy="1635091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238375" y="2619375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98650" y="2613025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57400" y="2628900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17675" y="2622550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49400" y="2644775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09675" y="2638425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68425" y="2654300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8700" y="2647950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4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Planck’s Constant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8" y="1126441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Planck’s distribution 			     is like: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0" y="2416175"/>
            <a:ext cx="3162300" cy="2044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5468" y="4898341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Limit as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0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??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25" y="4524375"/>
            <a:ext cx="622300" cy="1358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0BC108-5A65-734F-8ADE-986B1F5F7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775" y="1020063"/>
            <a:ext cx="2615751" cy="7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Planck’s Constant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4750" y="1238250"/>
            <a:ext cx="424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Use </a:t>
            </a:r>
            <a:r>
              <a:rPr lang="en-US" sz="3600" dirty="0" err="1">
                <a:latin typeface="Times New Roman"/>
                <a:cs typeface="Times New Roman"/>
              </a:rPr>
              <a:t>L’Hopital’s</a:t>
            </a:r>
            <a:r>
              <a:rPr lang="en-US" sz="3600" dirty="0">
                <a:latin typeface="Times New Roman"/>
                <a:cs typeface="Times New Roman"/>
              </a:rPr>
              <a:t> Rule!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2424"/>
          <a:stretch/>
        </p:blipFill>
        <p:spPr>
          <a:xfrm>
            <a:off x="-3175" y="2263775"/>
            <a:ext cx="1447800" cy="134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2879"/>
          <a:stretch/>
        </p:blipFill>
        <p:spPr>
          <a:xfrm>
            <a:off x="1609725" y="2279650"/>
            <a:ext cx="933450" cy="1346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42120"/>
          <a:stretch/>
        </p:blipFill>
        <p:spPr>
          <a:xfrm>
            <a:off x="15875" y="4016375"/>
            <a:ext cx="3381375" cy="1460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8967"/>
          <a:stretch/>
        </p:blipFill>
        <p:spPr>
          <a:xfrm>
            <a:off x="3524249" y="4016375"/>
            <a:ext cx="2397125" cy="1460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32464" y="2739419"/>
            <a:ext cx="3611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Derivative of the numerator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294339" y="5146069"/>
            <a:ext cx="390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Derivative of the denominator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7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Planck’s Constant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4750" y="1238250"/>
            <a:ext cx="424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Use </a:t>
            </a:r>
            <a:r>
              <a:rPr lang="en-US" sz="3600" dirty="0" err="1">
                <a:latin typeface="Times New Roman"/>
                <a:cs typeface="Times New Roman"/>
              </a:rPr>
              <a:t>L’Hopital’s</a:t>
            </a:r>
            <a:r>
              <a:rPr lang="en-US" sz="3600" dirty="0">
                <a:latin typeface="Times New Roman"/>
                <a:cs typeface="Times New Roman"/>
              </a:rPr>
              <a:t> Rule!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0" y="2571750"/>
            <a:ext cx="2971800" cy="138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63185"/>
          <a:stretch/>
        </p:blipFill>
        <p:spPr>
          <a:xfrm>
            <a:off x="2241773" y="4343400"/>
            <a:ext cx="1631727" cy="1828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22549" y="4495800"/>
            <a:ext cx="30055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Rayleigh-Jeans eq.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Derived entirely from classical mechanics!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14BFE8-96B4-2D43-A398-55225FF395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84"/>
          <a:stretch/>
        </p:blipFill>
        <p:spPr>
          <a:xfrm>
            <a:off x="4002502" y="4698974"/>
            <a:ext cx="1771899" cy="8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093" y="465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Handy Constants and Symbols To Know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8" y="1745566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 = 6.626 ×10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</a:rPr>
              <a:t>-34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J s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Planck’s constant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i="1" dirty="0" err="1">
                <a:solidFill>
                  <a:srgbClr val="000000"/>
                </a:solidFill>
                <a:latin typeface="Times New Roman" pitchFamily="18" charset="0"/>
              </a:rPr>
              <a:t>ħ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1.055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×10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</a:rPr>
              <a:t>-34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J s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Reduced Planck’s constant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i="1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3200" i="1" baseline="-25000" dirty="0" err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3200" i="1" baseline="-25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1.381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×10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</a:rPr>
              <a:t>-23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J/K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Boltzmann’s constant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2.998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×10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m/s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speed of light in a vacuum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= wavelength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= (time) frequency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= (spatial) frequency, wavenumber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468" y="1676800"/>
            <a:ext cx="8686800" cy="422375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31AF9-5B1C-DD55-CB1E-D815ED54AA1E}"/>
              </a:ext>
            </a:extLst>
          </p:cNvPr>
          <p:cNvSpPr txBox="1"/>
          <p:nvPr/>
        </p:nvSpPr>
        <p:spPr>
          <a:xfrm>
            <a:off x="656495" y="520505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F612DB8-088B-256D-7D6E-48DC9173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3D8279-BE12-3745-C62B-ADFDEED0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3" y="360160"/>
            <a:ext cx="8991601" cy="519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F9D71-CAE7-B21F-E8F6-8F09C3C935F1}"/>
              </a:ext>
            </a:extLst>
          </p:cNvPr>
          <p:cNvSpPr/>
          <p:nvPr/>
        </p:nvSpPr>
        <p:spPr>
          <a:xfrm>
            <a:off x="135468" y="1026306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According to the Rayleigh-Jeans eq., how many times more intense should the emitted radiation intensity be at </a:t>
            </a:r>
            <a:r>
              <a:rPr lang="en-US" sz="2400" dirty="0">
                <a:solidFill>
                  <a:srgbClr val="000000"/>
                </a:solidFill>
                <a:latin typeface="Symbol" pitchFamily="2" charset="2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= 300nm (in the UVA), 250nm (in the UVB) and 100nm (in the UVC) vs. </a:t>
            </a:r>
            <a:r>
              <a:rPr lang="en-US" sz="2400" dirty="0">
                <a:solidFill>
                  <a:srgbClr val="000000"/>
                </a:solidFill>
                <a:latin typeface="Symbol" pitchFamily="2" charset="2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= 700nm (red)? The thing emitting radiation is at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= 2000K.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291C9-3440-5BAC-D25F-4FFEA91AE778}"/>
              </a:ext>
            </a:extLst>
          </p:cNvPr>
          <p:cNvSpPr/>
          <p:nvPr/>
        </p:nvSpPr>
        <p:spPr>
          <a:xfrm>
            <a:off x="875791" y="2778210"/>
            <a:ext cx="7517930" cy="2462213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library(che302r)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Rayleigh-Jeans. Really starts to blow up in the UV: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TT &lt;- 2000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(2*cl*kB*TT/((300*1e-9)^4))/(2*cl*kB*TT/((700*1e-9)^4)) 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UVA vs red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(2*cl*kB*TT/((250*1e-9)^4))/(2*cl*kB*TT/((700*1e-9)^4)) 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UVB vs red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(2*cl*kB*TT/((100*1e-9)^4))/(2*cl*kB*TT/((700*1e-9)^4)) 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UVC vs red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lam.ax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&lt;- seq(from=250, 830,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length.out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=1000) 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lambda in nm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rho    &lt;- 2*cl*kB*TT/((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lam.ax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*1e-9)^4)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lam.ax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, rho,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400" dirty="0">
                <a:solidFill>
                  <a:srgbClr val="00B050"/>
                </a:solidFill>
                <a:latin typeface="Courier"/>
                <a:cs typeface="Courier"/>
              </a:rPr>
              <a:t>"lambda"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6916B-18D5-97C9-1540-6081B753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58" y="5560681"/>
            <a:ext cx="4525596" cy="9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478CBB3-AEDC-AD39-A824-16FC23EE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B9CCD-B125-272F-096D-9C5682CC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" y="1554161"/>
            <a:ext cx="6836011" cy="46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7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F612DB8-088B-256D-7D6E-48DC9173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3D8279-BE12-3745-C62B-ADFDEED0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3" y="465668"/>
            <a:ext cx="8991601" cy="62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F9D71-CAE7-B21F-E8F6-8F09C3C935F1}"/>
              </a:ext>
            </a:extLst>
          </p:cNvPr>
          <p:cNvSpPr/>
          <p:nvPr/>
        </p:nvSpPr>
        <p:spPr>
          <a:xfrm>
            <a:off x="135468" y="1249043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According to Wein’s eq.,  at any temperature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Symbol" pitchFamily="2" charset="2"/>
              </a:rPr>
              <a:t>l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itchFamily="18" charset="0"/>
              </a:rPr>
              <a:t>max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occurs at: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3D61D-89BB-1983-0C01-39226C786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01" y="2636457"/>
            <a:ext cx="1813610" cy="6779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52098-108B-63B9-23BA-8EE91B41C9CF}"/>
              </a:ext>
            </a:extLst>
          </p:cNvPr>
          <p:cNvSpPr/>
          <p:nvPr/>
        </p:nvSpPr>
        <p:spPr>
          <a:xfrm>
            <a:off x="255385" y="4696190"/>
            <a:ext cx="8279015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3563" indent="-457200">
              <a:lnSpc>
                <a:spcPct val="100000"/>
              </a:lnSpc>
              <a:spcBef>
                <a:spcPts val="800"/>
              </a:spcBef>
              <a:buAutoNum type="alphaL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What are the steps involved for getting the above from Wein’s eq.?</a:t>
            </a:r>
          </a:p>
          <a:p>
            <a:pPr marL="563563" indent="-457200">
              <a:lnSpc>
                <a:spcPct val="100000"/>
              </a:lnSpc>
              <a:spcBef>
                <a:spcPts val="800"/>
              </a:spcBef>
              <a:buAutoNum type="alphaL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What is </a:t>
            </a:r>
            <a:r>
              <a:rPr lang="en-US" sz="2000" dirty="0" err="1">
                <a:solidFill>
                  <a:srgbClr val="000000"/>
                </a:solidFill>
                <a:latin typeface="Symbol" pitchFamily="2" charset="2"/>
              </a:rPr>
              <a:t>l</a:t>
            </a:r>
            <a:r>
              <a:rPr lang="en-US" sz="2000" baseline="-25000" dirty="0" err="1">
                <a:solidFill>
                  <a:srgbClr val="000000"/>
                </a:solidFill>
                <a:latin typeface="Times New Roman" pitchFamily="18" charset="0"/>
              </a:rPr>
              <a:t>max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for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= 5K, 50K, 500K, 5000K? Units too!</a:t>
            </a:r>
          </a:p>
          <a:p>
            <a:pPr marL="563563" indent="-457200">
              <a:lnSpc>
                <a:spcPct val="100000"/>
              </a:lnSpc>
              <a:spcBef>
                <a:spcPts val="800"/>
              </a:spcBef>
              <a:buAutoNum type="alphaL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What does </a:t>
            </a:r>
            <a:r>
              <a:rPr lang="en-US" sz="2000" dirty="0" err="1">
                <a:solidFill>
                  <a:srgbClr val="000000"/>
                </a:solidFill>
                <a:latin typeface="Symbol" pitchFamily="2" charset="2"/>
              </a:rPr>
              <a:t>l</a:t>
            </a:r>
            <a:r>
              <a:rPr lang="en-US" sz="2000" baseline="-25000" dirty="0" err="1">
                <a:solidFill>
                  <a:srgbClr val="000000"/>
                </a:solidFill>
                <a:latin typeface="Times New Roman" pitchFamily="18" charset="0"/>
              </a:rPr>
              <a:t>max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appear to be doing as temperature increases?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7FEFD-FE0E-D51E-B046-254285CE4C79}"/>
              </a:ext>
            </a:extLst>
          </p:cNvPr>
          <p:cNvSpPr txBox="1"/>
          <p:nvPr/>
        </p:nvSpPr>
        <p:spPr>
          <a:xfrm>
            <a:off x="4782039" y="2425861"/>
            <a:ext cx="422128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" pitchFamily="2" charset="0"/>
              </a:rPr>
              <a:t>rho = 2 h c^2/lam^5 Exp[h c/(lam kB T)]^-1;</a:t>
            </a:r>
          </a:p>
          <a:p>
            <a:r>
              <a:rPr lang="en-US" sz="1200" b="1" dirty="0" err="1">
                <a:latin typeface="Courier" pitchFamily="2" charset="0"/>
              </a:rPr>
              <a:t>drho</a:t>
            </a:r>
            <a:r>
              <a:rPr lang="en-US" sz="1200" b="1" dirty="0">
                <a:latin typeface="Courier" pitchFamily="2" charset="0"/>
              </a:rPr>
              <a:t> = D[rho, lam]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E63F3-639F-3E4D-4ADA-62410DDB8A43}"/>
              </a:ext>
            </a:extLst>
          </p:cNvPr>
          <p:cNvSpPr txBox="1"/>
          <p:nvPr/>
        </p:nvSpPr>
        <p:spPr>
          <a:xfrm>
            <a:off x="4789469" y="3795517"/>
            <a:ext cx="221171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" pitchFamily="2" charset="0"/>
              </a:rPr>
              <a:t>Solve[</a:t>
            </a:r>
            <a:r>
              <a:rPr lang="en-US" sz="1200" b="1" dirty="0" err="1">
                <a:latin typeface="Courier" pitchFamily="2" charset="0"/>
              </a:rPr>
              <a:t>drho</a:t>
            </a:r>
            <a:r>
              <a:rPr lang="en-US" sz="1200" b="1" dirty="0">
                <a:latin typeface="Courier" pitchFamily="2" charset="0"/>
              </a:rPr>
              <a:t> == 0, lam]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E5950-A279-5836-F768-45B3F5182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930" y="1873093"/>
            <a:ext cx="1171656" cy="441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E27CF9-C00A-4BBD-7C89-C6401181C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627" y="2975076"/>
            <a:ext cx="3007458" cy="583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60D42F-3E48-B377-ADE6-B178E9A9F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183" y="3983134"/>
            <a:ext cx="1574902" cy="4499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87609E-89D9-6FCF-EF9B-63E40E61C80E}"/>
              </a:ext>
            </a:extLst>
          </p:cNvPr>
          <p:cNvSpPr/>
          <p:nvPr/>
        </p:nvSpPr>
        <p:spPr>
          <a:xfrm>
            <a:off x="974037" y="2557114"/>
            <a:ext cx="2004646" cy="908362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B0564-7B72-63AC-BFC9-078B4E9F3B70}"/>
              </a:ext>
            </a:extLst>
          </p:cNvPr>
          <p:cNvSpPr txBox="1"/>
          <p:nvPr/>
        </p:nvSpPr>
        <p:spPr>
          <a:xfrm>
            <a:off x="709764" y="3516528"/>
            <a:ext cx="26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Wein’s displacement law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C6643E-5B0B-13D4-F179-003954CC1106}"/>
              </a:ext>
            </a:extLst>
          </p:cNvPr>
          <p:cNvCxnSpPr>
            <a:cxnSpLocks/>
          </p:cNvCxnSpPr>
          <p:nvPr/>
        </p:nvCxnSpPr>
        <p:spPr>
          <a:xfrm flipH="1">
            <a:off x="5234609" y="2107231"/>
            <a:ext cx="823817" cy="331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B19A15-0EAE-81DE-3623-9372F98CD44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388466" y="2927993"/>
            <a:ext cx="1180161" cy="338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B8459B-C6D7-375B-BEF3-9853AE1BB9F9}"/>
              </a:ext>
            </a:extLst>
          </p:cNvPr>
          <p:cNvCxnSpPr>
            <a:cxnSpLocks/>
          </p:cNvCxnSpPr>
          <p:nvPr/>
        </p:nvCxnSpPr>
        <p:spPr>
          <a:xfrm flipV="1">
            <a:off x="4388466" y="2765412"/>
            <a:ext cx="447157" cy="159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4F4B92D-A175-12E6-C15A-441D1F7D7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276" y="2650409"/>
            <a:ext cx="268394" cy="5032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9C6CDE-743C-A2F3-DD03-8DF9DD9813AB}"/>
              </a:ext>
            </a:extLst>
          </p:cNvPr>
          <p:cNvSpPr txBox="1"/>
          <p:nvPr/>
        </p:nvSpPr>
        <p:spPr>
          <a:xfrm>
            <a:off x="4347670" y="1921566"/>
            <a:ext cx="75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05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F612DB8-088B-256D-7D6E-48DC9173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D344C5-0CCD-37DE-2B99-8A046BCF4BD3}"/>
              </a:ext>
            </a:extLst>
          </p:cNvPr>
          <p:cNvSpPr/>
          <p:nvPr/>
        </p:nvSpPr>
        <p:spPr>
          <a:xfrm>
            <a:off x="449019" y="454402"/>
            <a:ext cx="8308119" cy="341632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library(che302r)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b  &lt;- (h * cl)/(5 * kB)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Ts &lt;- c(5, 50, 500, 5000)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Wein's "displacement" law: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b/Ts * 1e9 </a:t>
            </a:r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lambda units: nm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Plot Wein's "displacement" law: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Tax     &lt;- seq(from=1, to=2000,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length.out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=1000)</a:t>
            </a:r>
          </a:p>
          <a:p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lam.max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&lt;- b/Tax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plot(Tax,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lam.max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typ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dirty="0">
                <a:solidFill>
                  <a:srgbClr val="00B050"/>
                </a:solidFill>
                <a:latin typeface="Courier"/>
                <a:cs typeface="Courier"/>
              </a:rPr>
              <a:t>"l"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dirty="0">
                <a:solidFill>
                  <a:srgbClr val="00B050"/>
                </a:solidFill>
                <a:latin typeface="Courier"/>
                <a:cs typeface="Courier"/>
              </a:rPr>
              <a:t>"T"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B2A687-FC31-5A80-6F40-2DC30A9CA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78" y="1847993"/>
            <a:ext cx="4508500" cy="55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7F259-3848-54A7-474F-96D4BE54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277" y="3929338"/>
            <a:ext cx="4257861" cy="29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Introduction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1558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development of classical physics (based on Newton’s laws) culminated in James Clerk Maxwell’s equations: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4895850"/>
            <a:ext cx="86868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Maxwell’s equations </a:t>
            </a:r>
            <a:r>
              <a:rPr lang="en-GB" sz="3200" i="1" u="sng" dirty="0">
                <a:solidFill>
                  <a:srgbClr val="000000"/>
                </a:solidFill>
                <a:latin typeface="Times New Roman" pitchFamily="18" charset="0"/>
              </a:rPr>
              <a:t>cannot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however: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…explain the constant speed of light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…reproduce the black-body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3" y="3448440"/>
            <a:ext cx="2698751" cy="488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" y="2682875"/>
            <a:ext cx="16637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3791982"/>
            <a:ext cx="1384300" cy="67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374" y="2581275"/>
            <a:ext cx="2387600" cy="1130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400" y="3833257"/>
            <a:ext cx="3327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468" y="1211792"/>
            <a:ext cx="8686800" cy="1026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constant speed of light lead to Einstein’s special theory of relativity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118" y="4904317"/>
            <a:ext cx="8686800" cy="1572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explanation of the black body distribution was much more profound!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So what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 a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black body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…?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2019" y="3408749"/>
            <a:ext cx="168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sz="3600" i="1" dirty="0">
                <a:solidFill>
                  <a:srgbClr val="000000"/>
                </a:solidFill>
                <a:latin typeface="Times New Roman" pitchFamily="18" charset="0"/>
              </a:rPr>
              <a:t>mc</a:t>
            </a:r>
            <a:r>
              <a:rPr lang="en-GB" sz="36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3600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59" y="2762250"/>
            <a:ext cx="1588165" cy="1974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625" y="2212628"/>
            <a:ext cx="8699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We won’t need to use relativity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directly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for the spectroscopies we study</a:t>
            </a:r>
          </a:p>
        </p:txBody>
      </p:sp>
    </p:spTree>
    <p:extLst>
      <p:ext uri="{BB962C8B-B14F-4D97-AF65-F5344CB8AC3E}">
        <p14:creationId xmlns:p14="http://schemas.microsoft.com/office/powerpoint/2010/main" val="12118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Black Body Radiation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468" y="1037166"/>
            <a:ext cx="8686800" cy="164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Think of electro-magnetic (e-m) radiation as a “wave”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Wave energy       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1616075"/>
            <a:ext cx="4318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3019425"/>
            <a:ext cx="6838950" cy="20243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800226" y="2714625"/>
            <a:ext cx="168274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91251" y="3429000"/>
            <a:ext cx="1015999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00125" y="2355334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Lower freq. (longer wavelength) = lower energy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11927" y="2505670"/>
            <a:ext cx="2174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Higher freq. (shorter wavelength) = higher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Black Body Radiation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8" y="1322917"/>
            <a:ext cx="8686800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Black body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An (idealized) absorber and emitter of e-m radiation at all frequencies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Absorbs, so is “hot” (not 0 K)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Emits an amount (intensity) of e-m at all frequencies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824059" y="3698507"/>
            <a:ext cx="3270250" cy="2827503"/>
            <a:chOff x="523875" y="3522497"/>
            <a:chExt cx="3270250" cy="2827503"/>
          </a:xfrm>
        </p:grpSpPr>
        <p:sp>
          <p:nvSpPr>
            <p:cNvPr id="14" name="Donut 13"/>
            <p:cNvSpPr/>
            <p:nvPr/>
          </p:nvSpPr>
          <p:spPr>
            <a:xfrm>
              <a:off x="523875" y="3522497"/>
              <a:ext cx="3079750" cy="2827503"/>
            </a:xfrm>
            <a:prstGeom prst="donut">
              <a:avLst>
                <a:gd name="adj" fmla="val 42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86125" y="4762500"/>
              <a:ext cx="508000" cy="349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657910">
            <a:off x="146339" y="3938846"/>
            <a:ext cx="3180590" cy="905075"/>
            <a:chOff x="4810125" y="4222729"/>
            <a:chExt cx="2518036" cy="1184316"/>
          </a:xfrm>
        </p:grpSpPr>
        <p:sp>
          <p:nvSpPr>
            <p:cNvPr id="18" name="Freeform 17"/>
            <p:cNvSpPr/>
            <p:nvPr/>
          </p:nvSpPr>
          <p:spPr>
            <a:xfrm>
              <a:off x="4810125" y="42227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62525" y="43751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14925" y="45275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267325" y="46799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19725" y="48323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72125" y="49847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724525" y="51371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5568850" y="3429194"/>
            <a:ext cx="1085347" cy="1184316"/>
            <a:chOff x="4810125" y="4222729"/>
            <a:chExt cx="2518036" cy="1184316"/>
          </a:xfrm>
        </p:grpSpPr>
        <p:sp>
          <p:nvSpPr>
            <p:cNvPr id="28" name="Freeform 27"/>
            <p:cNvSpPr/>
            <p:nvPr/>
          </p:nvSpPr>
          <p:spPr>
            <a:xfrm>
              <a:off x="4810125" y="42227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962525" y="43751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114925" y="45275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67325" y="46799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19725" y="48323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572125" y="49847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724525" y="51371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rot="12160445">
            <a:off x="6023306" y="5198888"/>
            <a:ext cx="2518036" cy="1184316"/>
            <a:chOff x="4810125" y="4222729"/>
            <a:chExt cx="2518036" cy="1184316"/>
          </a:xfrm>
        </p:grpSpPr>
        <p:sp>
          <p:nvSpPr>
            <p:cNvPr id="36" name="Freeform 35"/>
            <p:cNvSpPr/>
            <p:nvPr/>
          </p:nvSpPr>
          <p:spPr>
            <a:xfrm>
              <a:off x="4810125" y="42227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62525" y="43751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114925" y="45275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67325" y="46799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19725" y="48323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72125" y="49847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724525" y="5137129"/>
              <a:ext cx="1603636" cy="269916"/>
            </a:xfrm>
            <a:custGeom>
              <a:avLst/>
              <a:gdLst>
                <a:gd name="connsiteX0" fmla="*/ 0 w 1603636"/>
                <a:gd name="connsiteY0" fmla="*/ 269896 h 269916"/>
                <a:gd name="connsiteX1" fmla="*/ 349250 w 1603636"/>
                <a:gd name="connsiteY1" fmla="*/ 15896 h 269916"/>
                <a:gd name="connsiteX2" fmla="*/ 682625 w 1603636"/>
                <a:gd name="connsiteY2" fmla="*/ 269896 h 269916"/>
                <a:gd name="connsiteX3" fmla="*/ 1031875 w 1603636"/>
                <a:gd name="connsiteY3" fmla="*/ 21 h 269916"/>
                <a:gd name="connsiteX4" fmla="*/ 1381125 w 1603636"/>
                <a:gd name="connsiteY4" fmla="*/ 254021 h 269916"/>
                <a:gd name="connsiteX5" fmla="*/ 1571625 w 1603636"/>
                <a:gd name="connsiteY5" fmla="*/ 95271 h 269916"/>
                <a:gd name="connsiteX6" fmla="*/ 1603375 w 1603636"/>
                <a:gd name="connsiteY6" fmla="*/ 63521 h 2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636" h="269916">
                  <a:moveTo>
                    <a:pt x="0" y="269896"/>
                  </a:moveTo>
                  <a:cubicBezTo>
                    <a:pt x="117739" y="142896"/>
                    <a:pt x="235479" y="15896"/>
                    <a:pt x="349250" y="15896"/>
                  </a:cubicBezTo>
                  <a:cubicBezTo>
                    <a:pt x="463021" y="15896"/>
                    <a:pt x="568854" y="272542"/>
                    <a:pt x="682625" y="269896"/>
                  </a:cubicBezTo>
                  <a:cubicBezTo>
                    <a:pt x="796396" y="267250"/>
                    <a:pt x="915458" y="2667"/>
                    <a:pt x="1031875" y="21"/>
                  </a:cubicBezTo>
                  <a:cubicBezTo>
                    <a:pt x="1148292" y="-2625"/>
                    <a:pt x="1291167" y="238146"/>
                    <a:pt x="1381125" y="254021"/>
                  </a:cubicBezTo>
                  <a:cubicBezTo>
                    <a:pt x="1471083" y="269896"/>
                    <a:pt x="1534583" y="127021"/>
                    <a:pt x="1571625" y="95271"/>
                  </a:cubicBezTo>
                  <a:cubicBezTo>
                    <a:pt x="1608667" y="63521"/>
                    <a:pt x="1603375" y="63521"/>
                    <a:pt x="1603375" y="6352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2201402" y="3329778"/>
            <a:ext cx="86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Absorb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65717" y="4030168"/>
            <a:ext cx="2220658" cy="2021386"/>
            <a:chOff x="3065717" y="4003910"/>
            <a:chExt cx="2220658" cy="2021386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540125" y="4156310"/>
              <a:ext cx="1524000" cy="18689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190875" y="4003910"/>
              <a:ext cx="871434" cy="1752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094184" y="4343594"/>
              <a:ext cx="192191" cy="14391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065717" y="4958687"/>
              <a:ext cx="2220658" cy="7974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>
            <a:endCxn id="60" idx="2"/>
          </p:cNvCxnSpPr>
          <p:nvPr/>
        </p:nvCxnSpPr>
        <p:spPr>
          <a:xfrm>
            <a:off x="5943354" y="5158057"/>
            <a:ext cx="1585431" cy="3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12031" y="47923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Emit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l="13417" t="20762" r="13431" b="13925"/>
          <a:stretch/>
        </p:blipFill>
        <p:spPr>
          <a:xfrm>
            <a:off x="7766163" y="4724637"/>
            <a:ext cx="1273457" cy="8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Black Body Radiation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8" y="967691"/>
            <a:ext cx="868680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Theoretical black bodies don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 exist…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BUT… pretty much anything that can absorb and emit a wide range of e-m radiation will approximately behave as a black body!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468" y="5866716"/>
            <a:ext cx="868680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Pretty much anything then is an approximate black body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Light bulbs and electric kitchen stoves are good examples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7" descr="Nernst_sourc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3"/>
          <a:stretch/>
        </p:blipFill>
        <p:spPr>
          <a:xfrm>
            <a:off x="4796435" y="2524124"/>
            <a:ext cx="4009958" cy="312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417" t="20762" r="13431" b="13925"/>
          <a:stretch/>
        </p:blipFill>
        <p:spPr>
          <a:xfrm>
            <a:off x="135468" y="2771090"/>
            <a:ext cx="4398164" cy="28098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89302" y="3071336"/>
            <a:ext cx="1011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Ideal BB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@ 600K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49700" y="2964069"/>
            <a:ext cx="175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/>
                <a:cs typeface="Times New Roman"/>
              </a:rPr>
              <a:t>Nernst element</a:t>
            </a:r>
            <a:r>
              <a:rPr lang="en-US" dirty="0">
                <a:latin typeface="Times New Roman"/>
                <a:cs typeface="Times New Roman"/>
              </a:rPr>
              <a:t> in an FT-IR</a:t>
            </a:r>
            <a:endParaRPr lang="en-GB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41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Black Body Radiation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8" y="967691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Maxwell’s equations/Classical mechanics could not model the BB curve in its entirety 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648" t="19913" r="9178" b="20872"/>
          <a:stretch/>
        </p:blipFill>
        <p:spPr>
          <a:xfrm>
            <a:off x="702759" y="2098251"/>
            <a:ext cx="8119509" cy="38008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44230" y="2497008"/>
            <a:ext cx="2629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Rayleigh-Jeans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eq.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2643108" y="6032500"/>
            <a:ext cx="3612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l (</a:t>
            </a:r>
            <a:r>
              <a:rPr lang="en-US" sz="4400" dirty="0">
                <a:solidFill>
                  <a:srgbClr val="000000"/>
                </a:solidFill>
                <a:latin typeface="Times New Roman"/>
                <a:cs typeface="Times New Roman"/>
              </a:rPr>
              <a:t>wavelength</a:t>
            </a:r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en-US" sz="4400" dirty="0">
              <a:latin typeface="Symbol" charset="2"/>
              <a:cs typeface="Symbol" charset="2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-1199945" y="3947752"/>
            <a:ext cx="3027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 (</a:t>
            </a:r>
            <a:r>
              <a:rPr lang="en-US" sz="4400" dirty="0">
                <a:solidFill>
                  <a:srgbClr val="000000"/>
                </a:solidFill>
                <a:latin typeface="Times New Roman"/>
                <a:cs typeface="Times New Roman"/>
              </a:rPr>
              <a:t>Intensity</a:t>
            </a:r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en-US" sz="4400" dirty="0">
              <a:latin typeface="Symbol" charset="2"/>
              <a:cs typeface="Symbol" charset="2"/>
            </a:endParaRPr>
          </a:p>
        </p:txBody>
      </p:sp>
      <p:sp>
        <p:nvSpPr>
          <p:cNvPr id="24" name="Donut 23"/>
          <p:cNvSpPr/>
          <p:nvPr/>
        </p:nvSpPr>
        <p:spPr>
          <a:xfrm rot="439616">
            <a:off x="5681768" y="4967710"/>
            <a:ext cx="2987200" cy="827827"/>
          </a:xfrm>
          <a:prstGeom prst="donut">
            <a:avLst>
              <a:gd name="adj" fmla="val 53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318375" y="3937000"/>
            <a:ext cx="111125" cy="96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nut 26"/>
          <p:cNvSpPr/>
          <p:nvPr/>
        </p:nvSpPr>
        <p:spPr>
          <a:xfrm rot="6298527">
            <a:off x="86755" y="3397807"/>
            <a:ext cx="3935124" cy="837249"/>
          </a:xfrm>
          <a:prstGeom prst="donut">
            <a:avLst>
              <a:gd name="adj" fmla="val 53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47858" y="4182933"/>
            <a:ext cx="1531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Wein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eq.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972174" y="2497008"/>
            <a:ext cx="2701651" cy="1439992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24074" y="4105275"/>
            <a:ext cx="2701651" cy="174095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2DD77-6C6E-B243-BE04-D90DABF39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309" y="3035861"/>
            <a:ext cx="1718527" cy="740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2A0D8-1ED3-CD4B-889F-EE68ACB0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58" y="4777948"/>
            <a:ext cx="1993106" cy="7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 animBg="1"/>
      <p:bldP spid="27" grpId="0" animBg="1"/>
      <p:bldP spid="28" grpId="0"/>
      <p:bldP spid="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Black Body Radiation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8" y="967691"/>
            <a:ext cx="8686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Using Rayleigh-Jeans (theory),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Wein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(empirical) 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assuming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discrete (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quantized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Max Planck modeled the whole curve!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5648" t="19913" r="9178" b="20872"/>
          <a:stretch/>
        </p:blipFill>
        <p:spPr>
          <a:xfrm>
            <a:off x="793784" y="2485339"/>
            <a:ext cx="8119509" cy="38008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43108" y="6032500"/>
            <a:ext cx="3612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l (</a:t>
            </a:r>
            <a:r>
              <a:rPr lang="en-US" sz="4400" dirty="0">
                <a:solidFill>
                  <a:srgbClr val="000000"/>
                </a:solidFill>
                <a:latin typeface="Times New Roman"/>
                <a:cs typeface="Times New Roman"/>
              </a:rPr>
              <a:t>wavelength</a:t>
            </a:r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en-US" sz="4400" dirty="0">
              <a:latin typeface="Symbol" charset="2"/>
              <a:cs typeface="Symbol" charset="2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1199945" y="3947752"/>
            <a:ext cx="3027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 (</a:t>
            </a:r>
            <a:r>
              <a:rPr lang="en-US" sz="4400" dirty="0">
                <a:solidFill>
                  <a:srgbClr val="000000"/>
                </a:solidFill>
                <a:latin typeface="Times New Roman"/>
                <a:cs typeface="Times New Roman"/>
              </a:rPr>
              <a:t>Intensity</a:t>
            </a:r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en-US" sz="4400" dirty="0">
              <a:latin typeface="Symbol" charset="2"/>
              <a:cs typeface="Symbol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2730" y="3116133"/>
            <a:ext cx="272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Planck distribution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587409" y="2055425"/>
            <a:ext cx="7286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We’ll get a better idea where this is from after particle in a box</a:t>
            </a: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05" y="3116133"/>
            <a:ext cx="3325195" cy="1909038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20DFF-2043-AE45-B00A-1D2062E6C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368" y="3833193"/>
            <a:ext cx="2872309" cy="8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Planck’s Constant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8" y="967691"/>
            <a:ext cx="8686800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Planck’s constant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is the “fudge factor” that turns classical mechanics into quantum mechanics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= 6.626 ×10</a:t>
            </a:r>
            <a:r>
              <a:rPr lang="en-US" sz="2400" baseline="30000" dirty="0">
                <a:solidFill>
                  <a:srgbClr val="000000"/>
                </a:solidFill>
                <a:latin typeface="Times New Roman" pitchFamily="18" charset="0"/>
              </a:rPr>
              <a:t>-34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J s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Planck’s constant </a:t>
            </a: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Small BUT not = 0!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218" y="307271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What happens to 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as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0??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7112"/>
          <a:stretch/>
        </p:blipFill>
        <p:spPr>
          <a:xfrm>
            <a:off x="2686050" y="3975100"/>
            <a:ext cx="715072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F0404-F149-8E45-89BF-D9F17CD48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519" y="1664945"/>
            <a:ext cx="3216499" cy="967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FAEC1-3080-8042-AE99-34EF85C822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71" b="-4037"/>
          <a:stretch/>
        </p:blipFill>
        <p:spPr>
          <a:xfrm>
            <a:off x="3532437" y="4234805"/>
            <a:ext cx="2079125" cy="8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4473</TotalTime>
  <Words>916</Words>
  <Application>Microsoft Macintosh PowerPoint</Application>
  <PresentationFormat>On-screen Show (4:3)</PresentationFormat>
  <Paragraphs>108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158</cp:revision>
  <dcterms:created xsi:type="dcterms:W3CDTF">2011-09-22T13:36:22Z</dcterms:created>
  <dcterms:modified xsi:type="dcterms:W3CDTF">2025-02-03T16:53:33Z</dcterms:modified>
</cp:coreProperties>
</file>