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78" r:id="rId2"/>
    <p:sldId id="280" r:id="rId3"/>
    <p:sldId id="281" r:id="rId4"/>
    <p:sldId id="282" r:id="rId5"/>
    <p:sldId id="283" r:id="rId6"/>
    <p:sldId id="284" r:id="rId7"/>
    <p:sldId id="285" r:id="rId8"/>
    <p:sldId id="287" r:id="rId9"/>
    <p:sldId id="289" r:id="rId10"/>
    <p:sldId id="288" r:id="rId11"/>
    <p:sldId id="290" r:id="rId12"/>
    <p:sldId id="286" r:id="rId13"/>
    <p:sldId id="291" r:id="rId14"/>
    <p:sldId id="292" r:id="rId15"/>
    <p:sldId id="293" r:id="rId16"/>
    <p:sldId id="303" r:id="rId17"/>
    <p:sldId id="304" r:id="rId18"/>
    <p:sldId id="305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0"/>
    <p:restoredTop sz="95455" autoAdjust="0"/>
  </p:normalViewPr>
  <p:slideViewPr>
    <p:cSldViewPr snapToGrid="0" snapToObjects="1">
      <p:cViewPr varScale="1">
        <p:scale>
          <a:sx n="103" d="100"/>
          <a:sy n="103" d="100"/>
        </p:scale>
        <p:origin x="176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5508F-B9DA-3A4B-92BF-6A4138802024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6FDBA-7020-E442-843C-9E0CA2BD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2B4BC-311C-574E-AB1F-5BCC7E00BDAB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emf"/><Relationship Id="rId3" Type="http://schemas.openxmlformats.org/officeDocument/2006/relationships/image" Target="../media/image31.emf"/><Relationship Id="rId7" Type="http://schemas.openxmlformats.org/officeDocument/2006/relationships/image" Target="../media/image30.emf"/><Relationship Id="rId12" Type="http://schemas.openxmlformats.org/officeDocument/2006/relationships/image" Target="../media/image3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image" Target="../media/image36.png"/><Relationship Id="rId5" Type="http://schemas.openxmlformats.org/officeDocument/2006/relationships/image" Target="../media/image28.emf"/><Relationship Id="rId10" Type="http://schemas.openxmlformats.org/officeDocument/2006/relationships/image" Target="../media/image35.png"/><Relationship Id="rId4" Type="http://schemas.openxmlformats.org/officeDocument/2006/relationships/image" Target="../media/image32.emf"/><Relationship Id="rId9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4" y="6451286"/>
            <a:ext cx="9027242" cy="24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2869" y="243546"/>
            <a:ext cx="9104312" cy="1629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Postulates of Quantum Mechanics</a:t>
            </a:r>
          </a:p>
        </p:txBody>
      </p:sp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591263"/>
              </p:ext>
            </p:extLst>
          </p:nvPr>
        </p:nvGraphicFramePr>
        <p:xfrm>
          <a:off x="5853154" y="5187289"/>
          <a:ext cx="61959" cy="15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6320" imgH="181080" progId="">
                  <p:embed/>
                </p:oleObj>
              </mc:Choice>
              <mc:Fallback>
                <p:oleObj r:id="rId4" imgW="76320" imgH="181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54" y="5187289"/>
                        <a:ext cx="61959" cy="151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6875" y="1943100"/>
            <a:ext cx="6191250" cy="415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40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Fundamental Rules of Our Game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33894" y="1738312"/>
            <a:ext cx="8686800" cy="976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077913" lvl="1" indent="-514350">
              <a:spcBef>
                <a:spcPts val="800"/>
              </a:spcBef>
              <a:buFont typeface="+mj-lt"/>
              <a:buAutoNum type="arabicPeriod" startAt="2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All that can be known about a physical system (i.e. its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state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) is encoded in its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wave function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600" y="1060449"/>
            <a:ext cx="8686800" cy="6223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Postulates of Quantum Mechanics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2889250"/>
            <a:ext cx="8686800" cy="976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535113" lvl="2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800" i="1" baseline="30000" dirty="0">
                <a:solidFill>
                  <a:srgbClr val="000000"/>
                </a:solidFill>
                <a:latin typeface="Symbol" charset="2"/>
                <a:cs typeface="Symbol" charset="2"/>
              </a:rPr>
              <a:t>*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means conjugate</a:t>
            </a:r>
            <a:endParaRPr lang="en-GB" sz="28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7362" b="57362"/>
          <a:stretch/>
        </p:blipFill>
        <p:spPr>
          <a:xfrm>
            <a:off x="3336925" y="3460750"/>
            <a:ext cx="2171700" cy="730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64877"/>
          <a:stretch/>
        </p:blipFill>
        <p:spPr>
          <a:xfrm>
            <a:off x="3289300" y="4206874"/>
            <a:ext cx="2171700" cy="7270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239879" y="3835112"/>
            <a:ext cx="84570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E.g.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533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Fundamental Rules of Our Game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33894" y="1738312"/>
            <a:ext cx="8686800" cy="976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077913" lvl="1" indent="-514350">
              <a:spcBef>
                <a:spcPts val="800"/>
              </a:spcBef>
              <a:buFont typeface="+mj-lt"/>
              <a:buAutoNum type="arabicPeriod" startAt="2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All that can be known about a physical system (i.e. its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state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) is encoded in its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wave function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600" y="1060449"/>
            <a:ext cx="8686800" cy="6223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Postulates of Quantum Mechanics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33894" y="2714626"/>
            <a:ext cx="8686800" cy="881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535113" lvl="2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Sum of all the little bits of probability “over all space” = 1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434" y="3627438"/>
            <a:ext cx="3546990" cy="1396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09625" y="5184776"/>
            <a:ext cx="7428443" cy="1165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535113" lvl="2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/>
                <a:cs typeface="Times New Roman"/>
              </a:rPr>
              <a:t>This is called the </a:t>
            </a:r>
            <a:r>
              <a:rPr lang="en-GB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normalization condition</a:t>
            </a:r>
            <a:endParaRPr lang="en-GB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535113" lvl="2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/>
                <a:cs typeface="Times New Roman"/>
              </a:rPr>
              <a:t>We say the wave function must be </a:t>
            </a:r>
            <a:r>
              <a:rPr lang="en-GB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normalized</a:t>
            </a:r>
          </a:p>
        </p:txBody>
      </p:sp>
    </p:spTree>
    <p:extLst>
      <p:ext uri="{BB962C8B-B14F-4D97-AF65-F5344CB8AC3E}">
        <p14:creationId xmlns:p14="http://schemas.microsoft.com/office/powerpoint/2010/main" val="21615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Fundamental Rules of Our Game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1762125"/>
            <a:ext cx="8686800" cy="263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077913" lvl="1" indent="-514350">
              <a:spcBef>
                <a:spcPts val="800"/>
              </a:spcBef>
              <a:buFont typeface="+mj-lt"/>
              <a:buAutoNum type="arabicPeriod" startAt="3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Every observable satisfies an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eigen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-system.</a:t>
            </a:r>
          </a:p>
          <a:p>
            <a:pPr marL="1535113" lvl="2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Physical observables are eigenvalues of their operators</a:t>
            </a:r>
          </a:p>
          <a:p>
            <a:pPr marL="1535113" lvl="2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eigen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-system we are </a:t>
            </a:r>
            <a:r>
              <a:rPr lang="en-GB" sz="2800" b="1" i="1" u="sng" dirty="0">
                <a:solidFill>
                  <a:srgbClr val="000000"/>
                </a:solidFill>
                <a:latin typeface="Times New Roman" pitchFamily="18" charset="0"/>
              </a:rPr>
              <a:t>MOST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interested in: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600" y="1060449"/>
            <a:ext cx="8686800" cy="6223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Postulates of Quantum Mechanics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75" y="3876675"/>
            <a:ext cx="2197100" cy="825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10318" y="4674374"/>
            <a:ext cx="3679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The Schrodinger Equation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54798" y="5181084"/>
            <a:ext cx="7474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We are interested in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eigenfunctions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of the Hamiltonian, whose eigenvalues are energies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954798" y="6166941"/>
            <a:ext cx="7474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Spectra are made up of energies!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313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Fundamental Rules of Our Game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1762125"/>
            <a:ext cx="8686800" cy="1539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077913" lvl="1" indent="-514350">
              <a:spcBef>
                <a:spcPts val="800"/>
              </a:spcBef>
              <a:buFont typeface="+mj-lt"/>
              <a:buAutoNum type="arabicPeriod" startAt="3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Besides being eigenvalues of some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eigen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-system, observables are </a:t>
            </a:r>
            <a:r>
              <a:rPr lang="en-GB" sz="2800" i="1" u="sng" dirty="0">
                <a:solidFill>
                  <a:srgbClr val="000000"/>
                </a:solidFill>
                <a:latin typeface="Times New Roman" pitchFamily="18" charset="0"/>
              </a:rPr>
              <a:t>also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average values</a:t>
            </a:r>
          </a:p>
          <a:p>
            <a:pPr marL="1535113" lvl="2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From statistics an average value is: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600" y="1060449"/>
            <a:ext cx="8686800" cy="6223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Postulates of Quantum Mechanics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725" y="3508376"/>
            <a:ext cx="6042025" cy="12972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24" y="5533973"/>
            <a:ext cx="3756025" cy="12002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3013" y="3337957"/>
            <a:ext cx="4569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Discrete outcomes, like rolling dice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53013" y="5023830"/>
            <a:ext cx="5202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Continuous outcomes, like body weights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574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Fundamental Rules of Our Game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1762124"/>
            <a:ext cx="8686800" cy="195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077913" lvl="1" indent="-514350">
              <a:spcBef>
                <a:spcPts val="800"/>
              </a:spcBef>
              <a:buFont typeface="+mj-lt"/>
              <a:buAutoNum type="arabicPeriod" startAt="3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Besides being eigenvalues of some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eigen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-system, observables are </a:t>
            </a:r>
            <a:r>
              <a:rPr lang="en-GB" sz="2800" i="1" u="sng" dirty="0">
                <a:solidFill>
                  <a:srgbClr val="000000"/>
                </a:solidFill>
                <a:latin typeface="Times New Roman" pitchFamily="18" charset="0"/>
              </a:rPr>
              <a:t>also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average values</a:t>
            </a:r>
          </a:p>
          <a:p>
            <a:pPr marL="1535113" lvl="2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Generalization of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average value of observables for quantum mechanics:</a:t>
            </a:r>
            <a:endParaRPr lang="en-US" sz="2800" b="1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600" y="1060449"/>
            <a:ext cx="8686800" cy="6223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Postulates of Quantum Mechanics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5" y="4187826"/>
            <a:ext cx="51181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34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Fundamental Rules of Our Game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600" y="1060449"/>
            <a:ext cx="8686800" cy="1050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Say we have a physical system with a wave function: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75966" b="6344"/>
          <a:stretch/>
        </p:blipFill>
        <p:spPr>
          <a:xfrm>
            <a:off x="4000499" y="5638048"/>
            <a:ext cx="454026" cy="645783"/>
          </a:xfrm>
          <a:prstGeom prst="rect">
            <a:avLst/>
          </a:prstGeom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56118" y="3666046"/>
            <a:ext cx="6491923" cy="469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Is it an eigenfunction of                       ? 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15900" y="4702576"/>
            <a:ext cx="8686800" cy="469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Is it an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eigenfunction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of                       ? 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09550" y="5795540"/>
            <a:ext cx="8686800" cy="469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Is it an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eigenfunction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of      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5EE50B-92C3-18B5-836C-0BC638E27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5" y="2181189"/>
            <a:ext cx="3626947" cy="773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60B09F-E313-08D0-A258-B2DB58615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666" y="3559996"/>
            <a:ext cx="1782958" cy="6483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A3CD6F-50F4-4E41-2146-EA64ABFFA7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512" y="4669441"/>
            <a:ext cx="1613223" cy="57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43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C06EA71-92A1-5793-A927-00D9A47A9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5294D2-A0E9-AB56-3B42-199B51B38332}"/>
              </a:ext>
            </a:extLst>
          </p:cNvPr>
          <p:cNvSpPr txBox="1"/>
          <p:nvPr/>
        </p:nvSpPr>
        <p:spPr>
          <a:xfrm>
            <a:off x="1647342" y="1449897"/>
            <a:ext cx="690055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 = ((m w)/(Pi </a:t>
            </a:r>
            <a:r>
              <a:rPr lang="en-US" b="1" dirty="0" err="1">
                <a:latin typeface="Courier" pitchFamily="2" charset="0"/>
              </a:rPr>
              <a:t>hb</a:t>
            </a:r>
            <a:r>
              <a:rPr lang="en-US" b="1" dirty="0">
                <a:latin typeface="Courier" pitchFamily="2" charset="0"/>
              </a:rPr>
              <a:t>))^(1/4) Exp[-(m w x^2)/(2 </a:t>
            </a:r>
            <a:r>
              <a:rPr lang="en-US" b="1" dirty="0" err="1">
                <a:latin typeface="Courier" pitchFamily="2" charset="0"/>
              </a:rPr>
              <a:t>hb</a:t>
            </a:r>
            <a:r>
              <a:rPr lang="en-US" b="1" dirty="0">
                <a:latin typeface="Courier" pitchFamily="2" charset="0"/>
              </a:rPr>
              <a:t>)];</a:t>
            </a:r>
          </a:p>
          <a:p>
            <a:endParaRPr lang="en-US" b="1" dirty="0">
              <a:latin typeface="Courier" pitchFamily="2" charset="0"/>
            </a:endParaRPr>
          </a:p>
          <a:p>
            <a:r>
              <a:rPr lang="en-US" b="1" dirty="0" err="1">
                <a:latin typeface="Courier" pitchFamily="2" charset="0"/>
              </a:rPr>
              <a:t>Tf</a:t>
            </a:r>
            <a:r>
              <a:rPr lang="en-US" b="1" dirty="0">
                <a:latin typeface="Courier" pitchFamily="2" charset="0"/>
              </a:rPr>
              <a:t> = -hb^2/(2 m) D[f, {x, 2}];</a:t>
            </a:r>
          </a:p>
          <a:p>
            <a:endParaRPr lang="en-US" b="1" dirty="0">
              <a:latin typeface="Courier" pitchFamily="2" charset="0"/>
            </a:endParaRPr>
          </a:p>
          <a:p>
            <a:r>
              <a:rPr lang="en-US" b="1" dirty="0" err="1">
                <a:latin typeface="Courier" pitchFamily="2" charset="0"/>
              </a:rPr>
              <a:t>Tf</a:t>
            </a:r>
            <a:r>
              <a:rPr lang="en-US" b="1" dirty="0">
                <a:latin typeface="Courier" pitchFamily="2" charset="0"/>
              </a:rPr>
              <a:t>/f // </a:t>
            </a:r>
            <a:r>
              <a:rPr lang="en-US" b="1" dirty="0" err="1">
                <a:latin typeface="Courier" pitchFamily="2" charset="0"/>
              </a:rPr>
              <a:t>FullSimplify</a:t>
            </a:r>
            <a:endParaRPr lang="en-US" b="1" dirty="0">
              <a:latin typeface="Courier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E88090-7200-33E5-167C-28B1D68E0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28" y="1449897"/>
            <a:ext cx="660721" cy="291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1E3E86-1C74-5AD9-6FB6-1AB30B564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27" y="1966979"/>
            <a:ext cx="436548" cy="291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3AA75B-D97A-CCE2-6855-CA924D96FA86}"/>
              </a:ext>
            </a:extLst>
          </p:cNvPr>
          <p:cNvSpPr txBox="1"/>
          <p:nvPr/>
        </p:nvSpPr>
        <p:spPr>
          <a:xfrm>
            <a:off x="-23153" y="3106975"/>
            <a:ext cx="711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latin typeface="Symbol" pitchFamily="2" charset="2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 from the result and see if you’re just left with just constants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85C454-025C-0E79-7583-24926490C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146" y="587104"/>
            <a:ext cx="2363184" cy="5041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EBFE94-7C20-8422-60F9-A9DFE2FED3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4975" y="634019"/>
            <a:ext cx="1136987" cy="413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C2D0C1-C510-466A-1A4D-9213BC7694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8097" y="672529"/>
            <a:ext cx="1108417" cy="39816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B1B096-B4C2-8343-7575-0D7B2D3C959A}"/>
              </a:ext>
            </a:extLst>
          </p:cNvPr>
          <p:cNvCxnSpPr/>
          <p:nvPr/>
        </p:nvCxnSpPr>
        <p:spPr>
          <a:xfrm>
            <a:off x="1331084" y="1595413"/>
            <a:ext cx="2815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6D71B9-E809-12F6-5513-AAC22D247C2D}"/>
              </a:ext>
            </a:extLst>
          </p:cNvPr>
          <p:cNvCxnSpPr/>
          <p:nvPr/>
        </p:nvCxnSpPr>
        <p:spPr>
          <a:xfrm>
            <a:off x="1321438" y="2164502"/>
            <a:ext cx="2815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5882340-048A-E52B-DCCC-98514F6065C9}"/>
              </a:ext>
            </a:extLst>
          </p:cNvPr>
          <p:cNvCxnSpPr>
            <a:cxnSpLocks/>
          </p:cNvCxnSpPr>
          <p:nvPr/>
        </p:nvCxnSpPr>
        <p:spPr>
          <a:xfrm flipV="1">
            <a:off x="965121" y="2733591"/>
            <a:ext cx="647496" cy="4494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F4EABC-B37D-51C8-2E59-C623F768BA49}"/>
              </a:ext>
            </a:extLst>
          </p:cNvPr>
          <p:cNvCxnSpPr>
            <a:cxnSpLocks/>
          </p:cNvCxnSpPr>
          <p:nvPr/>
        </p:nvCxnSpPr>
        <p:spPr>
          <a:xfrm>
            <a:off x="1012335" y="3468210"/>
            <a:ext cx="663824" cy="4141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A4B1767-58A5-CC35-CDF7-54AE41EFB6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3130" y="3425782"/>
            <a:ext cx="3022600" cy="8255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39AE60B-4AD1-3EB0-2342-EA1B1B1C7CC3}"/>
              </a:ext>
            </a:extLst>
          </p:cNvPr>
          <p:cNvSpPr txBox="1"/>
          <p:nvPr/>
        </p:nvSpPr>
        <p:spPr>
          <a:xfrm>
            <a:off x="1676159" y="4243548"/>
            <a:ext cx="340512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" pitchFamily="2" charset="0"/>
              </a:rPr>
              <a:t>Vf</a:t>
            </a:r>
            <a:r>
              <a:rPr lang="en-US" b="1" dirty="0">
                <a:latin typeface="Courier" pitchFamily="2" charset="0"/>
              </a:rPr>
              <a:t> = (1/2 m w^2 x^2) f;</a:t>
            </a:r>
          </a:p>
          <a:p>
            <a:endParaRPr lang="en-US" b="1" dirty="0">
              <a:latin typeface="Courier" pitchFamily="2" charset="0"/>
            </a:endParaRPr>
          </a:p>
          <a:p>
            <a:r>
              <a:rPr lang="en-US" b="1" dirty="0" err="1">
                <a:latin typeface="Courier" pitchFamily="2" charset="0"/>
              </a:rPr>
              <a:t>Vf</a:t>
            </a:r>
            <a:r>
              <a:rPr lang="en-US" b="1" dirty="0">
                <a:latin typeface="Courier" pitchFamily="2" charset="0"/>
              </a:rPr>
              <a:t>/f // </a:t>
            </a:r>
            <a:r>
              <a:rPr lang="en-US" b="1" dirty="0" err="1">
                <a:latin typeface="Courier" pitchFamily="2" charset="0"/>
              </a:rPr>
              <a:t>FullSimplify</a:t>
            </a:r>
            <a:endParaRPr lang="en-US" b="1" dirty="0">
              <a:latin typeface="Courier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3E359AF-C213-60EF-FB41-76865518CC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327" y="4188368"/>
            <a:ext cx="436548" cy="28648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9973D9-0DAE-3683-0DC0-8AE0495C89B7}"/>
              </a:ext>
            </a:extLst>
          </p:cNvPr>
          <p:cNvCxnSpPr/>
          <p:nvPr/>
        </p:nvCxnSpPr>
        <p:spPr>
          <a:xfrm>
            <a:off x="1346516" y="4411917"/>
            <a:ext cx="2815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CF9270A-0744-8227-DFEF-C221FE83EC3A}"/>
              </a:ext>
            </a:extLst>
          </p:cNvPr>
          <p:cNvCxnSpPr>
            <a:cxnSpLocks/>
          </p:cNvCxnSpPr>
          <p:nvPr/>
        </p:nvCxnSpPr>
        <p:spPr>
          <a:xfrm>
            <a:off x="1010439" y="3468210"/>
            <a:ext cx="713830" cy="1415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4C48BCB5-5B18-3F23-6457-371F75D9A2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4814" y="4675546"/>
            <a:ext cx="2082800" cy="6223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16FCB4-C018-7828-2729-F2ADBC7F216B}"/>
              </a:ext>
            </a:extLst>
          </p:cNvPr>
          <p:cNvSpPr txBox="1"/>
          <p:nvPr/>
        </p:nvSpPr>
        <p:spPr>
          <a:xfrm>
            <a:off x="1628049" y="5900815"/>
            <a:ext cx="313768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Hf = </a:t>
            </a:r>
            <a:r>
              <a:rPr lang="en-US" b="1" dirty="0" err="1">
                <a:latin typeface="Courier" pitchFamily="2" charset="0"/>
              </a:rPr>
              <a:t>Tf</a:t>
            </a:r>
            <a:r>
              <a:rPr lang="en-US" b="1" dirty="0">
                <a:latin typeface="Courier" pitchFamily="2" charset="0"/>
              </a:rPr>
              <a:t> + </a:t>
            </a:r>
            <a:r>
              <a:rPr lang="en-US" b="1" dirty="0" err="1">
                <a:latin typeface="Courier" pitchFamily="2" charset="0"/>
              </a:rPr>
              <a:t>Vf</a:t>
            </a:r>
            <a:r>
              <a:rPr lang="en-US" b="1" dirty="0">
                <a:latin typeface="Courier" pitchFamily="2" charset="0"/>
              </a:rPr>
              <a:t>;</a:t>
            </a:r>
          </a:p>
          <a:p>
            <a:r>
              <a:rPr lang="en-US" b="1" dirty="0">
                <a:latin typeface="Courier" pitchFamily="2" charset="0"/>
              </a:rPr>
              <a:t>Hf/f // </a:t>
            </a:r>
            <a:r>
              <a:rPr lang="en-US" b="1" dirty="0" err="1">
                <a:latin typeface="Courier" pitchFamily="2" charset="0"/>
              </a:rPr>
              <a:t>FullSimplify</a:t>
            </a:r>
            <a:endParaRPr lang="en-US" b="1" dirty="0">
              <a:latin typeface="Courier" pitchFamily="2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7FAC6EF-47AD-58EE-3069-A4EA1A390B20}"/>
              </a:ext>
            </a:extLst>
          </p:cNvPr>
          <p:cNvCxnSpPr>
            <a:cxnSpLocks/>
          </p:cNvCxnSpPr>
          <p:nvPr/>
        </p:nvCxnSpPr>
        <p:spPr>
          <a:xfrm>
            <a:off x="4496775" y="6373729"/>
            <a:ext cx="4724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4BF3F03-A7FE-05D1-42E9-52D3AAC376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9260" y="6004703"/>
            <a:ext cx="1549400" cy="622300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B78C8C-FFA5-D534-45B9-77E575B88F12}"/>
              </a:ext>
            </a:extLst>
          </p:cNvPr>
          <p:cNvCxnSpPr>
            <a:cxnSpLocks/>
          </p:cNvCxnSpPr>
          <p:nvPr/>
        </p:nvCxnSpPr>
        <p:spPr>
          <a:xfrm>
            <a:off x="4604542" y="4986696"/>
            <a:ext cx="7294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E4FE2C00-3DFC-F49E-4FA2-3095CB3C7E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1906" y="5860236"/>
            <a:ext cx="474679" cy="288935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C08F73C-6320-63AA-8F87-1C65899C3D41}"/>
              </a:ext>
            </a:extLst>
          </p:cNvPr>
          <p:cNvCxnSpPr/>
          <p:nvPr/>
        </p:nvCxnSpPr>
        <p:spPr>
          <a:xfrm>
            <a:off x="1302146" y="6069022"/>
            <a:ext cx="2815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7CC20EC9-61A3-7BB8-C3A3-551F6B61E6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87971" y="5549182"/>
            <a:ext cx="1703632" cy="61725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DA7D46A-26E5-DFFC-B9CE-CF46DD273C5D}"/>
              </a:ext>
            </a:extLst>
          </p:cNvPr>
          <p:cNvSpPr txBox="1"/>
          <p:nvPr/>
        </p:nvSpPr>
        <p:spPr>
          <a:xfrm>
            <a:off x="6724007" y="5608808"/>
            <a:ext cx="6303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So:</a:t>
            </a:r>
          </a:p>
        </p:txBody>
      </p:sp>
    </p:spTree>
    <p:extLst>
      <p:ext uri="{BB962C8B-B14F-4D97-AF65-F5344CB8AC3E}">
        <p14:creationId xmlns:p14="http://schemas.microsoft.com/office/powerpoint/2010/main" val="344255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0" grpId="0" animBg="1"/>
      <p:bldP spid="27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Fundamental Rules of Our Game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600" y="1060449"/>
            <a:ext cx="8686800" cy="1050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Say we have a physical system with a wave function: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03718" y="3055407"/>
            <a:ext cx="8686800" cy="469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What is the average value of position for an object defined by this system? 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To work it out completely by hand you’ll need the integral: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25" y="4656029"/>
            <a:ext cx="3152775" cy="1141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5EE50B-92C3-18B5-836C-0BC638E27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5" y="1972844"/>
            <a:ext cx="3626947" cy="7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18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C06EA71-92A1-5793-A927-00D9A47A9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A0FEF1-E92E-AFE0-F9F2-A83078AEC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283" y="1042907"/>
            <a:ext cx="3564761" cy="893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FC81E3-0398-245F-5757-707ACF426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956" y="2338267"/>
            <a:ext cx="2582983" cy="907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5D2245-FDAC-6EFA-2CBC-3E6BE20B218A}"/>
              </a:ext>
            </a:extLst>
          </p:cNvPr>
          <p:cNvSpPr txBox="1"/>
          <p:nvPr/>
        </p:nvSpPr>
        <p:spPr>
          <a:xfrm>
            <a:off x="1230653" y="3811132"/>
            <a:ext cx="690055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 = ((m w)/(Pi </a:t>
            </a:r>
            <a:r>
              <a:rPr lang="en-US" b="1" dirty="0" err="1">
                <a:latin typeface="Courier" pitchFamily="2" charset="0"/>
              </a:rPr>
              <a:t>hb</a:t>
            </a:r>
            <a:r>
              <a:rPr lang="en-US" b="1" dirty="0">
                <a:latin typeface="Courier" pitchFamily="2" charset="0"/>
              </a:rPr>
              <a:t>))^(1/4) Exp[-(m w x^2)/(2 </a:t>
            </a:r>
            <a:r>
              <a:rPr lang="en-US" b="1" dirty="0" err="1">
                <a:latin typeface="Courier" pitchFamily="2" charset="0"/>
              </a:rPr>
              <a:t>hb</a:t>
            </a:r>
            <a:r>
              <a:rPr lang="en-US" b="1" dirty="0">
                <a:latin typeface="Courier" pitchFamily="2" charset="0"/>
              </a:rPr>
              <a:t>)];</a:t>
            </a:r>
          </a:p>
          <a:p>
            <a:endParaRPr lang="en-US" b="1" dirty="0">
              <a:latin typeface="Courier" pitchFamily="2" charset="0"/>
            </a:endParaRPr>
          </a:p>
          <a:p>
            <a:r>
              <a:rPr lang="en-US" b="1" dirty="0">
                <a:latin typeface="Courier" pitchFamily="2" charset="0"/>
              </a:rPr>
              <a:t>Integrate[x f^2, {x, -Infinity, Infinity}]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FF80C-E3FD-2E01-A7A1-5C9BB4C10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282" y="5119919"/>
            <a:ext cx="3543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4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Uncertainty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600" y="1060449"/>
            <a:ext cx="8686800" cy="1050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We can find average values for 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any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operator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This includes products of operators:</a:t>
            </a:r>
          </a:p>
          <a:p>
            <a:pPr marL="106363">
              <a:lnSpc>
                <a:spcPct val="100000"/>
              </a:lnSpc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75072"/>
          <a:stretch/>
        </p:blipFill>
        <p:spPr>
          <a:xfrm>
            <a:off x="177800" y="4035425"/>
            <a:ext cx="2187575" cy="1549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6063" y="2222668"/>
            <a:ext cx="928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E.g.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72879"/>
          <a:stretch/>
        </p:blipFill>
        <p:spPr>
          <a:xfrm>
            <a:off x="3149600" y="2733675"/>
            <a:ext cx="771525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27120" r="39398"/>
          <a:stretch/>
        </p:blipFill>
        <p:spPr>
          <a:xfrm>
            <a:off x="3921125" y="2733675"/>
            <a:ext cx="952500" cy="914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60603" b="-14236"/>
          <a:stretch/>
        </p:blipFill>
        <p:spPr>
          <a:xfrm>
            <a:off x="4873624" y="2733674"/>
            <a:ext cx="1120775" cy="10445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4927" r="28039"/>
          <a:stretch/>
        </p:blipFill>
        <p:spPr>
          <a:xfrm>
            <a:off x="2365374" y="4035425"/>
            <a:ext cx="4127501" cy="1549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1961"/>
          <a:stretch/>
        </p:blipFill>
        <p:spPr>
          <a:xfrm>
            <a:off x="6492874" y="4035425"/>
            <a:ext cx="2460625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Fundamental Rules of Our Game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457325"/>
            <a:ext cx="8686800" cy="443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Any measurement we can make with an experiment corresponds to a mathematical “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operator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”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Operator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: A mathematical machine that “</a:t>
            </a:r>
            <a:r>
              <a:rPr lang="en-GB" sz="2800" i="1" u="sng" dirty="0">
                <a:solidFill>
                  <a:srgbClr val="000000"/>
                </a:solidFill>
                <a:latin typeface="Times New Roman" pitchFamily="18" charset="0"/>
              </a:rPr>
              <a:t>acts on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” a function and produces a new function: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5256"/>
          <a:stretch/>
        </p:blipFill>
        <p:spPr>
          <a:xfrm>
            <a:off x="2832100" y="4635500"/>
            <a:ext cx="438150" cy="74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026" r="51923"/>
          <a:stretch/>
        </p:blipFill>
        <p:spPr>
          <a:xfrm>
            <a:off x="3286125" y="4635500"/>
            <a:ext cx="952500" cy="749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8825"/>
          <a:stretch/>
        </p:blipFill>
        <p:spPr>
          <a:xfrm>
            <a:off x="4238625" y="4635500"/>
            <a:ext cx="1520825" cy="74930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endCxn id="2" idx="2"/>
          </p:cNvCxnSpPr>
          <p:nvPr/>
        </p:nvCxnSpPr>
        <p:spPr>
          <a:xfrm flipV="1">
            <a:off x="2428875" y="5384800"/>
            <a:ext cx="622300" cy="742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39144" y="6064250"/>
            <a:ext cx="3865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An operator.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We put “hats” (circumflexes) over them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29000" y="4441051"/>
            <a:ext cx="206375" cy="337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25700" y="4071719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We say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A-hat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“acts on”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en-US" i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70250" y="4441051"/>
            <a:ext cx="180975" cy="337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759450" y="5207000"/>
            <a:ext cx="994770" cy="393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38683" y="5537200"/>
            <a:ext cx="311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And produces a new function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731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Uncertainty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600" y="1060449"/>
            <a:ext cx="8686800" cy="6223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We can find average values for 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any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operator</a:t>
            </a:r>
          </a:p>
          <a:p>
            <a:pPr marL="106363">
              <a:lnSpc>
                <a:spcPct val="100000"/>
              </a:lnSpc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225" y="2225675"/>
            <a:ext cx="5384800" cy="1917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5168" y="1805315"/>
            <a:ext cx="5481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Average value of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-squared operator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76225" y="4211965"/>
            <a:ext cx="5507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Average value of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operator, squared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7006" b="6456"/>
          <a:stretch/>
        </p:blipFill>
        <p:spPr>
          <a:xfrm>
            <a:off x="2244725" y="4778374"/>
            <a:ext cx="6019800" cy="20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9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Uncertainty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600" y="1060449"/>
            <a:ext cx="8686800" cy="10826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standard deviation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spread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) in the values we’d measure is:</a:t>
            </a:r>
          </a:p>
          <a:p>
            <a:pPr marL="106363">
              <a:lnSpc>
                <a:spcPct val="100000"/>
              </a:lnSpc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8600" y="4221691"/>
            <a:ext cx="8686800" cy="26363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In physics, we call standard deviation: </a:t>
            </a:r>
            <a:r>
              <a:rPr lang="en-GB" sz="3200" b="1" u="sng" dirty="0">
                <a:solidFill>
                  <a:srgbClr val="000000"/>
                </a:solidFill>
                <a:latin typeface="Times New Roman" pitchFamily="18" charset="0"/>
              </a:rPr>
              <a:t>uncertainty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Statisticians are still arguing with each other about the definition of uncertainty…</a:t>
            </a: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Reality is that there are alternative definitions.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0" y="2533650"/>
            <a:ext cx="5511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1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Uncertainty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600" y="1060449"/>
            <a:ext cx="8686800" cy="10826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In statistics you learn about an alternative measure of spread, 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variance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106363">
              <a:lnSpc>
                <a:spcPct val="100000"/>
              </a:lnSpc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8600" y="4729692"/>
            <a:ext cx="8686800" cy="15568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Both definitions of standard deviation and variance are identical to what you learned in statistics.</a:t>
            </a:r>
            <a:endParaRPr lang="en-GB" sz="3200" b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06363">
              <a:lnSpc>
                <a:spcPct val="100000"/>
              </a:lnSpc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2971800"/>
            <a:ext cx="510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Uncertainty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600" y="1060448"/>
            <a:ext cx="8686800" cy="3019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Uncertainty holds a special status in quantum mechanics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b="1" u="sng" dirty="0">
                <a:solidFill>
                  <a:srgbClr val="000000"/>
                </a:solidFill>
                <a:latin typeface="Times New Roman" pitchFamily="18" charset="0"/>
              </a:rPr>
              <a:t>Heisenberg uncertainty relation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: It is impossible to simultaneously measure “conjugate” observables to arbitrarily small precision.</a:t>
            </a:r>
          </a:p>
          <a:p>
            <a:pPr marL="106363">
              <a:lnSpc>
                <a:spcPct val="100000"/>
              </a:lnSpc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5407025"/>
            <a:ext cx="2578100" cy="613833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 rot="10800000">
            <a:off x="3381373" y="4968874"/>
            <a:ext cx="603249" cy="149224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05250" y="4865360"/>
            <a:ext cx="4983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/>
                <a:cs typeface="Times New Roman"/>
              </a:rPr>
              <a:t>= 0, Observables are independent</a:t>
            </a: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(their </a:t>
            </a:r>
            <a:r>
              <a:rPr lang="en-US" sz="2000" i="1" u="sng" dirty="0">
                <a:latin typeface="Times New Roman"/>
                <a:cs typeface="Times New Roman"/>
              </a:rPr>
              <a:t>operators commute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4775" y="5748010"/>
            <a:ext cx="4619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/>
                <a:cs typeface="Times New Roman"/>
              </a:rPr>
              <a:t>≠ 0, Observables are conjugate</a:t>
            </a: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(their </a:t>
            </a:r>
            <a:r>
              <a:rPr lang="en-US" sz="2000" i="1" u="sng" dirty="0">
                <a:latin typeface="Times New Roman"/>
                <a:cs typeface="Times New Roman"/>
              </a:rPr>
              <a:t>operators do not commute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484188" y="5941483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commutator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847850" y="4397375"/>
            <a:ext cx="2263775" cy="1152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r="29731"/>
          <a:stretch/>
        </p:blipFill>
        <p:spPr>
          <a:xfrm>
            <a:off x="1352550" y="3542557"/>
            <a:ext cx="4314825" cy="14339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72079"/>
          <a:stretch/>
        </p:blipFill>
        <p:spPr>
          <a:xfrm>
            <a:off x="5778500" y="3542557"/>
            <a:ext cx="1714500" cy="143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0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Uncertainty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600" y="1060448"/>
            <a:ext cx="8686800" cy="3432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Uncertainty holds a special status in quantum mechanics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b="1" u="sng" dirty="0">
                <a:solidFill>
                  <a:srgbClr val="000000"/>
                </a:solidFill>
                <a:latin typeface="Times New Roman" pitchFamily="18" charset="0"/>
              </a:rPr>
              <a:t>Heisenberg uncertainty relation for position and momentum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It is impossible to simultaneously measure position and momentum to arbitrarily small precision.</a:t>
            </a:r>
          </a:p>
          <a:p>
            <a:pPr marL="106363">
              <a:lnSpc>
                <a:spcPct val="100000"/>
              </a:lnSpc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28650" y="4492626"/>
            <a:ext cx="8058150" cy="7080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Position and momentum operators do not commute. Their Heisenberg uncertainty relation is: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525" y="2879725"/>
            <a:ext cx="2857500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5534025"/>
            <a:ext cx="4318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0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Uncertainty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600" y="1060449"/>
            <a:ext cx="8686800" cy="844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If the uncertainty in one of the conjugate observations is known from experiment, the </a:t>
            </a:r>
            <a:r>
              <a:rPr lang="en-GB" sz="2400" i="1" u="sng" dirty="0">
                <a:solidFill>
                  <a:srgbClr val="000000"/>
                </a:solidFill>
                <a:latin typeface="Times New Roman" pitchFamily="18" charset="0"/>
              </a:rPr>
              <a:t>minimum uncertainty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in the other is: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3575"/>
          <a:stretch/>
        </p:blipFill>
        <p:spPr>
          <a:xfrm>
            <a:off x="3122612" y="2349501"/>
            <a:ext cx="1533525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4533" b="-13657"/>
          <a:stretch/>
        </p:blipFill>
        <p:spPr>
          <a:xfrm>
            <a:off x="5148262" y="2349500"/>
            <a:ext cx="692150" cy="1558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4286" r="39387" b="7381"/>
          <a:stretch/>
        </p:blipFill>
        <p:spPr>
          <a:xfrm>
            <a:off x="4640262" y="2349500"/>
            <a:ext cx="508000" cy="1235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7594" r="26635"/>
          <a:stretch/>
        </p:blipFill>
        <p:spPr>
          <a:xfrm>
            <a:off x="4703762" y="2349501"/>
            <a:ext cx="428625" cy="13716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4148137" y="3289301"/>
            <a:ext cx="555625" cy="619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85620" y="3781425"/>
            <a:ext cx="3454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Swap out for an = sign</a:t>
            </a:r>
          </a:p>
        </p:txBody>
      </p:sp>
    </p:spTree>
    <p:extLst>
      <p:ext uri="{BB962C8B-B14F-4D97-AF65-F5344CB8AC3E}">
        <p14:creationId xmlns:p14="http://schemas.microsoft.com/office/powerpoint/2010/main" val="161931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Uncertainty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600" y="1060449"/>
            <a:ext cx="8686800" cy="844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If the uncertainty in one of the conjugate observations is known from experiment, the </a:t>
            </a:r>
            <a:r>
              <a:rPr lang="en-GB" sz="2400" i="1" u="sng" dirty="0">
                <a:solidFill>
                  <a:srgbClr val="000000"/>
                </a:solidFill>
                <a:latin typeface="Times New Roman" pitchFamily="18" charset="0"/>
              </a:rPr>
              <a:t>minimum uncertainty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in the other is: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861" y="4924423"/>
            <a:ext cx="3111500" cy="133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43575"/>
          <a:stretch/>
        </p:blipFill>
        <p:spPr>
          <a:xfrm>
            <a:off x="3122612" y="2349501"/>
            <a:ext cx="1533525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4533" b="-13657"/>
          <a:stretch/>
        </p:blipFill>
        <p:spPr>
          <a:xfrm>
            <a:off x="5148262" y="2349500"/>
            <a:ext cx="692150" cy="1558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4286" r="39387" b="7381"/>
          <a:stretch/>
        </p:blipFill>
        <p:spPr>
          <a:xfrm>
            <a:off x="4640262" y="2349500"/>
            <a:ext cx="508000" cy="1235075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3333750" y="2714625"/>
            <a:ext cx="804862" cy="650875"/>
          </a:xfrm>
          <a:prstGeom prst="donut">
            <a:avLst>
              <a:gd name="adj" fmla="val 6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038474" y="3416301"/>
            <a:ext cx="555625" cy="619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4707" y="3908425"/>
            <a:ext cx="40897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Experimentally, determine uncertainty in one of the observables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9650" y="3863976"/>
            <a:ext cx="3784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Solve for minimum uncertainty in the other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640262" y="3416301"/>
            <a:ext cx="508000" cy="492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403780" y="3027660"/>
            <a:ext cx="583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min</a:t>
            </a:r>
            <a:endParaRPr lang="en-US" sz="2000" dirty="0"/>
          </a:p>
        </p:txBody>
      </p:sp>
      <p:sp>
        <p:nvSpPr>
          <p:cNvPr id="19" name="Curved Left Arrow 18"/>
          <p:cNvSpPr/>
          <p:nvPr/>
        </p:nvSpPr>
        <p:spPr>
          <a:xfrm rot="3181294">
            <a:off x="6698001" y="4478033"/>
            <a:ext cx="571500" cy="2530879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18" grpId="0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Uncertainty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600" y="1060449"/>
            <a:ext cx="8686800" cy="1400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Compute the </a:t>
            </a:r>
            <a:r>
              <a:rPr lang="en-GB" sz="2400" i="1" u="sng" dirty="0">
                <a:solidFill>
                  <a:srgbClr val="000000"/>
                </a:solidFill>
                <a:latin typeface="Times New Roman" pitchFamily="18" charset="0"/>
              </a:rPr>
              <a:t>minimum uncertainty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with which the position of an e- may be measured if the standard deviation in the measurement of its speed is found to be ± 6 </a:t>
            </a: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m/s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A43399-F429-5103-A932-69C59403F68F}"/>
              </a:ext>
            </a:extLst>
          </p:cNvPr>
          <p:cNvSpPr/>
          <p:nvPr/>
        </p:nvSpPr>
        <p:spPr>
          <a:xfrm>
            <a:off x="584134" y="3651700"/>
            <a:ext cx="8002719" cy="1815882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library(che302r)</a:t>
            </a:r>
          </a:p>
          <a:p>
            <a:endParaRPr lang="en-US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m.electron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 &lt;- 9.109384e-31</a:t>
            </a:r>
          </a:p>
          <a:p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Dv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         &lt;- 6e-6            </a:t>
            </a:r>
            <a:r>
              <a:rPr lang="en-US" sz="1600" dirty="0">
                <a:solidFill>
                  <a:srgbClr val="FFFF00"/>
                </a:solidFill>
                <a:latin typeface="Courier"/>
                <a:cs typeface="Courier"/>
              </a:rPr>
              <a:t># uncertainty in speed</a:t>
            </a:r>
          </a:p>
          <a:p>
            <a:endParaRPr lang="en-US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Dx.min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hb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/(2*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m.electron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*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Dv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Dx.min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                        </a:t>
            </a:r>
            <a:r>
              <a:rPr lang="en-US" sz="1600" dirty="0">
                <a:solidFill>
                  <a:srgbClr val="FFFF00"/>
                </a:solidFill>
                <a:latin typeface="Courier"/>
                <a:cs typeface="Courier"/>
              </a:rPr>
              <a:t># minimum uncertainty in position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1DCB8A-702B-1E70-E1C9-58F2E6233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67" y="2457772"/>
            <a:ext cx="1970299" cy="744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09B341-8A6A-3B93-A610-3C42B757D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517" y="2456767"/>
            <a:ext cx="1598032" cy="726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EFBAEB-B180-1DCF-85F2-381932F93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935" y="5818786"/>
            <a:ext cx="1473877" cy="7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4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Fundamental Rules of Our Game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457325"/>
            <a:ext cx="8686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Some operators we are already familiar with:</a:t>
            </a:r>
          </a:p>
        </p:txBody>
      </p:sp>
      <p:sp>
        <p:nvSpPr>
          <p:cNvPr id="3" name="Rectangle 2"/>
          <p:cNvSpPr/>
          <p:nvPr/>
        </p:nvSpPr>
        <p:spPr>
          <a:xfrm>
            <a:off x="5474032" y="2323584"/>
            <a:ext cx="2967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Multiply by a constant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556250" y="3571359"/>
            <a:ext cx="160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Derivatives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556250" y="4930259"/>
            <a:ext cx="126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Integrals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556250" y="6035159"/>
            <a:ext cx="2843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Functions themselves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82589"/>
          <a:stretch/>
        </p:blipFill>
        <p:spPr>
          <a:xfrm>
            <a:off x="881063" y="2156185"/>
            <a:ext cx="4441825" cy="780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20951" b="51433"/>
          <a:stretch/>
        </p:blipFill>
        <p:spPr>
          <a:xfrm>
            <a:off x="881063" y="3095625"/>
            <a:ext cx="4441825" cy="1238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52107" b="20632"/>
          <a:stretch/>
        </p:blipFill>
        <p:spPr>
          <a:xfrm>
            <a:off x="1032207" y="4333875"/>
            <a:ext cx="4441825" cy="1222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82201"/>
          <a:stretch/>
        </p:blipFill>
        <p:spPr>
          <a:xfrm>
            <a:off x="881063" y="5841999"/>
            <a:ext cx="4441825" cy="7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5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Fundamental Rules of Our Game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457325"/>
            <a:ext cx="8686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Operators in quantum mechanics are “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linear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”: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1898"/>
          <a:stretch/>
        </p:blipFill>
        <p:spPr>
          <a:xfrm>
            <a:off x="984250" y="2781300"/>
            <a:ext cx="555625" cy="81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102" r="54167"/>
          <a:stretch/>
        </p:blipFill>
        <p:spPr>
          <a:xfrm>
            <a:off x="1539875" y="2781300"/>
            <a:ext cx="2587626" cy="812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45833"/>
          <a:stretch/>
        </p:blipFill>
        <p:spPr>
          <a:xfrm>
            <a:off x="4127500" y="4352925"/>
            <a:ext cx="3714749" cy="8128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938621" y="3594100"/>
            <a:ext cx="3329758" cy="820440"/>
            <a:chOff x="938621" y="3594100"/>
            <a:chExt cx="3329758" cy="820440"/>
          </a:xfrm>
        </p:grpSpPr>
        <p:sp>
          <p:nvSpPr>
            <p:cNvPr id="16" name="Curved Up Arrow 15"/>
            <p:cNvSpPr/>
            <p:nvPr/>
          </p:nvSpPr>
          <p:spPr>
            <a:xfrm>
              <a:off x="1270000" y="3594100"/>
              <a:ext cx="904875" cy="406400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Curved Up Arrow 16"/>
            <p:cNvSpPr/>
            <p:nvPr/>
          </p:nvSpPr>
          <p:spPr>
            <a:xfrm>
              <a:off x="1279525" y="3619500"/>
              <a:ext cx="2149475" cy="381000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38621" y="3952875"/>
              <a:ext cx="3329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/>
                  <a:cs typeface="Times New Roman"/>
                </a:rPr>
                <a:t>Operators are distributive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268379" y="5165725"/>
            <a:ext cx="3595856" cy="1012230"/>
            <a:chOff x="4268379" y="5165725"/>
            <a:chExt cx="3595856" cy="1012230"/>
          </a:xfrm>
        </p:grpSpPr>
        <p:cxnSp>
          <p:nvCxnSpPr>
            <p:cNvPr id="20" name="Straight Arrow Connector 19"/>
            <p:cNvCxnSpPr/>
            <p:nvPr/>
          </p:nvCxnSpPr>
          <p:spPr>
            <a:xfrm flipH="1" flipV="1">
              <a:off x="5046254" y="5165725"/>
              <a:ext cx="557621" cy="571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5603875" y="5165725"/>
              <a:ext cx="1071155" cy="571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268379" y="5716290"/>
              <a:ext cx="35958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/>
                  <a:cs typeface="Times New Roman"/>
                </a:rPr>
                <a:t>Constants can be pulled out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43446" t="1786" b="-1786"/>
          <a:stretch/>
        </p:blipFill>
        <p:spPr>
          <a:xfrm>
            <a:off x="4000501" y="2778125"/>
            <a:ext cx="3835399" cy="889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5046254" y="3594100"/>
            <a:ext cx="2043522" cy="1041400"/>
            <a:chOff x="5046254" y="3594100"/>
            <a:chExt cx="2043522" cy="1041400"/>
          </a:xfrm>
        </p:grpSpPr>
        <p:cxnSp>
          <p:nvCxnSpPr>
            <p:cNvPr id="28" name="Straight Arrow Connector 27"/>
            <p:cNvCxnSpPr/>
            <p:nvPr/>
          </p:nvCxnSpPr>
          <p:spPr>
            <a:xfrm flipH="1">
              <a:off x="5046254" y="3594100"/>
              <a:ext cx="335371" cy="1041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6754405" y="3594100"/>
              <a:ext cx="335371" cy="1041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925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Fundamental Rules of Our Game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060449"/>
            <a:ext cx="8686800" cy="111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What are the actions of the operators on the functions? Are they linear operators?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99" y="2218779"/>
            <a:ext cx="5324475" cy="4420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588" y="2396321"/>
            <a:ext cx="46939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a.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43113" y="3501221"/>
            <a:ext cx="49244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b.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52638" y="4542621"/>
            <a:ext cx="46939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c.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46288" y="5726896"/>
            <a:ext cx="49244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d.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C62AC-B1F1-7076-3AB3-CE0EDBA51533}"/>
              </a:ext>
            </a:extLst>
          </p:cNvPr>
          <p:cNvSpPr txBox="1"/>
          <p:nvPr/>
        </p:nvSpPr>
        <p:spPr>
          <a:xfrm>
            <a:off x="5605289" y="2227044"/>
            <a:ext cx="340512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 = Cos[x] + Sin[x];</a:t>
            </a:r>
          </a:p>
          <a:p>
            <a:r>
              <a:rPr lang="en-US" b="1" dirty="0">
                <a:latin typeface="Courier" pitchFamily="2" charset="0"/>
              </a:rPr>
              <a:t>D[f, {x, 2}]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572AF7-E481-5303-DF41-E7BFD34CF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572" y="2960552"/>
            <a:ext cx="2454476" cy="3167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C70074-2A66-D256-F00C-AB2D1D3340D1}"/>
              </a:ext>
            </a:extLst>
          </p:cNvPr>
          <p:cNvSpPr txBox="1"/>
          <p:nvPr/>
        </p:nvSpPr>
        <p:spPr>
          <a:xfrm>
            <a:off x="4317357" y="5228031"/>
            <a:ext cx="469305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 = N Exp[I k x] + N Exp[-I k x];</a:t>
            </a:r>
          </a:p>
          <a:p>
            <a:r>
              <a:rPr lang="en-US" b="1" dirty="0">
                <a:latin typeface="Courier" pitchFamily="2" charset="0"/>
              </a:rPr>
              <a:t>Integrate[f, x]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CB8501-74A4-8CF0-DD16-884FB221D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8274" y="6087852"/>
            <a:ext cx="2665239" cy="62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1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Fundamental Rules of Our Game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060449"/>
            <a:ext cx="8686800" cy="157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Eigen-system: When an operator acts on a function and produces the same function multiplied by a constant: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79261"/>
          <a:stretch/>
        </p:blipFill>
        <p:spPr>
          <a:xfrm>
            <a:off x="2846070" y="3375025"/>
            <a:ext cx="630555" cy="1085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0739" r="57331"/>
          <a:stretch/>
        </p:blipFill>
        <p:spPr>
          <a:xfrm>
            <a:off x="3476624" y="3375025"/>
            <a:ext cx="666751" cy="1085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42669" r="38534"/>
          <a:stretch/>
        </p:blipFill>
        <p:spPr>
          <a:xfrm>
            <a:off x="4143374" y="3375025"/>
            <a:ext cx="571501" cy="1085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2352"/>
          <a:stretch/>
        </p:blipFill>
        <p:spPr>
          <a:xfrm>
            <a:off x="5349874" y="3375025"/>
            <a:ext cx="536575" cy="1085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61466" r="17648"/>
          <a:stretch/>
        </p:blipFill>
        <p:spPr>
          <a:xfrm>
            <a:off x="4714874" y="3375025"/>
            <a:ext cx="634999" cy="108585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3286125" y="4270375"/>
            <a:ext cx="190499" cy="746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476625" y="4422775"/>
            <a:ext cx="152400" cy="593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08262" y="4921250"/>
            <a:ext cx="19684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Act </a:t>
            </a:r>
            <a:r>
              <a:rPr lang="en-US" sz="3200" i="1" dirty="0">
                <a:latin typeface="Times New Roman"/>
                <a:cs typeface="Times New Roman"/>
              </a:rPr>
              <a:t>A</a:t>
            </a:r>
            <a:r>
              <a:rPr lang="en-US" sz="3200" dirty="0">
                <a:latin typeface="Times New Roman"/>
                <a:cs typeface="Times New Roman"/>
              </a:rPr>
              <a:t> on </a:t>
            </a:r>
            <a:r>
              <a:rPr lang="en-US" sz="3200" i="1" dirty="0">
                <a:latin typeface="Times New Roman"/>
                <a:cs typeface="Times New Roman"/>
              </a:rPr>
              <a:t>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70498" y="4975801"/>
            <a:ext cx="18774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Get </a:t>
            </a:r>
            <a:r>
              <a:rPr lang="en-US" sz="3200" i="1" dirty="0">
                <a:latin typeface="Times New Roman"/>
                <a:cs typeface="Times New Roman"/>
              </a:rPr>
              <a:t>f </a:t>
            </a:r>
            <a:r>
              <a:rPr lang="en-US" sz="3200" dirty="0">
                <a:latin typeface="Times New Roman"/>
                <a:cs typeface="Times New Roman"/>
              </a:rPr>
              <a:t>back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619750" y="4270375"/>
            <a:ext cx="454025" cy="78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33431" y="2567999"/>
            <a:ext cx="41857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Multiplied by a constant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182683" y="3152775"/>
            <a:ext cx="1611817" cy="657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4188" y="5588000"/>
            <a:ext cx="549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f</a:t>
            </a:r>
            <a:r>
              <a:rPr lang="en-US" sz="2800" dirty="0">
                <a:latin typeface="Times New Roman"/>
                <a:cs typeface="Times New Roman"/>
              </a:rPr>
              <a:t> is an </a:t>
            </a:r>
            <a:r>
              <a:rPr lang="en-US" sz="2800" b="1" dirty="0" err="1">
                <a:latin typeface="Times New Roman"/>
                <a:cs typeface="Times New Roman"/>
              </a:rPr>
              <a:t>eigenfunction</a:t>
            </a:r>
            <a:r>
              <a:rPr lang="en-US" sz="2800" dirty="0">
                <a:latin typeface="Times New Roman"/>
                <a:cs typeface="Times New Roman"/>
              </a:rPr>
              <a:t> or </a:t>
            </a:r>
            <a:r>
              <a:rPr lang="en-US" sz="2800" b="1" dirty="0">
                <a:latin typeface="Times New Roman"/>
                <a:cs typeface="Times New Roman"/>
              </a:rPr>
              <a:t>eigenvector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713" y="6137275"/>
            <a:ext cx="4868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a</a:t>
            </a:r>
            <a:r>
              <a:rPr lang="en-US" sz="2800" dirty="0">
                <a:latin typeface="Times New Roman"/>
                <a:cs typeface="Times New Roman"/>
              </a:rPr>
              <a:t> is an </a:t>
            </a:r>
            <a:r>
              <a:rPr lang="en-US" sz="2800" b="1" dirty="0">
                <a:latin typeface="Times New Roman"/>
                <a:cs typeface="Times New Roman"/>
              </a:rPr>
              <a:t>eigenvalue</a:t>
            </a:r>
            <a:r>
              <a:rPr lang="en-US" sz="2800" dirty="0">
                <a:latin typeface="Times New Roman"/>
                <a:cs typeface="Times New Roman"/>
              </a:rPr>
              <a:t> (a constant!)</a:t>
            </a:r>
          </a:p>
        </p:txBody>
      </p:sp>
    </p:spTree>
    <p:extLst>
      <p:ext uri="{BB962C8B-B14F-4D97-AF65-F5344CB8AC3E}">
        <p14:creationId xmlns:p14="http://schemas.microsoft.com/office/powerpoint/2010/main" val="174790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Fundamental Rules of Our Game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060449"/>
            <a:ext cx="8686800" cy="157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Are these </a:t>
            </a:r>
            <a:r>
              <a:rPr lang="en-GB" sz="3200" dirty="0" err="1">
                <a:solidFill>
                  <a:srgbClr val="000000"/>
                </a:solidFill>
                <a:latin typeface="Times New Roman" pitchFamily="18" charset="0"/>
              </a:rPr>
              <a:t>eigen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-systems? If so, what are the </a:t>
            </a:r>
            <a:r>
              <a:rPr lang="en-GB" sz="3200" dirty="0" err="1">
                <a:solidFill>
                  <a:srgbClr val="000000"/>
                </a:solidFill>
                <a:latin typeface="Times New Roman" pitchFamily="18" charset="0"/>
              </a:rPr>
              <a:t>eigenfunctions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and eigenvalues?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463" y="2287699"/>
            <a:ext cx="2828925" cy="4427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2" y="3438525"/>
            <a:ext cx="1943100" cy="133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AE6314-5D89-9299-73D3-2AB2DEBC3275}"/>
              </a:ext>
            </a:extLst>
          </p:cNvPr>
          <p:cNvSpPr txBox="1"/>
          <p:nvPr/>
        </p:nvSpPr>
        <p:spPr>
          <a:xfrm>
            <a:off x="5068589" y="3458944"/>
            <a:ext cx="340512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 = B Cos[n Pi x];</a:t>
            </a:r>
          </a:p>
          <a:p>
            <a:r>
              <a:rPr lang="en-US" b="1" dirty="0">
                <a:latin typeface="Courier" pitchFamily="2" charset="0"/>
              </a:rPr>
              <a:t>D[f, x]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41A959-BF25-7B57-A585-706AF3E00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388" y="4329961"/>
            <a:ext cx="3035300" cy="342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EBA5F8-DD11-A087-023F-039565655146}"/>
              </a:ext>
            </a:extLst>
          </p:cNvPr>
          <p:cNvSpPr txBox="1"/>
          <p:nvPr/>
        </p:nvSpPr>
        <p:spPr>
          <a:xfrm>
            <a:off x="4040371" y="5601319"/>
            <a:ext cx="340512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 = x Exp[x^2];</a:t>
            </a:r>
          </a:p>
          <a:p>
            <a:r>
              <a:rPr lang="en-US" b="1" dirty="0">
                <a:latin typeface="Courier" pitchFamily="2" charset="0"/>
              </a:rPr>
              <a:t>D[f, x]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A4AD14-22C1-24D4-AC46-DC364FD71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0371" y="6271837"/>
            <a:ext cx="25908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3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Fundamental Rules of Our Game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060449"/>
            <a:ext cx="8686800" cy="5543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Postulates of Quantum Mechanics</a:t>
            </a:r>
          </a:p>
          <a:p>
            <a:pPr marL="1077913" lvl="1" indent="-514350">
              <a:spcBef>
                <a:spcPts val="800"/>
              </a:spcBef>
              <a:buFont typeface="+mj-lt"/>
              <a:buAutoNum type="arabicPeriod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Every observable (measurable quantity) corresponds to a linear operator</a:t>
            </a:r>
          </a:p>
          <a:p>
            <a:pPr marL="1535113" lvl="2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Energy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(Kinetic, Potential and Total)</a:t>
            </a:r>
          </a:p>
          <a:p>
            <a:pPr marL="1535113" lvl="2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535113" lvl="2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535113" lvl="2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535113" lvl="2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Position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535113" lvl="2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535113" lvl="2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Momentum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1463"/>
          <a:stretch/>
        </p:blipFill>
        <p:spPr>
          <a:xfrm>
            <a:off x="3698874" y="3209926"/>
            <a:ext cx="200025" cy="985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775" y="3305176"/>
            <a:ext cx="1466850" cy="645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124" y="3305176"/>
            <a:ext cx="1889125" cy="68953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3159125" y="2968625"/>
            <a:ext cx="142875" cy="241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08526" y="2955926"/>
            <a:ext cx="196849" cy="349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137275" y="3035301"/>
            <a:ext cx="1038225" cy="349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26028" y="3883448"/>
            <a:ext cx="1845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The</a:t>
            </a:r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 Hamiltonian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837" y="4756150"/>
            <a:ext cx="1031875" cy="5675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1375" y="5680077"/>
            <a:ext cx="2138605" cy="1054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r="4237"/>
          <a:stretch/>
        </p:blipFill>
        <p:spPr>
          <a:xfrm>
            <a:off x="1546225" y="3225801"/>
            <a:ext cx="2152649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9A087B-B53D-EADF-953F-281CA7698EF5}"/>
              </a:ext>
            </a:extLst>
          </p:cNvPr>
          <p:cNvSpPr/>
          <p:nvPr/>
        </p:nvSpPr>
        <p:spPr>
          <a:xfrm>
            <a:off x="920751" y="2557850"/>
            <a:ext cx="7302498" cy="4177714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3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Fundamental Rules of Our Game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33894" y="1738312"/>
            <a:ext cx="8686800" cy="976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077913" lvl="1" indent="-514350">
              <a:spcBef>
                <a:spcPts val="800"/>
              </a:spcBef>
              <a:buFont typeface="+mj-lt"/>
              <a:buAutoNum type="arabicPeriod" startAt="2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All that can be known about a physical system (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i.e.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its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state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) is encoded in its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wave function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600" y="1060449"/>
            <a:ext cx="8686800" cy="6223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Postulates of Quantum Mechanics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2698750"/>
            <a:ext cx="8686800" cy="976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535113" lvl="2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b="1" i="1" u="sng" dirty="0">
                <a:solidFill>
                  <a:srgbClr val="000000"/>
                </a:solidFill>
                <a:latin typeface="Times New Roman" pitchFamily="18" charset="0"/>
              </a:rPr>
              <a:t>Wave functions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8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(x) are also called </a:t>
            </a:r>
            <a:r>
              <a:rPr lang="en-GB" sz="2800" b="1" i="1" u="sng" dirty="0">
                <a:solidFill>
                  <a:srgbClr val="000000"/>
                </a:solidFill>
                <a:latin typeface="Times New Roman" pitchFamily="18" charset="0"/>
              </a:rPr>
              <a:t>state functions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33894" y="3659188"/>
            <a:ext cx="8686800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535113" lvl="2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 is not a physical entity!!</a:t>
            </a:r>
            <a:endParaRPr lang="en-GB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14843" y="4391026"/>
            <a:ext cx="8686800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535113" lvl="2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800" baseline="30000" dirty="0">
                <a:solidFill>
                  <a:srgbClr val="000000"/>
                </a:solidFill>
                <a:latin typeface="Symbol" charset="2"/>
                <a:cs typeface="Symbol" charset="2"/>
              </a:rPr>
              <a:t>2</a:t>
            </a:r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dx</a:t>
            </a:r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 represents “a little bit” of </a:t>
            </a:r>
            <a:r>
              <a:rPr lang="en-GB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probability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1896858" y="5149334"/>
            <a:ext cx="2287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800" i="1" baseline="30000" dirty="0">
                <a:solidFill>
                  <a:srgbClr val="000000"/>
                </a:solidFill>
                <a:latin typeface="Symbol" charset="2"/>
                <a:cs typeface="Symbol" charset="2"/>
              </a:rPr>
              <a:t>2</a:t>
            </a:r>
            <a:r>
              <a:rPr lang="en-GB" sz="2800" dirty="0">
                <a:solidFill>
                  <a:srgbClr val="000000"/>
                </a:solidFill>
                <a:latin typeface="Symbol" charset="2"/>
                <a:cs typeface="Symbol" charset="2"/>
              </a:rPr>
              <a:t> = |</a:t>
            </a:r>
            <a:r>
              <a:rPr lang="en-GB" sz="28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800" dirty="0">
                <a:solidFill>
                  <a:srgbClr val="000000"/>
                </a:solidFill>
                <a:latin typeface="Symbol" charset="2"/>
                <a:cs typeface="Symbol" charset="2"/>
              </a:rPr>
              <a:t>|</a:t>
            </a:r>
            <a:r>
              <a:rPr lang="en-GB" sz="2800" baseline="30000" dirty="0">
                <a:solidFill>
                  <a:srgbClr val="000000"/>
                </a:solidFill>
                <a:latin typeface="Symbol" charset="2"/>
                <a:cs typeface="Symbol" charset="2"/>
              </a:rPr>
              <a:t>2 =</a:t>
            </a:r>
            <a:r>
              <a:rPr lang="en-GB" sz="28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800" baseline="30000" dirty="0">
                <a:solidFill>
                  <a:srgbClr val="000000"/>
                </a:solidFill>
                <a:latin typeface="Symbol" charset="2"/>
                <a:cs typeface="Symbol" charset="2"/>
              </a:rPr>
              <a:t>*</a:t>
            </a:r>
            <a:r>
              <a:rPr lang="en-GB" sz="28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184664" y="5196959"/>
            <a:ext cx="3659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is a </a:t>
            </a:r>
            <a:r>
              <a:rPr lang="en-GB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probability density</a:t>
            </a:r>
            <a:r>
              <a:rPr lang="en-GB" sz="2800" b="1" baseline="300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944483" y="5923596"/>
            <a:ext cx="5737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6363"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This </a:t>
            </a:r>
            <a:r>
              <a:rPr lang="en-GB" sz="2800" b="1" i="1" u="sng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 physical, </a:t>
            </a:r>
            <a:r>
              <a:rPr lang="en-GB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i.e.</a:t>
            </a:r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 we can measure it</a:t>
            </a:r>
          </a:p>
        </p:txBody>
      </p:sp>
    </p:spTree>
    <p:extLst>
      <p:ext uri="{BB962C8B-B14F-4D97-AF65-F5344CB8AC3E}">
        <p14:creationId xmlns:p14="http://schemas.microsoft.com/office/powerpoint/2010/main" val="401701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8530</TotalTime>
  <Words>1200</Words>
  <Application>Microsoft Macintosh PowerPoint</Application>
  <PresentationFormat>On-screen Show (4:3)</PresentationFormat>
  <Paragraphs>161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Courier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Jay College of Criminal Justice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Nicholas Petraco</dc:creator>
  <cp:lastModifiedBy>Nicholas Petraco</cp:lastModifiedBy>
  <cp:revision>274</cp:revision>
  <dcterms:created xsi:type="dcterms:W3CDTF">2011-09-22T13:36:22Z</dcterms:created>
  <dcterms:modified xsi:type="dcterms:W3CDTF">2025-02-03T17:33:58Z</dcterms:modified>
</cp:coreProperties>
</file>