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78" r:id="rId2"/>
    <p:sldId id="280" r:id="rId3"/>
    <p:sldId id="281" r:id="rId4"/>
    <p:sldId id="282" r:id="rId5"/>
    <p:sldId id="312" r:id="rId6"/>
    <p:sldId id="285" r:id="rId7"/>
    <p:sldId id="284" r:id="rId8"/>
    <p:sldId id="300" r:id="rId9"/>
    <p:sldId id="286" r:id="rId10"/>
    <p:sldId id="287" r:id="rId11"/>
    <p:sldId id="290" r:id="rId12"/>
    <p:sldId id="291" r:id="rId13"/>
    <p:sldId id="302" r:id="rId14"/>
    <p:sldId id="293" r:id="rId15"/>
    <p:sldId id="301" r:id="rId16"/>
    <p:sldId id="31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F00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24"/>
    <p:restoredTop sz="95513" autoAdjust="0"/>
  </p:normalViewPr>
  <p:slideViewPr>
    <p:cSldViewPr snapToGrid="0" snapToObjects="1">
      <p:cViewPr varScale="1">
        <p:scale>
          <a:sx n="112" d="100"/>
          <a:sy n="112" d="100"/>
        </p:scale>
        <p:origin x="147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5508F-B9DA-3A4B-92BF-6A4138802024}" type="datetimeFigureOut">
              <a:rPr lang="en-US" smtClean="0"/>
              <a:t>9/30/23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6FDBA-7020-E442-843C-9E0CA2BD0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69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35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E6FDBA-7020-E442-843C-9E0CA2BD00F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885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6FDBA-7020-E442-843C-9E0CA2BD00F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112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B4BC-311C-574E-AB1F-5BCC7E00BDAB}" type="datetimeFigureOut">
              <a:rPr lang="en-US" smtClean="0"/>
              <a:pPr/>
              <a:t>9/30/23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89B-9A3C-9B44-A541-A265C029B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B4BC-311C-574E-AB1F-5BCC7E00BDAB}" type="datetimeFigureOut">
              <a:rPr lang="en-US" smtClean="0"/>
              <a:pPr/>
              <a:t>9/30/23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89B-9A3C-9B44-A541-A265C029B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B4BC-311C-574E-AB1F-5BCC7E00BDAB}" type="datetimeFigureOut">
              <a:rPr lang="en-US" smtClean="0"/>
              <a:pPr/>
              <a:t>9/30/23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89B-9A3C-9B44-A541-A265C029B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B4BC-311C-574E-AB1F-5BCC7E00BDAB}" type="datetimeFigureOut">
              <a:rPr lang="en-US" smtClean="0"/>
              <a:pPr/>
              <a:t>9/30/23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89B-9A3C-9B44-A541-A265C029B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B4BC-311C-574E-AB1F-5BCC7E00BDAB}" type="datetimeFigureOut">
              <a:rPr lang="en-US" smtClean="0"/>
              <a:pPr/>
              <a:t>9/30/23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89B-9A3C-9B44-A541-A265C029B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B4BC-311C-574E-AB1F-5BCC7E00BDAB}" type="datetimeFigureOut">
              <a:rPr lang="en-US" smtClean="0"/>
              <a:pPr/>
              <a:t>9/30/23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89B-9A3C-9B44-A541-A265C029B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B4BC-311C-574E-AB1F-5BCC7E00BDAB}" type="datetimeFigureOut">
              <a:rPr lang="en-US" smtClean="0"/>
              <a:pPr/>
              <a:t>9/30/23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89B-9A3C-9B44-A541-A265C029B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B4BC-311C-574E-AB1F-5BCC7E00BDAB}" type="datetimeFigureOut">
              <a:rPr lang="en-US" smtClean="0"/>
              <a:pPr/>
              <a:t>9/30/23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89B-9A3C-9B44-A541-A265C029B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B4BC-311C-574E-AB1F-5BCC7E00BDAB}" type="datetimeFigureOut">
              <a:rPr lang="en-US" smtClean="0"/>
              <a:pPr/>
              <a:t>9/30/23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89B-9A3C-9B44-A541-A265C029B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B4BC-311C-574E-AB1F-5BCC7E00BDAB}" type="datetimeFigureOut">
              <a:rPr lang="en-US" smtClean="0"/>
              <a:pPr/>
              <a:t>9/30/23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89B-9A3C-9B44-A541-A265C029B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B4BC-311C-574E-AB1F-5BCC7E00BDAB}" type="datetimeFigureOut">
              <a:rPr lang="en-US" smtClean="0"/>
              <a:pPr/>
              <a:t>9/30/23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89B-9A3C-9B44-A541-A265C029B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2B4BC-311C-574E-AB1F-5BCC7E00BDAB}" type="datetimeFigureOut">
              <a:rPr lang="en-US" smtClean="0"/>
              <a:pPr/>
              <a:t>9/30/23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CE89B-9A3C-9B44-A541-A265C029BA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emf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034" y="152400"/>
            <a:ext cx="9027242" cy="2437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034" y="6451286"/>
            <a:ext cx="9027242" cy="2447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22869" y="243546"/>
            <a:ext cx="9104312" cy="16298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4400" dirty="0">
                <a:latin typeface="Times New Roman"/>
                <a:cs typeface="Times New Roman"/>
              </a:rPr>
              <a:t>A Box of Particles</a:t>
            </a:r>
          </a:p>
        </p:txBody>
      </p:sp>
      <p:graphicFrame>
        <p:nvGraphicFramePr>
          <p:cNvPr id="1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591263"/>
              </p:ext>
            </p:extLst>
          </p:nvPr>
        </p:nvGraphicFramePr>
        <p:xfrm>
          <a:off x="5853154" y="5187289"/>
          <a:ext cx="61959" cy="151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76320" imgH="181080" progId="">
                  <p:embed/>
                </p:oleObj>
              </mc:Choice>
              <mc:Fallback>
                <p:oleObj r:id="rId4" imgW="76320" imgH="1810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3154" y="5187289"/>
                        <a:ext cx="61959" cy="1514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283355" y="1590842"/>
            <a:ext cx="5782678" cy="4711532"/>
            <a:chOff x="2587625" y="2921000"/>
            <a:chExt cx="4064000" cy="3381374"/>
          </a:xfrm>
        </p:grpSpPr>
        <p:sp>
          <p:nvSpPr>
            <p:cNvPr id="8" name="Cube 7"/>
            <p:cNvSpPr/>
            <p:nvPr/>
          </p:nvSpPr>
          <p:spPr>
            <a:xfrm>
              <a:off x="2587625" y="2921000"/>
              <a:ext cx="4064000" cy="3381374"/>
            </a:xfrm>
            <a:prstGeom prst="cub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 flipV="1">
              <a:off x="3444875" y="5413375"/>
              <a:ext cx="3206750" cy="317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429000" y="2921000"/>
              <a:ext cx="15875" cy="24923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2587625" y="5429250"/>
              <a:ext cx="857250" cy="87312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 descr="boltzman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823" y="1873366"/>
            <a:ext cx="2903975" cy="4201840"/>
          </a:xfrm>
          <a:prstGeom prst="rect">
            <a:avLst/>
          </a:prstGeom>
        </p:spPr>
      </p:pic>
      <p:cxnSp>
        <p:nvCxnSpPr>
          <p:cNvPr id="14" name="Straight Connector 13"/>
          <p:cNvCxnSpPr>
            <a:cxnSpLocks/>
          </p:cNvCxnSpPr>
          <p:nvPr/>
        </p:nvCxnSpPr>
        <p:spPr>
          <a:xfrm>
            <a:off x="2636823" y="2767263"/>
            <a:ext cx="2903975" cy="0"/>
          </a:xfrm>
          <a:prstGeom prst="line">
            <a:avLst/>
          </a:prstGeom>
          <a:ln w="15875" cmpd="sng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79404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The Boltzmann Distribution</a:t>
            </a: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228600" y="1270558"/>
            <a:ext cx="8686800" cy="935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macrostate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with the most microstates (given the 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E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, and 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constraints) occurs when the 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en-GB" sz="2800" i="1" baseline="-25000" dirty="0" err="1">
                <a:solidFill>
                  <a:srgbClr val="000000"/>
                </a:solidFill>
                <a:latin typeface="Times New Roman" pitchFamily="18" charset="0"/>
              </a:rPr>
              <a:t>j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equal: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0147" y="3080749"/>
            <a:ext cx="3136900" cy="1498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3718" y="4697314"/>
            <a:ext cx="3281108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Number of particles with wave function 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j 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(i.e. in single particle state 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j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5953772" y="2239695"/>
            <a:ext cx="27330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Energy of the wave function 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j</a:t>
            </a:r>
            <a:endParaRPr lang="en-US" sz="2400" i="1" dirty="0"/>
          </a:p>
        </p:txBody>
      </p:sp>
      <p:sp>
        <p:nvSpPr>
          <p:cNvPr id="11" name="Rectangle 10"/>
          <p:cNvSpPr/>
          <p:nvPr/>
        </p:nvSpPr>
        <p:spPr>
          <a:xfrm>
            <a:off x="6868172" y="4163850"/>
            <a:ext cx="19786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Temperature of the box is 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T</a:t>
            </a:r>
            <a:endParaRPr lang="en-US" sz="2400" i="1" dirty="0"/>
          </a:p>
        </p:txBody>
      </p:sp>
      <p:sp>
        <p:nvSpPr>
          <p:cNvPr id="12" name="Rectangle 11"/>
          <p:cNvSpPr/>
          <p:nvPr/>
        </p:nvSpPr>
        <p:spPr>
          <a:xfrm>
            <a:off x="457478" y="2392095"/>
            <a:ext cx="27330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Total number of particles in the box</a:t>
            </a:r>
            <a:endParaRPr lang="en-US" sz="2400" i="1" dirty="0"/>
          </a:p>
        </p:txBody>
      </p:sp>
      <p:sp>
        <p:nvSpPr>
          <p:cNvPr id="13" name="Rectangle 12"/>
          <p:cNvSpPr/>
          <p:nvPr/>
        </p:nvSpPr>
        <p:spPr>
          <a:xfrm>
            <a:off x="3298541" y="5404422"/>
            <a:ext cx="5783409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Normalization constant (</a:t>
            </a:r>
            <a:r>
              <a:rPr lang="en-GB" sz="2400" b="1" dirty="0">
                <a:solidFill>
                  <a:srgbClr val="000000"/>
                </a:solidFill>
                <a:latin typeface="Times New Roman" pitchFamily="18" charset="0"/>
              </a:rPr>
              <a:t>partition function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) so that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en-GB" sz="2400" baseline="-25000" dirty="0" err="1">
                <a:solidFill>
                  <a:srgbClr val="000000"/>
                </a:solidFill>
                <a:latin typeface="Times New Roman" pitchFamily="18" charset="0"/>
              </a:rPr>
              <a:t>j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/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N 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can be interpreted as the probability that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en-GB" sz="2400" i="1" baseline="-25000" dirty="0" err="1">
                <a:solidFill>
                  <a:srgbClr val="000000"/>
                </a:solidFill>
                <a:latin typeface="Times New Roman" pitchFamily="18" charset="0"/>
              </a:rPr>
              <a:t>j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particles have energy </a:t>
            </a:r>
            <a:r>
              <a:rPr lang="en-GB" sz="2400" i="1" dirty="0" err="1">
                <a:solidFill>
                  <a:srgbClr val="000000"/>
                </a:solidFill>
                <a:latin typeface="Times New Roman" pitchFamily="18" charset="0"/>
              </a:rPr>
              <a:t>e</a:t>
            </a:r>
            <a:r>
              <a:rPr lang="en-GB" sz="2400" i="1" baseline="-25000" dirty="0" err="1">
                <a:solidFill>
                  <a:srgbClr val="000000"/>
                </a:solidFill>
                <a:latin typeface="Times New Roman" pitchFamily="18" charset="0"/>
              </a:rPr>
              <a:t>j</a:t>
            </a:r>
            <a:endParaRPr lang="en-US" sz="2400" i="1" baseline="-25000" dirty="0"/>
          </a:p>
        </p:txBody>
      </p:sp>
      <p:cxnSp>
        <p:nvCxnSpPr>
          <p:cNvPr id="8" name="Straight Arrow Connector 7"/>
          <p:cNvCxnSpPr>
            <a:stCxn id="6" idx="0"/>
          </p:cNvCxnSpPr>
          <p:nvPr/>
        </p:nvCxnSpPr>
        <p:spPr>
          <a:xfrm flipV="1">
            <a:off x="1744272" y="4163850"/>
            <a:ext cx="1105875" cy="5334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850147" y="2673684"/>
            <a:ext cx="1240590" cy="7352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1"/>
          </p:cNvCxnSpPr>
          <p:nvPr/>
        </p:nvCxnSpPr>
        <p:spPr>
          <a:xfrm flipH="1">
            <a:off x="5481053" y="2655194"/>
            <a:ext cx="472719" cy="5678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5855368" y="3916947"/>
            <a:ext cx="1029369" cy="3609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4296381" y="4579349"/>
            <a:ext cx="0" cy="8250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Left Brace 1">
            <a:extLst>
              <a:ext uri="{FF2B5EF4-FFF2-40B4-BE49-F238E27FC236}">
                <a16:creationId xmlns:a16="http://schemas.microsoft.com/office/drawing/2014/main" id="{E89084B5-5BDB-86F7-7D99-3A6A357699AB}"/>
              </a:ext>
            </a:extLst>
          </p:cNvPr>
          <p:cNvSpPr/>
          <p:nvPr/>
        </p:nvSpPr>
        <p:spPr>
          <a:xfrm rot="16200000">
            <a:off x="5046680" y="3687350"/>
            <a:ext cx="451572" cy="133975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842B46-CF19-BDD5-AFBA-699E4FEB6DF6}"/>
              </a:ext>
            </a:extLst>
          </p:cNvPr>
          <p:cNvSpPr txBox="1"/>
          <p:nvPr/>
        </p:nvSpPr>
        <p:spPr>
          <a:xfrm>
            <a:off x="4510736" y="4512648"/>
            <a:ext cx="18945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rgbClr val="000000"/>
                </a:solidFill>
                <a:latin typeface="Times New Roman" pitchFamily="18" charset="0"/>
              </a:rPr>
              <a:t>Boltzmann factor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78154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  <p:bldP spid="13" grpId="0"/>
      <p:bldP spid="2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Partition Function</a:t>
            </a: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228600" y="1297294"/>
            <a:ext cx="8686800" cy="167049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GB" sz="2800" b="1" dirty="0">
                <a:solidFill>
                  <a:srgbClr val="000000"/>
                </a:solidFill>
                <a:latin typeface="Times New Roman" pitchFamily="18" charset="0"/>
              </a:rPr>
              <a:t>partition function 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Z</a:t>
            </a:r>
            <a:r>
              <a:rPr lang="en-GB" sz="28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can be interpreted as how the total number of particles are “</a:t>
            </a:r>
            <a:r>
              <a:rPr lang="en-GB" sz="2800" i="1" u="sng" dirty="0">
                <a:solidFill>
                  <a:srgbClr val="000000"/>
                </a:solidFill>
                <a:latin typeface="Times New Roman" pitchFamily="18" charset="0"/>
              </a:rPr>
              <a:t>partitioned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” amongst all the energies </a:t>
            </a:r>
            <a:r>
              <a:rPr lang="en-GB" sz="2800" i="1" dirty="0" err="1">
                <a:solidFill>
                  <a:srgbClr val="000000"/>
                </a:solidFill>
                <a:latin typeface="Times New Roman" pitchFamily="18" charset="0"/>
              </a:rPr>
              <a:t>e</a:t>
            </a:r>
            <a:r>
              <a:rPr lang="en-GB" sz="2800" i="1" baseline="-25000" dirty="0" err="1">
                <a:solidFill>
                  <a:srgbClr val="000000"/>
                </a:solidFill>
                <a:latin typeface="Times New Roman" pitchFamily="18" charset="0"/>
              </a:rPr>
              <a:t>i</a:t>
            </a:r>
            <a:endParaRPr lang="en-GB" sz="2800" i="1" baseline="-25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28600" y="3559521"/>
            <a:ext cx="8686800" cy="50447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Huh?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8108" y="2196011"/>
            <a:ext cx="2761600" cy="1543556"/>
          </a:xfrm>
          <a:prstGeom prst="rect">
            <a:avLst/>
          </a:prstGeom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33952" y="3979281"/>
            <a:ext cx="8686800" cy="8333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Look at the ratio of particles in the first excited state to particles in the ground state: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r="91634"/>
          <a:stretch/>
        </p:blipFill>
        <p:spPr>
          <a:xfrm>
            <a:off x="2192397" y="4852736"/>
            <a:ext cx="574866" cy="178417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l="8366" r="65369"/>
          <a:stretch/>
        </p:blipFill>
        <p:spPr>
          <a:xfrm>
            <a:off x="2767263" y="4852736"/>
            <a:ext cx="1804737" cy="178417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/>
          <a:srcRect l="34630" r="44942" b="-5648"/>
          <a:stretch/>
        </p:blipFill>
        <p:spPr>
          <a:xfrm>
            <a:off x="4571999" y="4852736"/>
            <a:ext cx="1403685" cy="188494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/>
          <a:srcRect l="56421" r="20816" b="7090"/>
          <a:stretch/>
        </p:blipFill>
        <p:spPr>
          <a:xfrm>
            <a:off x="6069263" y="4852736"/>
            <a:ext cx="1564105" cy="165768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/>
          <a:srcRect l="79183" b="-5648"/>
          <a:stretch/>
        </p:blipFill>
        <p:spPr>
          <a:xfrm>
            <a:off x="7633367" y="4852736"/>
            <a:ext cx="1430397" cy="188494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4816" y="4812632"/>
            <a:ext cx="30113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# particles in first excited state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4816" y="6355348"/>
            <a:ext cx="2569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# particles in ground state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6" idx="2"/>
          </p:cNvCxnSpPr>
          <p:nvPr/>
        </p:nvCxnSpPr>
        <p:spPr>
          <a:xfrm>
            <a:off x="1560491" y="5181964"/>
            <a:ext cx="725509" cy="2857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4" idx="0"/>
          </p:cNvCxnSpPr>
          <p:nvPr/>
        </p:nvCxnSpPr>
        <p:spPr>
          <a:xfrm flipV="1">
            <a:off x="1339783" y="5962316"/>
            <a:ext cx="946217" cy="393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160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  <p:bldP spid="6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Partition Function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33952" y="1118439"/>
            <a:ext cx="8686800" cy="8333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Thus the particles in the first excited state are a fraction of the particles in the ground state: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8300" y="2347862"/>
            <a:ext cx="3314700" cy="109220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848900" y="2350355"/>
            <a:ext cx="30113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# particles in first excited state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354575" y="2719687"/>
            <a:ext cx="725509" cy="2857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001299" y="3567617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# particles in the ground state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4012648" y="3261895"/>
            <a:ext cx="358825" cy="5058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124120" y="3584581"/>
            <a:ext cx="3636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fraction (</a:t>
            </a:r>
            <a:r>
              <a:rPr lang="en-GB" b="1" dirty="0">
                <a:solidFill>
                  <a:srgbClr val="000000"/>
                </a:solidFill>
                <a:latin typeface="Times New Roman" pitchFamily="18" charset="0"/>
              </a:rPr>
              <a:t>relative Boltzmann factor</a:t>
            </a:r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5124120" y="3187120"/>
            <a:ext cx="310928" cy="5058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233952" y="4238629"/>
            <a:ext cx="8686800" cy="8333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We would find the same thing for the number of particles in the other excited states: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77368" y="6289842"/>
            <a:ext cx="75882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# of particles in state </a:t>
            </a:r>
            <a:r>
              <a:rPr lang="en-GB" i="1" dirty="0">
                <a:solidFill>
                  <a:srgbClr val="000000"/>
                </a:solidFill>
                <a:latin typeface="Times New Roman" pitchFamily="18" charset="0"/>
              </a:rPr>
              <a:t>j</a:t>
            </a:r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 is a fraction of the number of particles in the ground state</a:t>
            </a:r>
            <a:endParaRPr lang="en-US" dirty="0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4"/>
          <a:srcRect t="10187"/>
          <a:stretch/>
        </p:blipFill>
        <p:spPr>
          <a:xfrm>
            <a:off x="1751497" y="5031876"/>
            <a:ext cx="2261151" cy="948824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4770697" y="5551178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where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2165684" y="5935581"/>
            <a:ext cx="0" cy="3542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ight Brace 39"/>
          <p:cNvSpPr/>
          <p:nvPr/>
        </p:nvSpPr>
        <p:spPr>
          <a:xfrm rot="5400000">
            <a:off x="3224185" y="5549512"/>
            <a:ext cx="569497" cy="1007427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73558" y="5448162"/>
            <a:ext cx="1923720" cy="572642"/>
          </a:xfrm>
          <a:prstGeom prst="rect">
            <a:avLst/>
          </a:prstGeom>
        </p:spPr>
      </p:pic>
      <p:sp>
        <p:nvSpPr>
          <p:cNvPr id="43" name="Rectangle 42"/>
          <p:cNvSpPr/>
          <p:nvPr/>
        </p:nvSpPr>
        <p:spPr>
          <a:xfrm>
            <a:off x="4715141" y="4860578"/>
            <a:ext cx="4122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state </a:t>
            </a:r>
            <a:r>
              <a:rPr lang="en-GB" i="1" dirty="0">
                <a:solidFill>
                  <a:srgbClr val="000000"/>
                </a:solidFill>
                <a:latin typeface="Times New Roman" pitchFamily="18" charset="0"/>
              </a:rPr>
              <a:t>j</a:t>
            </a:r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’s energy relative to the ground state</a:t>
            </a:r>
            <a:endParaRPr lang="en-US" dirty="0"/>
          </a:p>
        </p:txBody>
      </p:sp>
      <p:cxnSp>
        <p:nvCxnSpPr>
          <p:cNvPr id="44" name="Straight Arrow Connector 43"/>
          <p:cNvCxnSpPr>
            <a:stCxn id="43" idx="2"/>
          </p:cNvCxnSpPr>
          <p:nvPr/>
        </p:nvCxnSpPr>
        <p:spPr>
          <a:xfrm flipH="1">
            <a:off x="5894137" y="5229910"/>
            <a:ext cx="882345" cy="2939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527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6" grpId="0"/>
      <p:bldP spid="29" grpId="0"/>
      <p:bldP spid="28" grpId="0"/>
      <p:bldP spid="31" grpId="0"/>
      <p:bldP spid="40" grpId="0" animBg="1"/>
      <p:bldP spid="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Partition Function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33952" y="1118439"/>
            <a:ext cx="8686800" cy="8333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We can write the total particle number, 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“partitioned out” amongst the energy levels in this way: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b="78491"/>
          <a:stretch/>
        </p:blipFill>
        <p:spPr>
          <a:xfrm>
            <a:off x="271408" y="2092826"/>
            <a:ext cx="6731000" cy="66106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4"/>
          <a:srcRect t="29774" b="43257"/>
          <a:stretch/>
        </p:blipFill>
        <p:spPr>
          <a:xfrm>
            <a:off x="271408" y="3007894"/>
            <a:ext cx="6731000" cy="82884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4"/>
          <a:srcRect t="65007" r="15650"/>
          <a:stretch/>
        </p:blipFill>
        <p:spPr>
          <a:xfrm>
            <a:off x="271408" y="4090736"/>
            <a:ext cx="5677568" cy="107548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922929" y="2250878"/>
            <a:ext cx="2172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Total particle number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7002408" y="3218751"/>
            <a:ext cx="1108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Substitute</a:t>
            </a:r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 rot="5400000">
            <a:off x="3422325" y="2860836"/>
            <a:ext cx="481266" cy="470571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960290" y="5374118"/>
            <a:ext cx="5345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This is just the partition function (scaled by a constant)!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7056609" y="4413888"/>
            <a:ext cx="1415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Factor out n</a:t>
            </a:r>
            <a:r>
              <a:rPr lang="en-GB" baseline="-250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baseline="-25000" dirty="0"/>
          </a:p>
        </p:txBody>
      </p:sp>
      <p:grpSp>
        <p:nvGrpSpPr>
          <p:cNvPr id="9" name="Group 8"/>
          <p:cNvGrpSpPr/>
          <p:nvPr/>
        </p:nvGrpSpPr>
        <p:grpSpPr>
          <a:xfrm>
            <a:off x="5948976" y="3970420"/>
            <a:ext cx="1053432" cy="1002639"/>
            <a:chOff x="5948976" y="3970420"/>
            <a:chExt cx="1053432" cy="1002639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4"/>
            <a:srcRect l="84350" t="61092" b="6285"/>
            <a:stretch/>
          </p:blipFill>
          <p:spPr>
            <a:xfrm>
              <a:off x="5948976" y="3970420"/>
              <a:ext cx="1053432" cy="1002639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6586164" y="4157576"/>
              <a:ext cx="36350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~</a:t>
              </a:r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34242" y="6150405"/>
            <a:ext cx="1991226" cy="414017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802492" y="6211132"/>
            <a:ext cx="7103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Note:</a:t>
            </a:r>
            <a:endParaRPr lang="en-US" baseline="-250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211053" y="5743450"/>
            <a:ext cx="574843" cy="3802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090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2" grpId="0"/>
      <p:bldP spid="6" grpId="0" animBg="1"/>
      <p:bldP spid="34" grpId="0"/>
      <p:bldP spid="35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Example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33952" y="1118438"/>
            <a:ext cx="8686800" cy="48572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Consider a 1D box of length 50 </a:t>
            </a:r>
            <a:r>
              <a:rPr lang="en-GB" sz="2400" dirty="0">
                <a:solidFill>
                  <a:srgbClr val="000000"/>
                </a:solidFill>
                <a:latin typeface="Symbol" charset="2"/>
                <a:cs typeface="Symbol" charset="2"/>
              </a:rPr>
              <a:t>m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m at 77K containing 2.3 mols of neutrino particles (</a:t>
            </a:r>
            <a:r>
              <a:rPr lang="en-GB" sz="2400" i="1" dirty="0" err="1">
                <a:solidFill>
                  <a:srgbClr val="000000"/>
                </a:solidFill>
                <a:latin typeface="Times New Roman" pitchFamily="18" charset="0"/>
              </a:rPr>
              <a:t>m</a:t>
            </a:r>
            <a:r>
              <a:rPr lang="en-GB" sz="2400" baseline="-25000" dirty="0" err="1">
                <a:solidFill>
                  <a:srgbClr val="000000"/>
                </a:solidFill>
                <a:latin typeface="Times New Roman" pitchFamily="18" charset="0"/>
              </a:rPr>
              <a:t>neutrino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=1.78×10</a:t>
            </a:r>
            <a:r>
              <a:rPr lang="en-GB" sz="2400" baseline="30000" dirty="0">
                <a:solidFill>
                  <a:srgbClr val="000000"/>
                </a:solidFill>
                <a:latin typeface="Times New Roman" pitchFamily="18" charset="0"/>
              </a:rPr>
              <a:t>-37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kg). This system is constructed such that only the first 4 “particle in a box” (P.I.A.B.) states are available to be occupied by the particles.</a:t>
            </a:r>
          </a:p>
          <a:p>
            <a:pPr marL="430213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endParaRPr lang="en-GB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563563" indent="-457200">
              <a:spcBef>
                <a:spcPts val="800"/>
              </a:spcBef>
              <a:buFont typeface="+mj-lt"/>
              <a:buAutoNum type="alphaLcPeriod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What is the value of the (scaled) partition function with respect to the ground state 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Z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? What about 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Z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? </a:t>
            </a:r>
          </a:p>
          <a:p>
            <a:pPr marL="563563" indent="-457200">
              <a:spcBef>
                <a:spcPts val="800"/>
              </a:spcBef>
              <a:buFont typeface="+mj-lt"/>
              <a:buAutoNum type="alphaLcPeriod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What are the most likely 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number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of neutrinos in each P.I.A.B. state (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i.e.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the most likely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macrostate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)? 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Mols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of neutrinos?</a:t>
            </a:r>
          </a:p>
          <a:p>
            <a:pPr marL="563563" indent="-457200">
              <a:spcBef>
                <a:spcPts val="800"/>
              </a:spcBef>
              <a:buFont typeface="+mj-lt"/>
              <a:buAutoNum type="alphaLcPeriod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What is the probability of finding a neutrino in each state?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80631" y="33822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~</a:t>
            </a:r>
          </a:p>
        </p:txBody>
      </p:sp>
    </p:spTree>
    <p:extLst>
      <p:ext uri="{BB962C8B-B14F-4D97-AF65-F5344CB8AC3E}">
        <p14:creationId xmlns:p14="http://schemas.microsoft.com/office/powerpoint/2010/main" val="2203331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Example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60D3CD7-C7E9-CD40-4554-761CFB30DC55}"/>
              </a:ext>
            </a:extLst>
          </p:cNvPr>
          <p:cNvSpPr/>
          <p:nvPr/>
        </p:nvSpPr>
        <p:spPr>
          <a:xfrm>
            <a:off x="103718" y="1022800"/>
            <a:ext cx="8936564" cy="5693866"/>
          </a:xfrm>
          <a:prstGeom prst="rect">
            <a:avLst/>
          </a:prstGeom>
          <a:solidFill>
            <a:srgbClr val="000C78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library(che302r)</a:t>
            </a:r>
          </a:p>
          <a:p>
            <a:endParaRPr lang="en-US" sz="1400" dirty="0">
              <a:solidFill>
                <a:schemeClr val="bg1"/>
              </a:solidFill>
              <a:latin typeface="Courier"/>
              <a:cs typeface="Courier"/>
            </a:endParaRPr>
          </a:p>
          <a:p>
            <a:r>
              <a:rPr lang="en-US" sz="1400" dirty="0">
                <a:solidFill>
                  <a:srgbClr val="FFFF00"/>
                </a:solidFill>
                <a:latin typeface="Courier"/>
                <a:cs typeface="Courier"/>
              </a:rPr>
              <a:t># Energy of a particle mass m in box state </a:t>
            </a:r>
            <a:r>
              <a:rPr lang="en-US" sz="1400" dirty="0" err="1">
                <a:solidFill>
                  <a:srgbClr val="FFFF00"/>
                </a:solidFill>
                <a:latin typeface="Courier"/>
                <a:cs typeface="Courier"/>
              </a:rPr>
              <a:t>i</a:t>
            </a:r>
            <a:r>
              <a:rPr lang="en-US" sz="1400" dirty="0">
                <a:solidFill>
                  <a:srgbClr val="FFFF00"/>
                </a:solidFill>
                <a:latin typeface="Courier"/>
                <a:cs typeface="Courier"/>
              </a:rPr>
              <a:t> when the box length is L:</a:t>
            </a:r>
          </a:p>
          <a:p>
            <a:r>
              <a:rPr lang="en-US" sz="1400" dirty="0" err="1">
                <a:solidFill>
                  <a:schemeClr val="bg1"/>
                </a:solidFill>
                <a:latin typeface="Courier"/>
                <a:cs typeface="Courier"/>
              </a:rPr>
              <a:t>en</a:t>
            </a:r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 &lt;- </a:t>
            </a:r>
            <a:r>
              <a:rPr lang="en-US" sz="1400" dirty="0">
                <a:solidFill>
                  <a:schemeClr val="accent6"/>
                </a:solidFill>
                <a:latin typeface="Courier"/>
                <a:cs typeface="Courier"/>
              </a:rPr>
              <a:t>function</a:t>
            </a:r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(</a:t>
            </a:r>
            <a:r>
              <a:rPr lang="en-US" sz="1400" dirty="0" err="1">
                <a:solidFill>
                  <a:schemeClr val="bg1"/>
                </a:solidFill>
                <a:latin typeface="Courier"/>
                <a:cs typeface="Courier"/>
              </a:rPr>
              <a:t>i</a:t>
            </a:r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, m, L) {</a:t>
            </a:r>
          </a:p>
          <a:p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  (hb^2 * pi^2)/(2*m*L^2) * i^2</a:t>
            </a:r>
          </a:p>
          <a:p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}</a:t>
            </a:r>
          </a:p>
          <a:p>
            <a:endParaRPr lang="en-US" sz="1400" dirty="0">
              <a:solidFill>
                <a:schemeClr val="bg1"/>
              </a:solidFill>
              <a:latin typeface="Courier"/>
              <a:cs typeface="Courier"/>
            </a:endParaRPr>
          </a:p>
          <a:p>
            <a:r>
              <a:rPr lang="en-US" sz="1400" dirty="0">
                <a:solidFill>
                  <a:srgbClr val="FFFF00"/>
                </a:solidFill>
                <a:latin typeface="Courier"/>
                <a:cs typeface="Courier"/>
              </a:rPr>
              <a:t># Boltzmann factor for particle at energy </a:t>
            </a:r>
            <a:r>
              <a:rPr lang="en-US" sz="1400" dirty="0" err="1">
                <a:solidFill>
                  <a:srgbClr val="FFFF00"/>
                </a:solidFill>
                <a:latin typeface="Courier"/>
                <a:cs typeface="Courier"/>
              </a:rPr>
              <a:t>ei</a:t>
            </a:r>
            <a:r>
              <a:rPr lang="en-US" sz="1400" dirty="0">
                <a:solidFill>
                  <a:srgbClr val="FFFF00"/>
                </a:solidFill>
                <a:latin typeface="Courier"/>
                <a:cs typeface="Courier"/>
              </a:rPr>
              <a:t> and temperature Temp:</a:t>
            </a:r>
          </a:p>
          <a:p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bf &lt;- </a:t>
            </a:r>
            <a:r>
              <a:rPr lang="en-US" sz="1400" dirty="0">
                <a:solidFill>
                  <a:schemeClr val="accent6"/>
                </a:solidFill>
                <a:latin typeface="Courier"/>
                <a:cs typeface="Courier"/>
              </a:rPr>
              <a:t>function</a:t>
            </a:r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(</a:t>
            </a:r>
            <a:r>
              <a:rPr lang="en-US" sz="1400" dirty="0" err="1">
                <a:solidFill>
                  <a:schemeClr val="bg1"/>
                </a:solidFill>
                <a:latin typeface="Courier"/>
                <a:cs typeface="Courier"/>
              </a:rPr>
              <a:t>ei</a:t>
            </a:r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, Temp) {</a:t>
            </a:r>
          </a:p>
          <a:p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  exp(-</a:t>
            </a:r>
            <a:r>
              <a:rPr lang="en-US" sz="1400" dirty="0" err="1">
                <a:solidFill>
                  <a:schemeClr val="bg1"/>
                </a:solidFill>
                <a:latin typeface="Courier"/>
                <a:cs typeface="Courier"/>
              </a:rPr>
              <a:t>ei</a:t>
            </a:r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/(kB*Temp))</a:t>
            </a:r>
          </a:p>
          <a:p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}</a:t>
            </a:r>
          </a:p>
          <a:p>
            <a:endParaRPr lang="en-US" sz="1400" dirty="0">
              <a:solidFill>
                <a:schemeClr val="bg1"/>
              </a:solidFill>
              <a:latin typeface="Courier"/>
              <a:cs typeface="Courier"/>
            </a:endParaRPr>
          </a:p>
          <a:p>
            <a:r>
              <a:rPr lang="en-US" sz="1400" dirty="0" err="1">
                <a:solidFill>
                  <a:schemeClr val="bg1"/>
                </a:solidFill>
                <a:latin typeface="Courier"/>
                <a:cs typeface="Courier"/>
              </a:rPr>
              <a:t>num.states</a:t>
            </a:r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 &lt;- 4        </a:t>
            </a:r>
            <a:r>
              <a:rPr lang="en-US" sz="1400" dirty="0">
                <a:solidFill>
                  <a:srgbClr val="FFFF00"/>
                </a:solidFill>
                <a:latin typeface="Courier"/>
                <a:cs typeface="Courier"/>
              </a:rPr>
              <a:t># Number of PIAB states     </a:t>
            </a:r>
          </a:p>
          <a:p>
            <a:r>
              <a:rPr lang="en-US" sz="1400" dirty="0" err="1">
                <a:solidFill>
                  <a:schemeClr val="bg1"/>
                </a:solidFill>
                <a:latin typeface="Courier"/>
                <a:cs typeface="Courier"/>
              </a:rPr>
              <a:t>L.box</a:t>
            </a:r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      &lt;- 50e-6    </a:t>
            </a:r>
            <a:r>
              <a:rPr lang="en-US" sz="1400" dirty="0">
                <a:solidFill>
                  <a:srgbClr val="FFFF00"/>
                </a:solidFill>
                <a:latin typeface="Courier"/>
                <a:cs typeface="Courier"/>
              </a:rPr>
              <a:t># Box length</a:t>
            </a:r>
          </a:p>
          <a:p>
            <a:r>
              <a:rPr lang="en-US" sz="1400" dirty="0" err="1">
                <a:solidFill>
                  <a:schemeClr val="bg1"/>
                </a:solidFill>
                <a:latin typeface="Courier"/>
                <a:cs typeface="Courier"/>
              </a:rPr>
              <a:t>m.particle</a:t>
            </a:r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 &lt;- 1.78e-37 </a:t>
            </a:r>
            <a:r>
              <a:rPr lang="en-US" sz="1400" dirty="0">
                <a:solidFill>
                  <a:srgbClr val="FFFF00"/>
                </a:solidFill>
                <a:latin typeface="Courier"/>
                <a:cs typeface="Courier"/>
              </a:rPr>
              <a:t># Mass of particle(s)</a:t>
            </a:r>
          </a:p>
          <a:p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TT         &lt;- 77       </a:t>
            </a:r>
            <a:r>
              <a:rPr lang="en-US" sz="1400" dirty="0">
                <a:solidFill>
                  <a:srgbClr val="FFFF00"/>
                </a:solidFill>
                <a:latin typeface="Courier"/>
                <a:cs typeface="Courier"/>
              </a:rPr>
              <a:t># Temperature</a:t>
            </a:r>
          </a:p>
          <a:p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N          &lt;- 2.3*N.A  </a:t>
            </a:r>
            <a:r>
              <a:rPr lang="en-US" sz="1400" dirty="0">
                <a:solidFill>
                  <a:srgbClr val="FFFF00"/>
                </a:solidFill>
                <a:latin typeface="Courier"/>
                <a:cs typeface="Courier"/>
              </a:rPr>
              <a:t># Total number of particles</a:t>
            </a:r>
          </a:p>
          <a:p>
            <a:endParaRPr lang="en-US" sz="1400" dirty="0">
              <a:solidFill>
                <a:schemeClr val="bg1"/>
              </a:solidFill>
              <a:latin typeface="Courier"/>
              <a:cs typeface="Courier"/>
            </a:endParaRPr>
          </a:p>
          <a:p>
            <a:r>
              <a:rPr lang="en-US" sz="1400" dirty="0">
                <a:solidFill>
                  <a:srgbClr val="FFFF00"/>
                </a:solidFill>
                <a:latin typeface="Courier"/>
                <a:cs typeface="Courier"/>
              </a:rPr>
              <a:t># PIAB energies:</a:t>
            </a:r>
          </a:p>
          <a:p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e &lt;- </a:t>
            </a:r>
            <a:r>
              <a:rPr lang="en-US" sz="1400" dirty="0" err="1">
                <a:solidFill>
                  <a:schemeClr val="bg1"/>
                </a:solidFill>
                <a:latin typeface="Courier"/>
                <a:cs typeface="Courier"/>
              </a:rPr>
              <a:t>en</a:t>
            </a:r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(1:num.states, m = </a:t>
            </a:r>
            <a:r>
              <a:rPr lang="en-US" sz="1400" dirty="0" err="1">
                <a:solidFill>
                  <a:schemeClr val="bg1"/>
                </a:solidFill>
                <a:latin typeface="Courier"/>
                <a:cs typeface="Courier"/>
              </a:rPr>
              <a:t>m.particle</a:t>
            </a:r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, L = </a:t>
            </a:r>
            <a:r>
              <a:rPr lang="en-US" sz="1400" dirty="0" err="1">
                <a:solidFill>
                  <a:schemeClr val="bg1"/>
                </a:solidFill>
                <a:latin typeface="Courier"/>
                <a:cs typeface="Courier"/>
              </a:rPr>
              <a:t>L.box</a:t>
            </a:r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)</a:t>
            </a:r>
          </a:p>
          <a:p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e</a:t>
            </a:r>
          </a:p>
          <a:p>
            <a:endParaRPr lang="en-US" sz="1400" dirty="0">
              <a:solidFill>
                <a:schemeClr val="bg1"/>
              </a:solidFill>
              <a:latin typeface="Courier"/>
              <a:cs typeface="Courier"/>
            </a:endParaRPr>
          </a:p>
          <a:p>
            <a:r>
              <a:rPr lang="en-US" sz="1400" dirty="0">
                <a:solidFill>
                  <a:srgbClr val="FFFF00"/>
                </a:solidFill>
                <a:latin typeface="Courier"/>
                <a:cs typeface="Courier"/>
              </a:rPr>
              <a:t># Compute the scaled partition function, Z-tilde:</a:t>
            </a:r>
          </a:p>
          <a:p>
            <a:r>
              <a:rPr lang="en-US" sz="1400" dirty="0">
                <a:solidFill>
                  <a:srgbClr val="FFFF00"/>
                </a:solidFill>
                <a:latin typeface="Courier"/>
                <a:cs typeface="Courier"/>
              </a:rPr>
              <a:t># PIAB energies relative to PIAB state 1:</a:t>
            </a:r>
          </a:p>
          <a:p>
            <a:r>
              <a:rPr lang="en-US" sz="1400" dirty="0" err="1">
                <a:solidFill>
                  <a:schemeClr val="bg1"/>
                </a:solidFill>
                <a:latin typeface="Courier"/>
                <a:cs typeface="Courier"/>
              </a:rPr>
              <a:t>e.tilde</a:t>
            </a:r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 &lt;- e-e[1]</a:t>
            </a:r>
          </a:p>
          <a:p>
            <a:r>
              <a:rPr lang="en-US" sz="1400" dirty="0" err="1">
                <a:solidFill>
                  <a:schemeClr val="bg1"/>
                </a:solidFill>
                <a:latin typeface="Courier"/>
                <a:cs typeface="Courier"/>
              </a:rPr>
              <a:t>e.tilde</a:t>
            </a:r>
            <a:endParaRPr lang="en-US" sz="1400" dirty="0">
              <a:solidFill>
                <a:schemeClr val="bg1"/>
              </a:solidFill>
              <a:latin typeface="Courier"/>
              <a:cs typeface="Courier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04AB37-73AE-0F7B-5B40-7AC9CC7EB8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5810" y="5363210"/>
            <a:ext cx="4182110" cy="34156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1432F6F-B310-FABB-21FA-02EDDEC20D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3120" y="6252311"/>
            <a:ext cx="4182110" cy="341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50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60D3CD7-C7E9-CD40-4554-761CFB30DC55}"/>
              </a:ext>
            </a:extLst>
          </p:cNvPr>
          <p:cNvSpPr/>
          <p:nvPr/>
        </p:nvSpPr>
        <p:spPr>
          <a:xfrm>
            <a:off x="103718" y="462730"/>
            <a:ext cx="8936564" cy="6340197"/>
          </a:xfrm>
          <a:prstGeom prst="rect">
            <a:avLst/>
          </a:prstGeom>
          <a:solidFill>
            <a:srgbClr val="000C78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  <a:latin typeface="Courier"/>
                <a:cs typeface="Courier"/>
              </a:rPr>
              <a:t># Boltzmann factors relative to PIAB state 1:</a:t>
            </a:r>
          </a:p>
          <a:p>
            <a:r>
              <a:rPr lang="en-US" sz="1400" dirty="0" err="1">
                <a:solidFill>
                  <a:schemeClr val="bg1"/>
                </a:solidFill>
                <a:latin typeface="Courier"/>
                <a:cs typeface="Courier"/>
              </a:rPr>
              <a:t>bfs.tilde</a:t>
            </a:r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 &lt;- bf(</a:t>
            </a:r>
            <a:r>
              <a:rPr lang="en-US" sz="1400" dirty="0" err="1">
                <a:solidFill>
                  <a:schemeClr val="bg1"/>
                </a:solidFill>
                <a:latin typeface="Courier"/>
                <a:cs typeface="Courier"/>
              </a:rPr>
              <a:t>e.tilde</a:t>
            </a:r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, Temp = TT)</a:t>
            </a:r>
          </a:p>
          <a:p>
            <a:r>
              <a:rPr lang="en-US" sz="1400" dirty="0" err="1">
                <a:solidFill>
                  <a:schemeClr val="bg1"/>
                </a:solidFill>
                <a:latin typeface="Courier"/>
                <a:cs typeface="Courier"/>
              </a:rPr>
              <a:t>bfs.tilde</a:t>
            </a:r>
            <a:endParaRPr lang="en-US" sz="1400" dirty="0">
              <a:solidFill>
                <a:schemeClr val="bg1"/>
              </a:solidFill>
              <a:latin typeface="Courier"/>
              <a:cs typeface="Courier"/>
            </a:endParaRPr>
          </a:p>
          <a:p>
            <a:endParaRPr lang="en-US" sz="1400" dirty="0">
              <a:solidFill>
                <a:schemeClr val="bg1"/>
              </a:solidFill>
              <a:latin typeface="Courier"/>
              <a:cs typeface="Courier"/>
            </a:endParaRPr>
          </a:p>
          <a:p>
            <a:r>
              <a:rPr lang="en-US" sz="1400" dirty="0">
                <a:solidFill>
                  <a:srgbClr val="FFFF00"/>
                </a:solidFill>
                <a:latin typeface="Courier"/>
                <a:cs typeface="Courier"/>
              </a:rPr>
              <a:t># a. Sum to get Z-tilde:</a:t>
            </a:r>
          </a:p>
          <a:p>
            <a:r>
              <a:rPr lang="en-US" sz="1400" dirty="0" err="1">
                <a:solidFill>
                  <a:schemeClr val="bg1"/>
                </a:solidFill>
                <a:latin typeface="Courier"/>
                <a:cs typeface="Courier"/>
              </a:rPr>
              <a:t>Z.tilde</a:t>
            </a:r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 &lt;- sum(</a:t>
            </a:r>
            <a:r>
              <a:rPr lang="en-US" sz="1400" dirty="0" err="1">
                <a:solidFill>
                  <a:schemeClr val="bg1"/>
                </a:solidFill>
                <a:latin typeface="Courier"/>
                <a:cs typeface="Courier"/>
              </a:rPr>
              <a:t>bfs.tilde</a:t>
            </a:r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)</a:t>
            </a:r>
          </a:p>
          <a:p>
            <a:r>
              <a:rPr lang="en-US" sz="1400" dirty="0" err="1">
                <a:solidFill>
                  <a:schemeClr val="bg1"/>
                </a:solidFill>
                <a:latin typeface="Courier"/>
                <a:cs typeface="Courier"/>
              </a:rPr>
              <a:t>Z.tilde</a:t>
            </a:r>
            <a:endParaRPr lang="en-US" sz="1400" dirty="0">
              <a:solidFill>
                <a:schemeClr val="bg1"/>
              </a:solidFill>
              <a:latin typeface="Courier"/>
              <a:cs typeface="Courier"/>
            </a:endParaRPr>
          </a:p>
          <a:p>
            <a:endParaRPr lang="en-US" sz="1400" dirty="0">
              <a:solidFill>
                <a:schemeClr val="bg1"/>
              </a:solidFill>
              <a:latin typeface="Courier"/>
              <a:cs typeface="Courier"/>
            </a:endParaRPr>
          </a:p>
          <a:p>
            <a:r>
              <a:rPr lang="en-US" sz="1400" dirty="0">
                <a:solidFill>
                  <a:srgbClr val="FFFF00"/>
                </a:solidFill>
                <a:latin typeface="Courier"/>
                <a:cs typeface="Courier"/>
              </a:rPr>
              <a:t># a. Compute partition function, Z:</a:t>
            </a:r>
          </a:p>
          <a:p>
            <a:r>
              <a:rPr lang="en-US" sz="1400" dirty="0">
                <a:solidFill>
                  <a:srgbClr val="FFFF00"/>
                </a:solidFill>
                <a:latin typeface="Courier"/>
                <a:cs typeface="Courier"/>
              </a:rPr>
              <a:t># Boltzmann factors for each PIAB state:</a:t>
            </a:r>
          </a:p>
          <a:p>
            <a:r>
              <a:rPr lang="en-US" sz="1400" dirty="0" err="1">
                <a:solidFill>
                  <a:schemeClr val="bg1"/>
                </a:solidFill>
                <a:latin typeface="Courier"/>
                <a:cs typeface="Courier"/>
              </a:rPr>
              <a:t>bfs</a:t>
            </a:r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 &lt;- bf(e, Temp = TT)</a:t>
            </a:r>
          </a:p>
          <a:p>
            <a:r>
              <a:rPr lang="en-US" sz="1400" dirty="0" err="1">
                <a:solidFill>
                  <a:schemeClr val="bg1"/>
                </a:solidFill>
                <a:latin typeface="Courier"/>
                <a:cs typeface="Courier"/>
              </a:rPr>
              <a:t>bfs</a:t>
            </a:r>
            <a:endParaRPr lang="en-US" sz="1400" dirty="0">
              <a:solidFill>
                <a:schemeClr val="bg1"/>
              </a:solidFill>
              <a:latin typeface="Courier"/>
              <a:cs typeface="Courier"/>
            </a:endParaRPr>
          </a:p>
          <a:p>
            <a:endParaRPr lang="en-US" sz="1400" dirty="0">
              <a:solidFill>
                <a:schemeClr val="bg1"/>
              </a:solidFill>
              <a:latin typeface="Courier"/>
              <a:cs typeface="Courier"/>
            </a:endParaRPr>
          </a:p>
          <a:p>
            <a:r>
              <a:rPr lang="en-US" sz="1400" dirty="0">
                <a:solidFill>
                  <a:srgbClr val="FFFF00"/>
                </a:solidFill>
                <a:latin typeface="Courier"/>
                <a:cs typeface="Courier"/>
              </a:rPr>
              <a:t># a. Sum of the Boltzmann factors is the partition function</a:t>
            </a:r>
          </a:p>
          <a:p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Z &lt;- sum(</a:t>
            </a:r>
            <a:r>
              <a:rPr lang="en-US" sz="1400" dirty="0" err="1">
                <a:solidFill>
                  <a:schemeClr val="bg1"/>
                </a:solidFill>
                <a:latin typeface="Courier"/>
                <a:cs typeface="Courier"/>
              </a:rPr>
              <a:t>bfs</a:t>
            </a:r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)</a:t>
            </a:r>
          </a:p>
          <a:p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Z</a:t>
            </a:r>
          </a:p>
          <a:p>
            <a:endParaRPr lang="en-US" sz="1400" dirty="0">
              <a:solidFill>
                <a:schemeClr val="bg1"/>
              </a:solidFill>
              <a:latin typeface="Courier"/>
              <a:cs typeface="Courier"/>
            </a:endParaRPr>
          </a:p>
          <a:p>
            <a:r>
              <a:rPr lang="en-US" sz="1400" dirty="0">
                <a:solidFill>
                  <a:srgbClr val="FFFF00"/>
                </a:solidFill>
                <a:latin typeface="Courier"/>
                <a:cs typeface="Courier"/>
              </a:rPr>
              <a:t># b. Most likely number of particles in each P.I.A.B. state (most likely</a:t>
            </a:r>
          </a:p>
          <a:p>
            <a:r>
              <a:rPr lang="en-US" sz="1400" dirty="0">
                <a:solidFill>
                  <a:srgbClr val="FFFF00"/>
                </a:solidFill>
                <a:latin typeface="Courier"/>
                <a:cs typeface="Courier"/>
              </a:rPr>
              <a:t># </a:t>
            </a:r>
            <a:r>
              <a:rPr lang="en-US" sz="1400" dirty="0" err="1">
                <a:solidFill>
                  <a:srgbClr val="FFFF00"/>
                </a:solidFill>
                <a:latin typeface="Courier"/>
                <a:cs typeface="Courier"/>
              </a:rPr>
              <a:t>macrostate</a:t>
            </a:r>
            <a:r>
              <a:rPr lang="en-US" sz="1400" dirty="0">
                <a:solidFill>
                  <a:srgbClr val="FFFF00"/>
                </a:solidFill>
                <a:latin typeface="Courier"/>
                <a:cs typeface="Courier"/>
              </a:rPr>
              <a:t>):</a:t>
            </a:r>
          </a:p>
          <a:p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n &lt;- N/Z * </a:t>
            </a:r>
            <a:r>
              <a:rPr lang="en-US" sz="1400" dirty="0" err="1">
                <a:solidFill>
                  <a:schemeClr val="bg1"/>
                </a:solidFill>
                <a:latin typeface="Courier"/>
                <a:cs typeface="Courier"/>
              </a:rPr>
              <a:t>bfs</a:t>
            </a:r>
            <a:endParaRPr lang="en-US" sz="1400" dirty="0">
              <a:solidFill>
                <a:schemeClr val="bg1"/>
              </a:solidFill>
              <a:latin typeface="Courier"/>
              <a:cs typeface="Courier"/>
            </a:endParaRPr>
          </a:p>
          <a:p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n</a:t>
            </a:r>
          </a:p>
          <a:p>
            <a:endParaRPr lang="en-US" sz="1400" dirty="0">
              <a:solidFill>
                <a:schemeClr val="bg1"/>
              </a:solidFill>
              <a:latin typeface="Courier"/>
              <a:cs typeface="Courier"/>
            </a:endParaRPr>
          </a:p>
          <a:p>
            <a:r>
              <a:rPr lang="en-US" sz="1400" dirty="0">
                <a:solidFill>
                  <a:srgbClr val="FFFF00"/>
                </a:solidFill>
                <a:latin typeface="Courier"/>
                <a:cs typeface="Courier"/>
              </a:rPr>
              <a:t># c. Most likely number of mols of particles in each P.I.A.B. state:</a:t>
            </a:r>
          </a:p>
          <a:p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n/N.A</a:t>
            </a:r>
          </a:p>
          <a:p>
            <a:endParaRPr lang="en-US" sz="1400" dirty="0">
              <a:solidFill>
                <a:schemeClr val="bg1"/>
              </a:solidFill>
              <a:latin typeface="Courier"/>
              <a:cs typeface="Courier"/>
            </a:endParaRPr>
          </a:p>
          <a:p>
            <a:r>
              <a:rPr lang="en-US" sz="1400" dirty="0">
                <a:solidFill>
                  <a:srgbClr val="FFFF00"/>
                </a:solidFill>
                <a:latin typeface="Courier"/>
                <a:cs typeface="Courier"/>
              </a:rPr>
              <a:t># d. Probability of finding a particle in each state:</a:t>
            </a:r>
          </a:p>
          <a:p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n/N</a:t>
            </a:r>
          </a:p>
          <a:p>
            <a:endParaRPr lang="en-US" sz="1400" dirty="0">
              <a:solidFill>
                <a:schemeClr val="bg1"/>
              </a:solidFill>
              <a:latin typeface="Courier"/>
              <a:cs typeface="Courier"/>
            </a:endParaRPr>
          </a:p>
          <a:p>
            <a:r>
              <a:rPr lang="en-US" sz="1400" dirty="0">
                <a:solidFill>
                  <a:schemeClr val="bg1"/>
                </a:solidFill>
                <a:latin typeface="Courier"/>
                <a:cs typeface="Courier"/>
              </a:rPr>
              <a:t>sum(n/N) </a:t>
            </a:r>
            <a:r>
              <a:rPr lang="en-US" sz="1400" dirty="0">
                <a:solidFill>
                  <a:srgbClr val="FFFF00"/>
                </a:solidFill>
                <a:latin typeface="Courier"/>
                <a:cs typeface="Courier"/>
              </a:rPr>
              <a:t># Check: Sum pf probabilities == 1??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09A524-9978-FD53-F3B8-A15F35D96E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6400" y="1625698"/>
            <a:ext cx="1397000" cy="4405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4F2DEA-A9D7-E036-36D7-AAB5A2CADE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0550" y="3593176"/>
            <a:ext cx="1397000" cy="4405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09E8F9B-011D-93E6-836E-5B7D8E0CE3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0550" y="4591521"/>
            <a:ext cx="4902200" cy="40037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6638D01-3975-CAAF-B303-DA775848500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20419" b="-488"/>
          <a:stretch/>
        </p:blipFill>
        <p:spPr>
          <a:xfrm>
            <a:off x="1908175" y="5428695"/>
            <a:ext cx="3473450" cy="3582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6B7778B-0BC7-F017-A8DD-ABEF04DB31F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19605" y="6108851"/>
            <a:ext cx="3726815" cy="350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982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Dimensions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1314450"/>
            <a:ext cx="8686800" cy="1479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We studied a </a:t>
            </a:r>
            <a:r>
              <a:rPr lang="en-GB" sz="3200" i="1" u="sng" dirty="0">
                <a:solidFill>
                  <a:srgbClr val="000000"/>
                </a:solidFill>
                <a:latin typeface="Times New Roman" pitchFamily="18" charset="0"/>
              </a:rPr>
              <a:t>single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particle in a box</a:t>
            </a:r>
          </a:p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What happens if we have a box full of particles??</a:t>
            </a:r>
          </a:p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endParaRPr lang="en-GB" sz="28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473169" y="3303080"/>
            <a:ext cx="4064000" cy="3381374"/>
            <a:chOff x="2587625" y="2921000"/>
            <a:chExt cx="4064000" cy="3381374"/>
          </a:xfrm>
        </p:grpSpPr>
        <p:sp>
          <p:nvSpPr>
            <p:cNvPr id="3" name="Cube 2"/>
            <p:cNvSpPr/>
            <p:nvPr/>
          </p:nvSpPr>
          <p:spPr>
            <a:xfrm>
              <a:off x="2587625" y="2921000"/>
              <a:ext cx="4064000" cy="3381374"/>
            </a:xfrm>
            <a:prstGeom prst="cub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 flipV="1">
              <a:off x="3444875" y="5413375"/>
              <a:ext cx="3206750" cy="317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429000" y="2921000"/>
              <a:ext cx="15875" cy="24923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2587625" y="5429250"/>
              <a:ext cx="857250" cy="87312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743044" y="4573080"/>
            <a:ext cx="1730375" cy="1873250"/>
            <a:chOff x="508000" y="3270250"/>
            <a:chExt cx="1730375" cy="1873250"/>
          </a:xfrm>
        </p:grpSpPr>
        <p:cxnSp>
          <p:nvCxnSpPr>
            <p:cNvPr id="25" name="Straight Connector 24"/>
            <p:cNvCxnSpPr/>
            <p:nvPr/>
          </p:nvCxnSpPr>
          <p:spPr>
            <a:xfrm flipV="1">
              <a:off x="1079500" y="3270250"/>
              <a:ext cx="0" cy="1206500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063625" y="4476750"/>
              <a:ext cx="1174750" cy="0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508000" y="4476750"/>
              <a:ext cx="588964" cy="666750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ectangle 38"/>
          <p:cNvSpPr/>
          <p:nvPr/>
        </p:nvSpPr>
        <p:spPr>
          <a:xfrm>
            <a:off x="2282919" y="5684985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x</a:t>
            </a:r>
            <a:endParaRPr lang="en-US" sz="2800" dirty="0"/>
          </a:p>
        </p:txBody>
      </p:sp>
      <p:sp>
        <p:nvSpPr>
          <p:cNvPr id="40" name="Rectangle 39"/>
          <p:cNvSpPr/>
          <p:nvPr/>
        </p:nvSpPr>
        <p:spPr>
          <a:xfrm>
            <a:off x="885919" y="4361010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y</a:t>
            </a:r>
            <a:endParaRPr lang="en-US" sz="2800" dirty="0"/>
          </a:p>
        </p:txBody>
      </p:sp>
      <p:sp>
        <p:nvSpPr>
          <p:cNvPr id="41" name="Rectangle 40"/>
          <p:cNvSpPr/>
          <p:nvPr/>
        </p:nvSpPr>
        <p:spPr>
          <a:xfrm>
            <a:off x="898743" y="6152970"/>
            <a:ext cx="344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z</a:t>
            </a:r>
            <a:endParaRPr lang="en-US" sz="2800" dirty="0"/>
          </a:p>
        </p:txBody>
      </p:sp>
      <p:sp>
        <p:nvSpPr>
          <p:cNvPr id="2" name="Rectangle 1"/>
          <p:cNvSpPr/>
          <p:nvPr/>
        </p:nvSpPr>
        <p:spPr>
          <a:xfrm>
            <a:off x="921429" y="2597668"/>
            <a:ext cx="31039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We get a model of a gas</a:t>
            </a:r>
            <a:endParaRPr lang="en-US" sz="2400" dirty="0"/>
          </a:p>
        </p:txBody>
      </p:sp>
      <p:sp>
        <p:nvSpPr>
          <p:cNvPr id="6" name="Smiley Face 5"/>
          <p:cNvSpPr/>
          <p:nvPr/>
        </p:nvSpPr>
        <p:spPr>
          <a:xfrm>
            <a:off x="2647121" y="3657343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miley Face 19"/>
          <p:cNvSpPr/>
          <p:nvPr/>
        </p:nvSpPr>
        <p:spPr>
          <a:xfrm>
            <a:off x="4025409" y="4879371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miley Face 20"/>
          <p:cNvSpPr/>
          <p:nvPr/>
        </p:nvSpPr>
        <p:spPr>
          <a:xfrm>
            <a:off x="1505379" y="4340957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miley Face 23"/>
          <p:cNvSpPr/>
          <p:nvPr/>
        </p:nvSpPr>
        <p:spPr>
          <a:xfrm>
            <a:off x="2980078" y="5173476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miley Face 25"/>
          <p:cNvSpPr/>
          <p:nvPr/>
        </p:nvSpPr>
        <p:spPr>
          <a:xfrm>
            <a:off x="4030756" y="4066905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miley Face 27"/>
          <p:cNvSpPr/>
          <p:nvPr/>
        </p:nvSpPr>
        <p:spPr>
          <a:xfrm>
            <a:off x="2647121" y="4550662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miley Face 29"/>
          <p:cNvSpPr/>
          <p:nvPr/>
        </p:nvSpPr>
        <p:spPr>
          <a:xfrm>
            <a:off x="1298669" y="6130989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miley Face 30"/>
          <p:cNvSpPr/>
          <p:nvPr/>
        </p:nvSpPr>
        <p:spPr>
          <a:xfrm>
            <a:off x="2001347" y="6222061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miley Face 31"/>
          <p:cNvSpPr/>
          <p:nvPr/>
        </p:nvSpPr>
        <p:spPr>
          <a:xfrm>
            <a:off x="1723785" y="5320528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Smiley Face 32"/>
          <p:cNvSpPr/>
          <p:nvPr/>
        </p:nvSpPr>
        <p:spPr>
          <a:xfrm>
            <a:off x="2980078" y="5983936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Smiley Face 34"/>
          <p:cNvSpPr/>
          <p:nvPr/>
        </p:nvSpPr>
        <p:spPr>
          <a:xfrm>
            <a:off x="743044" y="5320528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Smiley Face 36"/>
          <p:cNvSpPr/>
          <p:nvPr/>
        </p:nvSpPr>
        <p:spPr>
          <a:xfrm>
            <a:off x="1388739" y="3671199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miley Face 37"/>
          <p:cNvSpPr/>
          <p:nvPr/>
        </p:nvSpPr>
        <p:spPr>
          <a:xfrm>
            <a:off x="3878356" y="5680152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4537169" y="3353866"/>
            <a:ext cx="4606831" cy="211371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The box is 3D</a:t>
            </a:r>
          </a:p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The particles bounce around, but do not stick together or repel</a:t>
            </a:r>
          </a:p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Each particle behaves like a particle in a box</a:t>
            </a:r>
          </a:p>
        </p:txBody>
      </p:sp>
    </p:spTree>
    <p:extLst>
      <p:ext uri="{BB962C8B-B14F-4D97-AF65-F5344CB8AC3E}">
        <p14:creationId xmlns:p14="http://schemas.microsoft.com/office/powerpoint/2010/main" val="327310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20" grpId="0" animBg="1"/>
      <p:bldP spid="21" grpId="0" animBg="1"/>
      <p:bldP spid="24" grpId="0" animBg="1"/>
      <p:bldP spid="26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37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Microstates and </a:t>
            </a:r>
            <a:r>
              <a:rPr lang="en-GB" sz="4000" dirty="0" err="1">
                <a:solidFill>
                  <a:srgbClr val="000000"/>
                </a:solidFill>
                <a:latin typeface="Times New Roman" pitchFamily="18" charset="0"/>
              </a:rPr>
              <a:t>Macrostates</a:t>
            </a:r>
            <a:endParaRPr lang="en-GB" sz="4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228600" y="1149974"/>
            <a:ext cx="8686800" cy="153709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Each of the particles can be in any number of wave functions </a:t>
            </a:r>
            <a:r>
              <a:rPr lang="en-GB" sz="2800" i="1" u="sng" dirty="0">
                <a:solidFill>
                  <a:srgbClr val="000000"/>
                </a:solidFill>
                <a:latin typeface="Times New Roman" pitchFamily="18" charset="0"/>
              </a:rPr>
              <a:t>at any instant</a:t>
            </a:r>
          </a:p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Which particle is in which state is called a </a:t>
            </a:r>
            <a:r>
              <a:rPr lang="en-GB" sz="2400" b="1" dirty="0">
                <a:solidFill>
                  <a:srgbClr val="000000"/>
                </a:solidFill>
                <a:latin typeface="Times New Roman" pitchFamily="18" charset="0"/>
              </a:rPr>
              <a:t>microstate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615121" y="3158254"/>
            <a:ext cx="4064000" cy="3381374"/>
            <a:chOff x="2587625" y="2921000"/>
            <a:chExt cx="4064000" cy="3381374"/>
          </a:xfrm>
        </p:grpSpPr>
        <p:sp>
          <p:nvSpPr>
            <p:cNvPr id="44" name="Cube 43"/>
            <p:cNvSpPr/>
            <p:nvPr/>
          </p:nvSpPr>
          <p:spPr>
            <a:xfrm>
              <a:off x="2587625" y="2921000"/>
              <a:ext cx="4064000" cy="3381374"/>
            </a:xfrm>
            <a:prstGeom prst="cub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/>
            <p:cNvCxnSpPr/>
            <p:nvPr/>
          </p:nvCxnSpPr>
          <p:spPr>
            <a:xfrm flipH="1" flipV="1">
              <a:off x="3444875" y="5413375"/>
              <a:ext cx="3206750" cy="317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3429000" y="2921000"/>
              <a:ext cx="15875" cy="24923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2587625" y="5429250"/>
              <a:ext cx="857250" cy="87312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884996" y="4428254"/>
            <a:ext cx="1730375" cy="1873250"/>
            <a:chOff x="508000" y="3270250"/>
            <a:chExt cx="1730375" cy="1873250"/>
          </a:xfrm>
        </p:grpSpPr>
        <p:cxnSp>
          <p:nvCxnSpPr>
            <p:cNvPr id="49" name="Straight Connector 48"/>
            <p:cNvCxnSpPr/>
            <p:nvPr/>
          </p:nvCxnSpPr>
          <p:spPr>
            <a:xfrm flipV="1">
              <a:off x="1079500" y="3270250"/>
              <a:ext cx="0" cy="1206500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063625" y="4476750"/>
              <a:ext cx="1174750" cy="0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508000" y="4476750"/>
              <a:ext cx="588964" cy="666750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ectangle 51"/>
          <p:cNvSpPr/>
          <p:nvPr/>
        </p:nvSpPr>
        <p:spPr>
          <a:xfrm>
            <a:off x="2424871" y="554015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x</a:t>
            </a:r>
            <a:endParaRPr lang="en-US" sz="2800" dirty="0"/>
          </a:p>
        </p:txBody>
      </p:sp>
      <p:sp>
        <p:nvSpPr>
          <p:cNvPr id="53" name="Rectangle 52"/>
          <p:cNvSpPr/>
          <p:nvPr/>
        </p:nvSpPr>
        <p:spPr>
          <a:xfrm>
            <a:off x="1027871" y="4216184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y</a:t>
            </a:r>
            <a:endParaRPr lang="en-US" sz="2800" dirty="0"/>
          </a:p>
        </p:txBody>
      </p:sp>
      <p:sp>
        <p:nvSpPr>
          <p:cNvPr id="54" name="Rectangle 53"/>
          <p:cNvSpPr/>
          <p:nvPr/>
        </p:nvSpPr>
        <p:spPr>
          <a:xfrm>
            <a:off x="1040695" y="6008144"/>
            <a:ext cx="344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z</a:t>
            </a:r>
            <a:endParaRPr lang="en-US" sz="2800" dirty="0"/>
          </a:p>
        </p:txBody>
      </p:sp>
      <p:grpSp>
        <p:nvGrpSpPr>
          <p:cNvPr id="82" name="Group 81"/>
          <p:cNvGrpSpPr/>
          <p:nvPr/>
        </p:nvGrpSpPr>
        <p:grpSpPr>
          <a:xfrm>
            <a:off x="3122030" y="5839110"/>
            <a:ext cx="585708" cy="408935"/>
            <a:chOff x="3122030" y="5331126"/>
            <a:chExt cx="585708" cy="408935"/>
          </a:xfrm>
        </p:grpSpPr>
        <p:sp>
          <p:nvSpPr>
            <p:cNvPr id="64" name="Smiley Face 63"/>
            <p:cNvSpPr/>
            <p:nvPr/>
          </p:nvSpPr>
          <p:spPr>
            <a:xfrm>
              <a:off x="3122030" y="5331126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43536" y="5370729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4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865737" y="5175702"/>
            <a:ext cx="638715" cy="369332"/>
            <a:chOff x="1865737" y="4667718"/>
            <a:chExt cx="638715" cy="369332"/>
          </a:xfrm>
        </p:grpSpPr>
        <p:sp>
          <p:nvSpPr>
            <p:cNvPr id="63" name="Smiley Face 62"/>
            <p:cNvSpPr/>
            <p:nvPr/>
          </p:nvSpPr>
          <p:spPr>
            <a:xfrm>
              <a:off x="1865737" y="4667718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140387" y="4667718"/>
              <a:ext cx="364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1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789073" y="3490500"/>
            <a:ext cx="627062" cy="369332"/>
            <a:chOff x="2789073" y="2982516"/>
            <a:chExt cx="627062" cy="369332"/>
          </a:xfrm>
        </p:grpSpPr>
        <p:sp>
          <p:nvSpPr>
            <p:cNvPr id="55" name="Smiley Face 54"/>
            <p:cNvSpPr/>
            <p:nvPr/>
          </p:nvSpPr>
          <p:spPr>
            <a:xfrm>
              <a:off x="2789073" y="3004533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52070" y="2982516"/>
              <a:ext cx="364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3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884996" y="5175702"/>
            <a:ext cx="545093" cy="459052"/>
            <a:chOff x="884996" y="4667718"/>
            <a:chExt cx="545093" cy="459052"/>
          </a:xfrm>
        </p:grpSpPr>
        <p:sp>
          <p:nvSpPr>
            <p:cNvPr id="65" name="Smiley Face 64"/>
            <p:cNvSpPr/>
            <p:nvPr/>
          </p:nvSpPr>
          <p:spPr>
            <a:xfrm>
              <a:off x="884996" y="4667718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066024" y="4757438"/>
              <a:ext cx="364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2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143299" y="6077235"/>
            <a:ext cx="579469" cy="437821"/>
            <a:chOff x="2143299" y="5569251"/>
            <a:chExt cx="579469" cy="437821"/>
          </a:xfrm>
        </p:grpSpPr>
        <p:sp>
          <p:nvSpPr>
            <p:cNvPr id="62" name="Smiley Face 61"/>
            <p:cNvSpPr/>
            <p:nvPr/>
          </p:nvSpPr>
          <p:spPr>
            <a:xfrm>
              <a:off x="2143299" y="5569251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358703" y="5637740"/>
              <a:ext cx="364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8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530691" y="3526373"/>
            <a:ext cx="610919" cy="395706"/>
            <a:chOff x="1530691" y="3018389"/>
            <a:chExt cx="610919" cy="395706"/>
          </a:xfrm>
        </p:grpSpPr>
        <p:sp>
          <p:nvSpPr>
            <p:cNvPr id="66" name="Smiley Face 65"/>
            <p:cNvSpPr/>
            <p:nvPr/>
          </p:nvSpPr>
          <p:spPr>
            <a:xfrm>
              <a:off x="1530691" y="3018389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777545" y="3044763"/>
              <a:ext cx="364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5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647331" y="4196131"/>
            <a:ext cx="557866" cy="467606"/>
            <a:chOff x="1647331" y="3688147"/>
            <a:chExt cx="557866" cy="467606"/>
          </a:xfrm>
        </p:grpSpPr>
        <p:sp>
          <p:nvSpPr>
            <p:cNvPr id="57" name="Smiley Face 56"/>
            <p:cNvSpPr/>
            <p:nvPr/>
          </p:nvSpPr>
          <p:spPr>
            <a:xfrm>
              <a:off x="1647331" y="3688147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841132" y="3786421"/>
              <a:ext cx="364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2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789073" y="4405836"/>
            <a:ext cx="594935" cy="453732"/>
            <a:chOff x="2789073" y="3897852"/>
            <a:chExt cx="594935" cy="453732"/>
          </a:xfrm>
        </p:grpSpPr>
        <p:sp>
          <p:nvSpPr>
            <p:cNvPr id="60" name="Smiley Face 59"/>
            <p:cNvSpPr/>
            <p:nvPr/>
          </p:nvSpPr>
          <p:spPr>
            <a:xfrm>
              <a:off x="2789073" y="3897852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019943" y="3982252"/>
              <a:ext cx="364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2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167361" y="4734545"/>
            <a:ext cx="476137" cy="524988"/>
            <a:chOff x="4167361" y="4226561"/>
            <a:chExt cx="476137" cy="524988"/>
          </a:xfrm>
        </p:grpSpPr>
        <p:sp>
          <p:nvSpPr>
            <p:cNvPr id="56" name="Smiley Face 55"/>
            <p:cNvSpPr/>
            <p:nvPr/>
          </p:nvSpPr>
          <p:spPr>
            <a:xfrm>
              <a:off x="4167361" y="4226561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279433" y="4382217"/>
              <a:ext cx="364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8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122030" y="5028650"/>
            <a:ext cx="585708" cy="415549"/>
            <a:chOff x="3122030" y="4520666"/>
            <a:chExt cx="585708" cy="415549"/>
          </a:xfrm>
        </p:grpSpPr>
        <p:sp>
          <p:nvSpPr>
            <p:cNvPr id="58" name="Smiley Face 57"/>
            <p:cNvSpPr/>
            <p:nvPr/>
          </p:nvSpPr>
          <p:spPr>
            <a:xfrm>
              <a:off x="3122030" y="4520666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343673" y="4566883"/>
              <a:ext cx="364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5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172708" y="3922079"/>
            <a:ext cx="551768" cy="502566"/>
            <a:chOff x="4172708" y="3414095"/>
            <a:chExt cx="551768" cy="502566"/>
          </a:xfrm>
        </p:grpSpPr>
        <p:sp>
          <p:nvSpPr>
            <p:cNvPr id="59" name="Smiley Face 58"/>
            <p:cNvSpPr/>
            <p:nvPr/>
          </p:nvSpPr>
          <p:spPr>
            <a:xfrm>
              <a:off x="4172708" y="3414095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360274" y="3547329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4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020308" y="5535326"/>
            <a:ext cx="567353" cy="456570"/>
            <a:chOff x="4020308" y="5027342"/>
            <a:chExt cx="567353" cy="456570"/>
          </a:xfrm>
        </p:grpSpPr>
        <p:sp>
          <p:nvSpPr>
            <p:cNvPr id="67" name="Smiley Face 66"/>
            <p:cNvSpPr/>
            <p:nvPr/>
          </p:nvSpPr>
          <p:spPr>
            <a:xfrm>
              <a:off x="4020308" y="5027342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223596" y="5114580"/>
              <a:ext cx="364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2</a:t>
              </a: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1440621" y="5986163"/>
            <a:ext cx="557776" cy="447409"/>
            <a:chOff x="1440621" y="5478179"/>
            <a:chExt cx="557776" cy="447409"/>
          </a:xfrm>
        </p:grpSpPr>
        <p:sp>
          <p:nvSpPr>
            <p:cNvPr id="61" name="Smiley Face 60"/>
            <p:cNvSpPr/>
            <p:nvPr/>
          </p:nvSpPr>
          <p:spPr>
            <a:xfrm>
              <a:off x="1440621" y="5478179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634332" y="5556256"/>
              <a:ext cx="364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1</a:t>
              </a:r>
            </a:p>
          </p:txBody>
        </p:sp>
      </p:grpSp>
      <p:sp>
        <p:nvSpPr>
          <p:cNvPr id="85" name="Rectangle 84"/>
          <p:cNvSpPr/>
          <p:nvPr/>
        </p:nvSpPr>
        <p:spPr>
          <a:xfrm>
            <a:off x="5277027" y="2692372"/>
            <a:ext cx="3222615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e</a:t>
            </a:r>
            <a:r>
              <a:rPr lang="en-GB" sz="2400" i="1" baseline="-25000" dirty="0" err="1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means particle is in particle in a box state </a:t>
            </a:r>
            <a:r>
              <a:rPr lang="en-GB" sz="2400" i="1" dirty="0" err="1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and has energy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e</a:t>
            </a:r>
            <a:r>
              <a:rPr lang="en-GB" sz="2400" i="1" baseline="-25000" dirty="0" err="1">
                <a:solidFill>
                  <a:srgbClr val="000000"/>
                </a:solidFill>
                <a:latin typeface="Times New Roman" pitchFamily="18" charset="0"/>
              </a:rPr>
              <a:t>i</a:t>
            </a:r>
            <a:endParaRPr lang="en-US" sz="2400" i="1" baseline="-25000" dirty="0"/>
          </a:p>
        </p:txBody>
      </p:sp>
      <p:cxnSp>
        <p:nvCxnSpPr>
          <p:cNvPr id="87" name="Straight Arrow Connector 86"/>
          <p:cNvCxnSpPr>
            <a:stCxn id="85" idx="1"/>
          </p:cNvCxnSpPr>
          <p:nvPr/>
        </p:nvCxnSpPr>
        <p:spPr>
          <a:xfrm flipH="1">
            <a:off x="4461467" y="3292536"/>
            <a:ext cx="815560" cy="6001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85" idx="1"/>
          </p:cNvCxnSpPr>
          <p:nvPr/>
        </p:nvCxnSpPr>
        <p:spPr>
          <a:xfrm flipH="1">
            <a:off x="4587661" y="3292536"/>
            <a:ext cx="689366" cy="1457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5" idx="1"/>
          </p:cNvCxnSpPr>
          <p:nvPr/>
        </p:nvCxnSpPr>
        <p:spPr>
          <a:xfrm flipH="1">
            <a:off x="4587661" y="3292536"/>
            <a:ext cx="689366" cy="23385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93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228600" y="1270286"/>
            <a:ext cx="8686800" cy="153709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Another representation at the same instant: Count up the number of particles in each wave function.</a:t>
            </a:r>
            <a:endParaRPr lang="en-GB" sz="2800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Called a occupation number vector, configuration or a </a:t>
            </a:r>
            <a:r>
              <a:rPr lang="en-GB" sz="2400" b="1" dirty="0" err="1">
                <a:solidFill>
                  <a:srgbClr val="000000"/>
                </a:solidFill>
                <a:latin typeface="Times New Roman" pitchFamily="18" charset="0"/>
              </a:rPr>
              <a:t>macrostate</a:t>
            </a:r>
            <a:endParaRPr lang="en-GB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615121" y="3158254"/>
            <a:ext cx="4064000" cy="3381374"/>
            <a:chOff x="2587625" y="2921000"/>
            <a:chExt cx="4064000" cy="3381374"/>
          </a:xfrm>
        </p:grpSpPr>
        <p:sp>
          <p:nvSpPr>
            <p:cNvPr id="44" name="Cube 43"/>
            <p:cNvSpPr/>
            <p:nvPr/>
          </p:nvSpPr>
          <p:spPr>
            <a:xfrm>
              <a:off x="2587625" y="2921000"/>
              <a:ext cx="4064000" cy="3381374"/>
            </a:xfrm>
            <a:prstGeom prst="cub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/>
            <p:cNvCxnSpPr/>
            <p:nvPr/>
          </p:nvCxnSpPr>
          <p:spPr>
            <a:xfrm flipH="1" flipV="1">
              <a:off x="3444875" y="5413375"/>
              <a:ext cx="3206750" cy="317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3429000" y="2921000"/>
              <a:ext cx="15875" cy="24923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2587625" y="5429250"/>
              <a:ext cx="857250" cy="87312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884996" y="4428254"/>
            <a:ext cx="1730375" cy="1873250"/>
            <a:chOff x="508000" y="3270250"/>
            <a:chExt cx="1730375" cy="1873250"/>
          </a:xfrm>
        </p:grpSpPr>
        <p:cxnSp>
          <p:nvCxnSpPr>
            <p:cNvPr id="49" name="Straight Connector 48"/>
            <p:cNvCxnSpPr/>
            <p:nvPr/>
          </p:nvCxnSpPr>
          <p:spPr>
            <a:xfrm flipV="1">
              <a:off x="1079500" y="3270250"/>
              <a:ext cx="0" cy="1206500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063625" y="4476750"/>
              <a:ext cx="1174750" cy="0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508000" y="4476750"/>
              <a:ext cx="588964" cy="666750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ectangle 51"/>
          <p:cNvSpPr/>
          <p:nvPr/>
        </p:nvSpPr>
        <p:spPr>
          <a:xfrm>
            <a:off x="2424871" y="554015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x</a:t>
            </a:r>
            <a:endParaRPr lang="en-US" sz="2800" dirty="0"/>
          </a:p>
        </p:txBody>
      </p:sp>
      <p:sp>
        <p:nvSpPr>
          <p:cNvPr id="53" name="Rectangle 52"/>
          <p:cNvSpPr/>
          <p:nvPr/>
        </p:nvSpPr>
        <p:spPr>
          <a:xfrm>
            <a:off x="1027871" y="4216184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y</a:t>
            </a:r>
            <a:endParaRPr lang="en-US" sz="2800" dirty="0"/>
          </a:p>
        </p:txBody>
      </p:sp>
      <p:sp>
        <p:nvSpPr>
          <p:cNvPr id="54" name="Rectangle 53"/>
          <p:cNvSpPr/>
          <p:nvPr/>
        </p:nvSpPr>
        <p:spPr>
          <a:xfrm>
            <a:off x="1040695" y="6008144"/>
            <a:ext cx="344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z</a:t>
            </a:r>
            <a:endParaRPr lang="en-US" sz="2800" dirty="0"/>
          </a:p>
        </p:txBody>
      </p:sp>
      <p:grpSp>
        <p:nvGrpSpPr>
          <p:cNvPr id="82" name="Group 81"/>
          <p:cNvGrpSpPr/>
          <p:nvPr/>
        </p:nvGrpSpPr>
        <p:grpSpPr>
          <a:xfrm>
            <a:off x="3122030" y="5839110"/>
            <a:ext cx="585708" cy="408935"/>
            <a:chOff x="3122030" y="5331126"/>
            <a:chExt cx="585708" cy="408935"/>
          </a:xfrm>
        </p:grpSpPr>
        <p:sp>
          <p:nvSpPr>
            <p:cNvPr id="64" name="Smiley Face 63"/>
            <p:cNvSpPr/>
            <p:nvPr/>
          </p:nvSpPr>
          <p:spPr>
            <a:xfrm>
              <a:off x="3122030" y="5331126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43536" y="5370729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4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865737" y="5175702"/>
            <a:ext cx="638715" cy="369332"/>
            <a:chOff x="1865737" y="4667718"/>
            <a:chExt cx="638715" cy="369332"/>
          </a:xfrm>
        </p:grpSpPr>
        <p:sp>
          <p:nvSpPr>
            <p:cNvPr id="63" name="Smiley Face 62"/>
            <p:cNvSpPr/>
            <p:nvPr/>
          </p:nvSpPr>
          <p:spPr>
            <a:xfrm>
              <a:off x="1865737" y="4667718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140387" y="4667718"/>
              <a:ext cx="364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1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789073" y="3490500"/>
            <a:ext cx="627062" cy="369332"/>
            <a:chOff x="2789073" y="2982516"/>
            <a:chExt cx="627062" cy="369332"/>
          </a:xfrm>
        </p:grpSpPr>
        <p:sp>
          <p:nvSpPr>
            <p:cNvPr id="55" name="Smiley Face 54"/>
            <p:cNvSpPr/>
            <p:nvPr/>
          </p:nvSpPr>
          <p:spPr>
            <a:xfrm>
              <a:off x="2789073" y="3004533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52070" y="2982516"/>
              <a:ext cx="364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3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884996" y="5175702"/>
            <a:ext cx="545093" cy="459052"/>
            <a:chOff x="884996" y="4667718"/>
            <a:chExt cx="545093" cy="459052"/>
          </a:xfrm>
        </p:grpSpPr>
        <p:sp>
          <p:nvSpPr>
            <p:cNvPr id="65" name="Smiley Face 64"/>
            <p:cNvSpPr/>
            <p:nvPr/>
          </p:nvSpPr>
          <p:spPr>
            <a:xfrm>
              <a:off x="884996" y="4667718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066024" y="4757438"/>
              <a:ext cx="364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2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143299" y="6077235"/>
            <a:ext cx="579469" cy="437821"/>
            <a:chOff x="2143299" y="5569251"/>
            <a:chExt cx="579469" cy="437821"/>
          </a:xfrm>
        </p:grpSpPr>
        <p:sp>
          <p:nvSpPr>
            <p:cNvPr id="62" name="Smiley Face 61"/>
            <p:cNvSpPr/>
            <p:nvPr/>
          </p:nvSpPr>
          <p:spPr>
            <a:xfrm>
              <a:off x="2143299" y="5569251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358703" y="5637740"/>
              <a:ext cx="364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8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530691" y="3526373"/>
            <a:ext cx="610919" cy="395706"/>
            <a:chOff x="1530691" y="3018389"/>
            <a:chExt cx="610919" cy="395706"/>
          </a:xfrm>
        </p:grpSpPr>
        <p:sp>
          <p:nvSpPr>
            <p:cNvPr id="66" name="Smiley Face 65"/>
            <p:cNvSpPr/>
            <p:nvPr/>
          </p:nvSpPr>
          <p:spPr>
            <a:xfrm>
              <a:off x="1530691" y="3018389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777545" y="3044763"/>
              <a:ext cx="364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5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647331" y="4196131"/>
            <a:ext cx="557866" cy="467606"/>
            <a:chOff x="1647331" y="3688147"/>
            <a:chExt cx="557866" cy="467606"/>
          </a:xfrm>
        </p:grpSpPr>
        <p:sp>
          <p:nvSpPr>
            <p:cNvPr id="57" name="Smiley Face 56"/>
            <p:cNvSpPr/>
            <p:nvPr/>
          </p:nvSpPr>
          <p:spPr>
            <a:xfrm>
              <a:off x="1647331" y="3688147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841132" y="3786421"/>
              <a:ext cx="364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2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789073" y="4405836"/>
            <a:ext cx="594935" cy="453732"/>
            <a:chOff x="2789073" y="3897852"/>
            <a:chExt cx="594935" cy="453732"/>
          </a:xfrm>
        </p:grpSpPr>
        <p:sp>
          <p:nvSpPr>
            <p:cNvPr id="60" name="Smiley Face 59"/>
            <p:cNvSpPr/>
            <p:nvPr/>
          </p:nvSpPr>
          <p:spPr>
            <a:xfrm>
              <a:off x="2789073" y="3897852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019943" y="3982252"/>
              <a:ext cx="364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2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167361" y="4734545"/>
            <a:ext cx="476137" cy="524988"/>
            <a:chOff x="4167361" y="4226561"/>
            <a:chExt cx="476137" cy="524988"/>
          </a:xfrm>
        </p:grpSpPr>
        <p:sp>
          <p:nvSpPr>
            <p:cNvPr id="56" name="Smiley Face 55"/>
            <p:cNvSpPr/>
            <p:nvPr/>
          </p:nvSpPr>
          <p:spPr>
            <a:xfrm>
              <a:off x="4167361" y="4226561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279433" y="4382217"/>
              <a:ext cx="364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8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122030" y="5028650"/>
            <a:ext cx="585708" cy="415549"/>
            <a:chOff x="3122030" y="4520666"/>
            <a:chExt cx="585708" cy="415549"/>
          </a:xfrm>
        </p:grpSpPr>
        <p:sp>
          <p:nvSpPr>
            <p:cNvPr id="58" name="Smiley Face 57"/>
            <p:cNvSpPr/>
            <p:nvPr/>
          </p:nvSpPr>
          <p:spPr>
            <a:xfrm>
              <a:off x="3122030" y="4520666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343673" y="4566883"/>
              <a:ext cx="364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5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172708" y="3922079"/>
            <a:ext cx="551768" cy="502566"/>
            <a:chOff x="4172708" y="3414095"/>
            <a:chExt cx="551768" cy="502566"/>
          </a:xfrm>
        </p:grpSpPr>
        <p:sp>
          <p:nvSpPr>
            <p:cNvPr id="59" name="Smiley Face 58"/>
            <p:cNvSpPr/>
            <p:nvPr/>
          </p:nvSpPr>
          <p:spPr>
            <a:xfrm>
              <a:off x="4172708" y="3414095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360274" y="3547329"/>
              <a:ext cx="3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4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020308" y="5535326"/>
            <a:ext cx="567353" cy="456570"/>
            <a:chOff x="4020308" y="5027342"/>
            <a:chExt cx="567353" cy="456570"/>
          </a:xfrm>
        </p:grpSpPr>
        <p:sp>
          <p:nvSpPr>
            <p:cNvPr id="67" name="Smiley Face 66"/>
            <p:cNvSpPr/>
            <p:nvPr/>
          </p:nvSpPr>
          <p:spPr>
            <a:xfrm>
              <a:off x="4020308" y="5027342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223596" y="5114580"/>
              <a:ext cx="364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2</a:t>
              </a: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1440621" y="5986163"/>
            <a:ext cx="557776" cy="447409"/>
            <a:chOff x="1440621" y="5478179"/>
            <a:chExt cx="557776" cy="447409"/>
          </a:xfrm>
        </p:grpSpPr>
        <p:sp>
          <p:nvSpPr>
            <p:cNvPr id="61" name="Smiley Face 60"/>
            <p:cNvSpPr/>
            <p:nvPr/>
          </p:nvSpPr>
          <p:spPr>
            <a:xfrm>
              <a:off x="1440621" y="5478179"/>
              <a:ext cx="294105" cy="294105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634332" y="5556256"/>
              <a:ext cx="364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Times New Roman"/>
                  <a:cs typeface="Times New Roman"/>
                </a:rPr>
                <a:t>e</a:t>
              </a:r>
              <a:r>
                <a:rPr lang="en-US" baseline="-25000" dirty="0">
                  <a:latin typeface="Times New Roman"/>
                  <a:cs typeface="Times New Roman"/>
                </a:rPr>
                <a:t>1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5424247" y="4305905"/>
            <a:ext cx="36246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/>
                <a:cs typeface="Times New Roman"/>
              </a:rPr>
              <a:t>n</a:t>
            </a:r>
            <a:r>
              <a:rPr lang="en-US" sz="2800" dirty="0">
                <a:latin typeface="Times New Roman"/>
                <a:cs typeface="Times New Roman"/>
              </a:rPr>
              <a:t> = {2 4 1 2 2 0 0 2 …}</a:t>
            </a:r>
          </a:p>
        </p:txBody>
      </p:sp>
      <p:sp>
        <p:nvSpPr>
          <p:cNvPr id="86" name="Rectangle 85"/>
          <p:cNvSpPr/>
          <p:nvPr/>
        </p:nvSpPr>
        <p:spPr>
          <a:xfrm>
            <a:off x="5179253" y="2982809"/>
            <a:ext cx="29840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/>
                <a:cs typeface="Times New Roman"/>
              </a:rPr>
              <a:t>n</a:t>
            </a:r>
            <a:r>
              <a:rPr lang="en-US" sz="2800" i="1" baseline="-25000" dirty="0" err="1">
                <a:latin typeface="Times New Roman"/>
                <a:cs typeface="Times New Roman"/>
              </a:rPr>
              <a:t>i</a:t>
            </a:r>
            <a:r>
              <a:rPr lang="en-US" sz="2800" dirty="0">
                <a:latin typeface="Times New Roman"/>
                <a:cs typeface="Times New Roman"/>
              </a:rPr>
              <a:t> is the number of particles in state (wave function) </a:t>
            </a:r>
            <a:r>
              <a:rPr lang="en-US" sz="2800" i="1" dirty="0" err="1">
                <a:latin typeface="Times New Roman"/>
                <a:cs typeface="Times New Roman"/>
              </a:rPr>
              <a:t>i</a:t>
            </a:r>
            <a:endParaRPr lang="en-US" sz="2800" i="1" dirty="0">
              <a:latin typeface="Times New Roman"/>
              <a:cs typeface="Times New Roman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577266" y="4750904"/>
            <a:ext cx="508000" cy="4475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488882" y="5220778"/>
            <a:ext cx="34265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e.g. there are 2 particles in 4</a:t>
            </a:r>
            <a:r>
              <a:rPr lang="en-US" baseline="30000" dirty="0">
                <a:latin typeface="Times New Roman"/>
                <a:cs typeface="Times New Roman"/>
              </a:rPr>
              <a:t>th</a:t>
            </a:r>
            <a:r>
              <a:rPr lang="en-US" dirty="0">
                <a:latin typeface="Times New Roman"/>
                <a:cs typeface="Times New Roman"/>
              </a:rPr>
              <a:t> (3</a:t>
            </a:r>
            <a:r>
              <a:rPr lang="en-US" baseline="30000" dirty="0">
                <a:latin typeface="Times New Roman"/>
                <a:cs typeface="Times New Roman"/>
              </a:rPr>
              <a:t>rd</a:t>
            </a:r>
            <a:r>
              <a:rPr lang="en-US" dirty="0">
                <a:latin typeface="Times New Roman"/>
                <a:cs typeface="Times New Roman"/>
              </a:rPr>
              <a:t> excited state) particle in a box wave functions</a:t>
            </a:r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5260282" y="5222021"/>
            <a:ext cx="34265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… means that there are many more wave functions available, but they are empty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397514" y="4750904"/>
            <a:ext cx="1118170" cy="5637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Microstates and </a:t>
            </a:r>
            <a:r>
              <a:rPr lang="en-GB" sz="4000" dirty="0" err="1">
                <a:solidFill>
                  <a:srgbClr val="000000"/>
                </a:solidFill>
                <a:latin typeface="Times New Roman" pitchFamily="18" charset="0"/>
              </a:rPr>
              <a:t>Macrostates</a:t>
            </a:r>
            <a:endParaRPr lang="en-GB" sz="40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74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6" grpId="0"/>
      <p:bldP spid="8" grpId="0"/>
      <p:bldP spid="8" grpId="1"/>
      <p:bldP spid="8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Most Probable </a:t>
            </a:r>
            <a:r>
              <a:rPr lang="en-GB" sz="4000" dirty="0" err="1">
                <a:solidFill>
                  <a:srgbClr val="000000"/>
                </a:solidFill>
                <a:latin typeface="Times New Roman" pitchFamily="18" charset="0"/>
              </a:rPr>
              <a:t>Macrostate</a:t>
            </a:r>
            <a:endParaRPr lang="en-GB" sz="4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228600" y="1497542"/>
            <a:ext cx="8686800" cy="935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As the particles bounce around they are constantly exchanging energy</a:t>
            </a:r>
          </a:p>
        </p:txBody>
      </p:sp>
      <p:sp>
        <p:nvSpPr>
          <p:cNvPr id="44" name="Cube 43"/>
          <p:cNvSpPr/>
          <p:nvPr/>
        </p:nvSpPr>
        <p:spPr>
          <a:xfrm>
            <a:off x="615121" y="3158254"/>
            <a:ext cx="4064000" cy="3381374"/>
          </a:xfrm>
          <a:prstGeom prst="cub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 flipH="1" flipV="1">
            <a:off x="1472371" y="5650629"/>
            <a:ext cx="3206750" cy="317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456496" y="3158254"/>
            <a:ext cx="15875" cy="24923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615121" y="5666504"/>
            <a:ext cx="857250" cy="8731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1456496" y="4428254"/>
            <a:ext cx="0" cy="120650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440621" y="5634754"/>
            <a:ext cx="1174750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884996" y="5634754"/>
            <a:ext cx="588964" cy="66675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424871" y="554015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x</a:t>
            </a:r>
            <a:endParaRPr lang="en-US" sz="2800" dirty="0"/>
          </a:p>
        </p:txBody>
      </p:sp>
      <p:sp>
        <p:nvSpPr>
          <p:cNvPr id="53" name="Rectangle 52"/>
          <p:cNvSpPr/>
          <p:nvPr/>
        </p:nvSpPr>
        <p:spPr>
          <a:xfrm>
            <a:off x="1027871" y="4216184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y</a:t>
            </a:r>
            <a:endParaRPr lang="en-US" sz="2800" dirty="0"/>
          </a:p>
        </p:txBody>
      </p:sp>
      <p:sp>
        <p:nvSpPr>
          <p:cNvPr id="54" name="Rectangle 53"/>
          <p:cNvSpPr/>
          <p:nvPr/>
        </p:nvSpPr>
        <p:spPr>
          <a:xfrm>
            <a:off x="1040695" y="6008144"/>
            <a:ext cx="344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z</a:t>
            </a:r>
            <a:endParaRPr lang="en-US" sz="2800" dirty="0"/>
          </a:p>
        </p:txBody>
      </p:sp>
      <p:sp>
        <p:nvSpPr>
          <p:cNvPr id="64" name="Smiley Face 63"/>
          <p:cNvSpPr/>
          <p:nvPr/>
        </p:nvSpPr>
        <p:spPr>
          <a:xfrm>
            <a:off x="3122030" y="5839110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Smiley Face 62"/>
          <p:cNvSpPr/>
          <p:nvPr/>
        </p:nvSpPr>
        <p:spPr>
          <a:xfrm>
            <a:off x="1865737" y="5175702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Smiley Face 54"/>
          <p:cNvSpPr/>
          <p:nvPr/>
        </p:nvSpPr>
        <p:spPr>
          <a:xfrm>
            <a:off x="2789073" y="3512517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Smiley Face 64"/>
          <p:cNvSpPr/>
          <p:nvPr/>
        </p:nvSpPr>
        <p:spPr>
          <a:xfrm>
            <a:off x="884996" y="5175702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Smiley Face 61"/>
          <p:cNvSpPr/>
          <p:nvPr/>
        </p:nvSpPr>
        <p:spPr>
          <a:xfrm>
            <a:off x="2143299" y="6077235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Smiley Face 65"/>
          <p:cNvSpPr/>
          <p:nvPr/>
        </p:nvSpPr>
        <p:spPr>
          <a:xfrm>
            <a:off x="1530691" y="3526373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Smiley Face 56"/>
          <p:cNvSpPr/>
          <p:nvPr/>
        </p:nvSpPr>
        <p:spPr>
          <a:xfrm>
            <a:off x="1647331" y="4196131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Smiley Face 59"/>
          <p:cNvSpPr/>
          <p:nvPr/>
        </p:nvSpPr>
        <p:spPr>
          <a:xfrm>
            <a:off x="2789073" y="4405836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Smiley Face 55"/>
          <p:cNvSpPr/>
          <p:nvPr/>
        </p:nvSpPr>
        <p:spPr>
          <a:xfrm>
            <a:off x="4167361" y="4734545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Smiley Face 57"/>
          <p:cNvSpPr/>
          <p:nvPr/>
        </p:nvSpPr>
        <p:spPr>
          <a:xfrm>
            <a:off x="3122030" y="5028650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Smiley Face 58"/>
          <p:cNvSpPr/>
          <p:nvPr/>
        </p:nvSpPr>
        <p:spPr>
          <a:xfrm>
            <a:off x="4172708" y="3922079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Smiley Face 66"/>
          <p:cNvSpPr/>
          <p:nvPr/>
        </p:nvSpPr>
        <p:spPr>
          <a:xfrm>
            <a:off x="4020308" y="5535326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Smiley Face 60"/>
          <p:cNvSpPr/>
          <p:nvPr/>
        </p:nvSpPr>
        <p:spPr>
          <a:xfrm>
            <a:off x="1440621" y="5986163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37140" y="2380729"/>
            <a:ext cx="5972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The microstate is constantly changing</a:t>
            </a:r>
          </a:p>
        </p:txBody>
      </p:sp>
    </p:spTree>
    <p:extLst>
      <p:ext uri="{BB962C8B-B14F-4D97-AF65-F5344CB8AC3E}">
        <p14:creationId xmlns:p14="http://schemas.microsoft.com/office/powerpoint/2010/main" val="422727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2101 0.00926 C 0.05521 0.05671 0.08959 0.1044 0.12518 0.10579 C 0.16077 0.10717 0.22743 0.04329 0.23438 0.01736 C 0.24132 -0.00857 0.17674 -0.0588 0.16684 -0.05023 C 0.15695 -0.04167 0.16042 0.03518 0.17483 0.06875 C 0.18924 0.10231 0.25226 0.11366 0.25313 0.15092 C 0.254 0.18819 0.20608 0.25717 0.17969 0.29236 C 0.1533 0.32754 0.13177 0.36204 0.09445 0.3625 C 0.05712 0.36296 -0.03194 0.32245 -0.04444 0.29514 C -0.05694 0.26782 -0.00902 0.22801 0.0191 0.19838 C 0.04723 0.16875 0.11511 0.16134 0.12414 0.11782 C 0.13316 0.0743 0.08195 -0.03218 0.07361 -0.06204 " pathEditMode="relative" ptsTypes="aaaaaaaaaaaA">
                                      <p:cBhvr>
                                        <p:cTn id="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0348 0.02454 C -0.05504 0.06852 -0.10643 0.1125 -0.12952 0.14375 C -0.15261 0.175 -0.15469 0.18334 -0.14236 0.2125 C -0.13004 0.24167 -0.08351 0.30139 -0.05608 0.31829 C -0.02865 0.33519 -0.0099 0.32871 0.02222 0.31436 C 0.05434 0.3 0.13541 0.26135 0.13628 0.23241 C 0.13715 0.20348 0.0283 0.17454 0.02725 0.14098 C 0.02621 0.10741 0.11232 0.06505 0.13038 0.03125 C 0.14843 -0.00254 0.13455 -0.04583 0.13541 -0.06134 " pathEditMode="relative" ptsTypes="aaaaaaaaA">
                                      <p:cBhvr>
                                        <p:cTn id="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1112 0.03379 C -0.11702 0.08727 -0.22292 0.14097 -0.23924 0.18194 C -0.25556 0.22291 -0.14636 0.27152 -0.10938 0.27963 C -0.0724 0.28773 -0.03664 0.25301 -0.01702 0.23078 C 0.0026 0.20856 0.04704 0.17453 0.00781 0.14606 C -0.03143 0.11759 -0.19219 0.06018 -0.25209 0.06018 C -0.31198 0.06018 -0.34202 0.11111 -0.35139 0.14606 C -0.36077 0.18102 -0.3158 0.24977 -0.30868 0.27037 " pathEditMode="relative" ptsTypes="aaaaaaaA">
                                      <p:cBhvr>
                                        <p:cTn id="1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2413 0.02685 C 0.08056 0.05371 0.13698 0.08056 0.14219 0.11019 C 0.1474 0.13982 0.08924 0.18264 0.05573 0.20417 C 0.02222 0.2257 -0.08871 0.29699 -0.05833 0.23982 C -0.02795 0.18264 0.18403 -0.11018 0.23837 -0.13842 C 0.29271 -0.16666 0.27674 -0.00162 0.26719 0.0706 C 0.25764 0.14283 0.21701 0.2581 0.18073 0.29537 C 0.14445 0.33264 0.07795 0.3088 0.04983 0.29421 C 0.0217 0.27963 0.0184 0.22246 0.01215 0.2081 " pathEditMode="relative" ptsTypes="aaaaaaaaA">
                                      <p:cBhvr>
                                        <p:cTn id="12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224 -0.00903 C -0.04757 -0.08935 -0.07257 -0.16945 -0.1007 -0.17454 C -0.12882 -0.17963 -0.20521 -0.10278 -0.19098 -0.03958 C -0.17674 0.02361 -0.07014 0.17037 -0.01563 0.20509 C 0.03923 0.23981 0.14184 0.19815 0.13732 0.16944 C 0.13281 0.14074 0.02048 0.02963 -0.04219 0.0331 C -0.10504 0.03657 -0.21441 0.19884 -0.23959 0.19051 C -0.26476 0.18217 -0.21493 -0.03056 -0.19306 -0.01713 C -0.17118 -0.0037 -0.12275 0.22315 -0.10868 0.2713 " pathEditMode="relative" ptsTypes="aaaaaaaaA">
                                      <p:cBhvr>
                                        <p:cTn id="14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0243 0.0368 C 0.00729 0.08773 0.01719 0.13888 -0.00139 0.15185 C -0.01996 0.16481 -0.07257 0.1662 -0.11354 0.11481 C -0.15451 0.06342 -0.23594 -0.15 -0.24757 -0.15625 C -0.2592 -0.1625 -0.17535 0.01365 -0.18298 0.07777 C -0.19062 0.14189 -0.26094 0.21365 -0.29305 0.2287 C -0.32517 0.24375 -0.4158 0.21574 -0.37552 0.16782 C -0.33524 0.1199 -0.11649 0.00509 -0.05104 -0.05834 C 0.01441 -0.12176 0.0158 -0.1676 0.01736 -0.2132 " pathEditMode="relative" ptsTypes="aaaaaaaaA">
                                      <p:cBhvr>
                                        <p:cTn id="1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1.11111E-6 -4.07407E-6 C 0.07274 0.07708 0.14566 0.1544 0.19253 0.15324 C 0.23941 0.15208 0.28941 0.02847 0.28177 -0.00671 C 0.27413 -0.0419 0.17934 -0.0206 0.14687 -0.05833 C 0.11441 -0.09606 0.06076 -0.19352 0.08732 -0.23287 C 0.11389 -0.27222 0.29149 -0.33194 0.3066 -0.29514 C 0.3217 -0.25833 0.19913 -0.05926 0.1776 -0.01204 " pathEditMode="relative" ptsTypes="aaaaaaA">
                                      <p:cBhvr>
                                        <p:cTn id="18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3.61111E-6 -6.2963E-6 C -0.01112 -0.02038 -0.02205 -0.04052 -0.03768 -0.07269 C -0.0533 -0.10487 -0.14115 -0.16714 -0.09428 -0.19306 C -0.0474 -0.21899 0.18697 -0.25556 0.24409 -0.22871 C 0.30121 -0.20186 0.26822 -0.07362 0.24895 -0.03172 C 0.22968 0.01018 0.15138 -0.00973 0.12795 0.02245 C 0.10451 0.05462 0.12604 0.1912 0.10816 0.16134 C 0.09027 0.13148 0.03541 -0.10417 0.02083 -0.15741 " pathEditMode="relative" ptsTypes="aaaaaaaA">
                                      <p:cBhvr>
                                        <p:cTn id="2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0954 0.02986 C 0.04201 0.0662 0.07447 0.10255 0.07812 0.12755 C 0.08177 0.15255 0.06197 0.1831 0.03142 0.18056 C 0.00086 0.17801 -0.05903 0.15093 -0.10556 0.11181 C -0.15209 0.07268 -0.29028 -0.02569 -0.2474 -0.05486 C -0.20452 -0.08403 0.11076 -0.03148 0.15243 -0.06273 C 0.19409 -0.09398 0.03628 -0.21019 0.0026 -0.24282 C -0.03125 -0.27546 -0.02448 -0.28171 -0.05 -0.25857 C -0.07553 -0.23542 -0.1691 -0.12894 -0.15105 -0.10394 C -0.13299 -0.07894 -0.03768 -0.09398 0.05816 -0.10903 " pathEditMode="relative" ptsTypes="aaaaaaaaaA">
                                      <p:cBhvr>
                                        <p:cTn id="2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1719 -0.01111 C -0.12222 -0.15069 -0.22691 -0.29004 -0.28212 -0.31666 C -0.33733 -0.34328 -0.3658 -0.20185 -0.34861 -0.17106 C -0.33142 -0.14028 -0.21701 -0.15625 -0.17899 -0.13148 C -0.14097 -0.10671 -0.14566 -0.0493 -0.12049 -0.02291 C -0.09531 0.00347 -0.03854 0.00695 -0.02813 0.02732 C -0.01771 0.04769 -0.05295 0.08704 -0.05799 0.09884 " pathEditMode="relative" ptsTypes="aaaaaaA">
                                      <p:cBhvr>
                                        <p:cTn id="2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2309 -0.02477 C -0.07257 -0.09213 -0.12188 -0.15926 -0.10747 -0.20857 C -0.09306 -0.25788 0.02881 -0.29584 0.06319 -0.32107 C 0.09756 -0.3463 0.14843 -0.36158 0.09895 -0.3595 C 0.04947 -0.35741 -0.17171 -0.34399 -0.23351 -0.30788 C -0.29532 -0.27176 -0.28247 -0.16852 -0.27223 -0.1426 C -0.26198 -0.11667 -0.19028 -0.17223 -0.17188 -0.15186 C -0.15348 -0.13149 -0.17153 -0.05857 -0.16198 -0.02084 C -0.15244 0.01689 -0.13299 0.07314 -0.11441 0.0743 C -0.09584 0.07546 -0.04809 0.01921 -0.05087 -0.01413 C -0.05365 -0.04746 -0.13577 -0.11528 -0.13125 -0.12524 C -0.12674 -0.13519 -0.05053 -0.09028 -0.02414 -0.07385 C 0.00225 -0.05741 0.01475 -0.0419 0.02743 -0.02616 " pathEditMode="relative" ptsTypes="aaaaaaaaaaaaA">
                                      <p:cBhvr>
                                        <p:cTn id="26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092 -0.0331 C -0.03351 -0.11366 -0.05782 -0.19398 -0.03403 -0.24607 C -0.01025 -0.29815 0.09427 -0.31829 0.1335 -0.34514 C 0.17274 -0.37199 0.23003 -0.40463 0.20104 -0.40741 C 0.17205 -0.41019 0.01545 -0.38542 -0.04011 -0.36111 C -0.09566 -0.33681 -0.16129 -0.28611 -0.13229 -0.26181 C -0.1033 -0.2375 0.08368 -0.23334 0.1335 -0.21551 C 0.18333 -0.19769 0.17482 -0.17639 0.16632 -0.15486 " pathEditMode="relative" ptsTypes="aaaaaaaA">
                                      <p:cBhvr>
                                        <p:cTn id="2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0989 -0.03055 C -0.05851 -0.02037 -0.10694 -0.01018 -0.09132 -0.03055 C -0.07569 -0.05092 0.03785 -0.15023 0.0842 -0.15231 C 0.13056 -0.1544 0.16042 -0.06967 0.18646 -0.04236 C 0.2125 -0.01504 0.225 0.04722 0.24097 0.01181 C 0.25695 -0.02361 0.30469 -0.18796 0.28264 -0.25532 C 0.26059 -0.32268 0.16354 -0.37477 0.10903 -0.39305 C 0.05452 -0.41134 -0.01597 -0.39282 -0.04462 -0.36528 C -0.07326 -0.33773 -0.09253 -0.25995 -0.0625 -0.22754 C -0.03246 -0.19514 0.13577 -0.18148 0.13577 -0.17083 C 0.13577 -0.16018 -0.02951 -0.16528 -0.0625 -0.16412 " pathEditMode="relative" ptsTypes="aaaaaaaaaaA">
                                      <p:cBhvr>
                                        <p:cTn id="30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3" grpId="0" animBg="1"/>
      <p:bldP spid="55" grpId="0" animBg="1"/>
      <p:bldP spid="65" grpId="0" animBg="1"/>
      <p:bldP spid="62" grpId="0" animBg="1"/>
      <p:bldP spid="66" grpId="0" animBg="1"/>
      <p:bldP spid="57" grpId="0" animBg="1"/>
      <p:bldP spid="60" grpId="0" animBg="1"/>
      <p:bldP spid="56" grpId="0" animBg="1"/>
      <p:bldP spid="58" grpId="0" animBg="1"/>
      <p:bldP spid="59" grpId="0" animBg="1"/>
      <p:bldP spid="67" grpId="0" animBg="1"/>
      <p:bldP spid="61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be 4">
            <a:extLst>
              <a:ext uri="{FF2B5EF4-FFF2-40B4-BE49-F238E27FC236}">
                <a16:creationId xmlns:a16="http://schemas.microsoft.com/office/drawing/2014/main" id="{08E46F89-2455-9773-CDB7-F5C927F5F296}"/>
              </a:ext>
            </a:extLst>
          </p:cNvPr>
          <p:cNvSpPr/>
          <p:nvPr/>
        </p:nvSpPr>
        <p:spPr>
          <a:xfrm>
            <a:off x="615121" y="3158254"/>
            <a:ext cx="4064000" cy="3381374"/>
          </a:xfrm>
          <a:prstGeom prst="cub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9753C4C-BC35-6184-0F80-7ADCB06140A5}"/>
              </a:ext>
            </a:extLst>
          </p:cNvPr>
          <p:cNvCxnSpPr/>
          <p:nvPr/>
        </p:nvCxnSpPr>
        <p:spPr>
          <a:xfrm flipH="1" flipV="1">
            <a:off x="1472371" y="5650629"/>
            <a:ext cx="3206750" cy="317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71431E1-3C39-437F-D397-20079C908299}"/>
              </a:ext>
            </a:extLst>
          </p:cNvPr>
          <p:cNvCxnSpPr/>
          <p:nvPr/>
        </p:nvCxnSpPr>
        <p:spPr>
          <a:xfrm>
            <a:off x="1456496" y="3158254"/>
            <a:ext cx="15875" cy="24923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F38BA9A-084E-BE79-3536-4367A6AB5C83}"/>
              </a:ext>
            </a:extLst>
          </p:cNvPr>
          <p:cNvCxnSpPr/>
          <p:nvPr/>
        </p:nvCxnSpPr>
        <p:spPr>
          <a:xfrm flipH="1">
            <a:off x="615121" y="5666504"/>
            <a:ext cx="857250" cy="8731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D5D3A6E-9728-D66C-9DAB-E2DA9B9568B7}"/>
              </a:ext>
            </a:extLst>
          </p:cNvPr>
          <p:cNvCxnSpPr/>
          <p:nvPr/>
        </p:nvCxnSpPr>
        <p:spPr>
          <a:xfrm flipV="1">
            <a:off x="1456496" y="4428254"/>
            <a:ext cx="0" cy="120650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3B2172E-FE60-FA38-D26E-2D12ED9E7A78}"/>
              </a:ext>
            </a:extLst>
          </p:cNvPr>
          <p:cNvCxnSpPr/>
          <p:nvPr/>
        </p:nvCxnSpPr>
        <p:spPr>
          <a:xfrm>
            <a:off x="1440621" y="5634754"/>
            <a:ext cx="1174750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711570A-A66E-01EE-CE52-583985F4E816}"/>
              </a:ext>
            </a:extLst>
          </p:cNvPr>
          <p:cNvCxnSpPr/>
          <p:nvPr/>
        </p:nvCxnSpPr>
        <p:spPr>
          <a:xfrm flipH="1">
            <a:off x="884996" y="5634754"/>
            <a:ext cx="588964" cy="66675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A27694ED-2B11-6151-EB53-0A872FD66E0D}"/>
              </a:ext>
            </a:extLst>
          </p:cNvPr>
          <p:cNvSpPr/>
          <p:nvPr/>
        </p:nvSpPr>
        <p:spPr>
          <a:xfrm>
            <a:off x="2424871" y="554015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x</a:t>
            </a:r>
            <a:endParaRPr lang="en-US" sz="28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244F71-E715-317B-354E-2E026B5A37C3}"/>
              </a:ext>
            </a:extLst>
          </p:cNvPr>
          <p:cNvSpPr/>
          <p:nvPr/>
        </p:nvSpPr>
        <p:spPr>
          <a:xfrm>
            <a:off x="1027871" y="4216184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y</a:t>
            </a:r>
            <a:endParaRPr lang="en-US" sz="2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C6AED4B-0336-A717-3C45-D8E81AE59D3F}"/>
              </a:ext>
            </a:extLst>
          </p:cNvPr>
          <p:cNvSpPr/>
          <p:nvPr/>
        </p:nvSpPr>
        <p:spPr>
          <a:xfrm>
            <a:off x="1040695" y="6008144"/>
            <a:ext cx="344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z</a:t>
            </a:r>
            <a:endParaRPr lang="en-US" sz="2800" dirty="0"/>
          </a:p>
        </p:txBody>
      </p:sp>
      <p:sp>
        <p:nvSpPr>
          <p:cNvPr id="15" name="Smiley Face 14">
            <a:extLst>
              <a:ext uri="{FF2B5EF4-FFF2-40B4-BE49-F238E27FC236}">
                <a16:creationId xmlns:a16="http://schemas.microsoft.com/office/drawing/2014/main" id="{61B01DC9-BD57-BF2F-0E4F-5FE7FAC71A62}"/>
              </a:ext>
            </a:extLst>
          </p:cNvPr>
          <p:cNvSpPr/>
          <p:nvPr/>
        </p:nvSpPr>
        <p:spPr>
          <a:xfrm>
            <a:off x="3384739" y="5658474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miley Face 15">
            <a:extLst>
              <a:ext uri="{FF2B5EF4-FFF2-40B4-BE49-F238E27FC236}">
                <a16:creationId xmlns:a16="http://schemas.microsoft.com/office/drawing/2014/main" id="{C3B8FA22-423C-05A5-B8F8-89D07473F62A}"/>
              </a:ext>
            </a:extLst>
          </p:cNvPr>
          <p:cNvSpPr/>
          <p:nvPr/>
        </p:nvSpPr>
        <p:spPr>
          <a:xfrm>
            <a:off x="1748341" y="5634569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miley Face 16">
            <a:extLst>
              <a:ext uri="{FF2B5EF4-FFF2-40B4-BE49-F238E27FC236}">
                <a16:creationId xmlns:a16="http://schemas.microsoft.com/office/drawing/2014/main" id="{F550E789-40DE-2BD7-44B2-E267352C29C9}"/>
              </a:ext>
            </a:extLst>
          </p:cNvPr>
          <p:cNvSpPr/>
          <p:nvPr/>
        </p:nvSpPr>
        <p:spPr>
          <a:xfrm>
            <a:off x="4043721" y="3057775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miley Face 17">
            <a:extLst>
              <a:ext uri="{FF2B5EF4-FFF2-40B4-BE49-F238E27FC236}">
                <a16:creationId xmlns:a16="http://schemas.microsoft.com/office/drawing/2014/main" id="{6F77B24F-760C-F41C-A10C-CF7DB35FA39F}"/>
              </a:ext>
            </a:extLst>
          </p:cNvPr>
          <p:cNvSpPr/>
          <p:nvPr/>
        </p:nvSpPr>
        <p:spPr>
          <a:xfrm>
            <a:off x="851129" y="4859610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miley Face 18">
            <a:extLst>
              <a:ext uri="{FF2B5EF4-FFF2-40B4-BE49-F238E27FC236}">
                <a16:creationId xmlns:a16="http://schemas.microsoft.com/office/drawing/2014/main" id="{9E99D5E0-D313-981D-50E5-8576929D024A}"/>
              </a:ext>
            </a:extLst>
          </p:cNvPr>
          <p:cNvSpPr/>
          <p:nvPr/>
        </p:nvSpPr>
        <p:spPr>
          <a:xfrm>
            <a:off x="1782208" y="6258465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miley Face 19">
            <a:extLst>
              <a:ext uri="{FF2B5EF4-FFF2-40B4-BE49-F238E27FC236}">
                <a16:creationId xmlns:a16="http://schemas.microsoft.com/office/drawing/2014/main" id="{421652E2-24D0-0794-542D-CB139A7D18FD}"/>
              </a:ext>
            </a:extLst>
          </p:cNvPr>
          <p:cNvSpPr/>
          <p:nvPr/>
        </p:nvSpPr>
        <p:spPr>
          <a:xfrm>
            <a:off x="2198795" y="3071305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miley Face 20">
            <a:extLst>
              <a:ext uri="{FF2B5EF4-FFF2-40B4-BE49-F238E27FC236}">
                <a16:creationId xmlns:a16="http://schemas.microsoft.com/office/drawing/2014/main" id="{BABD75F5-BEFA-1F35-5E64-8294B9195B6F}"/>
              </a:ext>
            </a:extLst>
          </p:cNvPr>
          <p:cNvSpPr/>
          <p:nvPr/>
        </p:nvSpPr>
        <p:spPr>
          <a:xfrm>
            <a:off x="2042446" y="4071952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miley Face 21">
            <a:extLst>
              <a:ext uri="{FF2B5EF4-FFF2-40B4-BE49-F238E27FC236}">
                <a16:creationId xmlns:a16="http://schemas.microsoft.com/office/drawing/2014/main" id="{6685845F-89C4-1B25-C1DD-75E69BF0739D}"/>
              </a:ext>
            </a:extLst>
          </p:cNvPr>
          <p:cNvSpPr/>
          <p:nvPr/>
        </p:nvSpPr>
        <p:spPr>
          <a:xfrm>
            <a:off x="3668569" y="4257389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miley Face 22">
            <a:extLst>
              <a:ext uri="{FF2B5EF4-FFF2-40B4-BE49-F238E27FC236}">
                <a16:creationId xmlns:a16="http://schemas.microsoft.com/office/drawing/2014/main" id="{2D52564A-F3E7-B745-B23C-006A07606CB0}"/>
              </a:ext>
            </a:extLst>
          </p:cNvPr>
          <p:cNvSpPr/>
          <p:nvPr/>
        </p:nvSpPr>
        <p:spPr>
          <a:xfrm>
            <a:off x="3683495" y="5006662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miley Face 23">
            <a:extLst>
              <a:ext uri="{FF2B5EF4-FFF2-40B4-BE49-F238E27FC236}">
                <a16:creationId xmlns:a16="http://schemas.microsoft.com/office/drawing/2014/main" id="{8FEF6AD4-DF70-5CB2-3924-FC0D40A59AF2}"/>
              </a:ext>
            </a:extLst>
          </p:cNvPr>
          <p:cNvSpPr/>
          <p:nvPr/>
        </p:nvSpPr>
        <p:spPr>
          <a:xfrm>
            <a:off x="2500068" y="5086324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miley Face 24">
            <a:extLst>
              <a:ext uri="{FF2B5EF4-FFF2-40B4-BE49-F238E27FC236}">
                <a16:creationId xmlns:a16="http://schemas.microsoft.com/office/drawing/2014/main" id="{E9BFF5CF-DF44-C893-9558-A7C278F4BE7D}"/>
              </a:ext>
            </a:extLst>
          </p:cNvPr>
          <p:cNvSpPr/>
          <p:nvPr/>
        </p:nvSpPr>
        <p:spPr>
          <a:xfrm>
            <a:off x="4351172" y="3255202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miley Face 25">
            <a:extLst>
              <a:ext uri="{FF2B5EF4-FFF2-40B4-BE49-F238E27FC236}">
                <a16:creationId xmlns:a16="http://schemas.microsoft.com/office/drawing/2014/main" id="{23773753-E91D-69A7-EBFA-07D89964602E}"/>
              </a:ext>
            </a:extLst>
          </p:cNvPr>
          <p:cNvSpPr/>
          <p:nvPr/>
        </p:nvSpPr>
        <p:spPr>
          <a:xfrm>
            <a:off x="3511808" y="6199040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miley Face 26">
            <a:extLst>
              <a:ext uri="{FF2B5EF4-FFF2-40B4-BE49-F238E27FC236}">
                <a16:creationId xmlns:a16="http://schemas.microsoft.com/office/drawing/2014/main" id="{3FE8DA72-AD96-E7D2-E1D0-51D3980B60DE}"/>
              </a:ext>
            </a:extLst>
          </p:cNvPr>
          <p:cNvSpPr/>
          <p:nvPr/>
        </p:nvSpPr>
        <p:spPr>
          <a:xfrm>
            <a:off x="1333965" y="5761099"/>
            <a:ext cx="294105" cy="294105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D1B71FE-5C9E-A604-4988-2BA5C9928396}"/>
              </a:ext>
            </a:extLst>
          </p:cNvPr>
          <p:cNvSpPr txBox="1"/>
          <p:nvPr/>
        </p:nvSpPr>
        <p:spPr>
          <a:xfrm>
            <a:off x="1038827" y="5436207"/>
            <a:ext cx="364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4F09AB1-CCBC-D7D4-299B-FDA70D355958}"/>
              </a:ext>
            </a:extLst>
          </p:cNvPr>
          <p:cNvSpPr txBox="1"/>
          <p:nvPr/>
        </p:nvSpPr>
        <p:spPr>
          <a:xfrm>
            <a:off x="2757965" y="5138089"/>
            <a:ext cx="364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7ACAF8D-09F8-79B9-0EA2-F075869D5584}"/>
              </a:ext>
            </a:extLst>
          </p:cNvPr>
          <p:cNvSpPr txBox="1"/>
          <p:nvPr/>
        </p:nvSpPr>
        <p:spPr>
          <a:xfrm>
            <a:off x="702963" y="5039348"/>
            <a:ext cx="364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baseline="-25000" dirty="0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98A9620-6269-FED0-8DB6-8615BD9F81EA}"/>
              </a:ext>
            </a:extLst>
          </p:cNvPr>
          <p:cNvSpPr txBox="1"/>
          <p:nvPr/>
        </p:nvSpPr>
        <p:spPr>
          <a:xfrm>
            <a:off x="2407224" y="3233009"/>
            <a:ext cx="364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baseline="-25000" dirty="0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7337E95-A937-515E-235B-6427614AD696}"/>
              </a:ext>
            </a:extLst>
          </p:cNvPr>
          <p:cNvSpPr txBox="1"/>
          <p:nvPr/>
        </p:nvSpPr>
        <p:spPr>
          <a:xfrm>
            <a:off x="2034254" y="6186674"/>
            <a:ext cx="364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baseline="-25000" dirty="0">
                <a:latin typeface="Times New Roman"/>
                <a:cs typeface="Times New Roman"/>
              </a:rPr>
              <a:t>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A61504F-8D6E-1092-EDB1-AEE87FF47167}"/>
              </a:ext>
            </a:extLst>
          </p:cNvPr>
          <p:cNvSpPr txBox="1"/>
          <p:nvPr/>
        </p:nvSpPr>
        <p:spPr>
          <a:xfrm>
            <a:off x="3803296" y="3233009"/>
            <a:ext cx="364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baseline="-25000" dirty="0"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0513736-A853-579D-CEDD-17689D453DED}"/>
              </a:ext>
            </a:extLst>
          </p:cNvPr>
          <p:cNvSpPr txBox="1"/>
          <p:nvPr/>
        </p:nvSpPr>
        <p:spPr>
          <a:xfrm>
            <a:off x="1740702" y="4011465"/>
            <a:ext cx="364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baseline="-25000" dirty="0">
                <a:latin typeface="Times New Roman"/>
                <a:cs typeface="Times New Roman"/>
              </a:rPr>
              <a:t>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5DEE136-E3B4-BEB8-80E9-1222DD9DA3E2}"/>
              </a:ext>
            </a:extLst>
          </p:cNvPr>
          <p:cNvSpPr txBox="1"/>
          <p:nvPr/>
        </p:nvSpPr>
        <p:spPr>
          <a:xfrm>
            <a:off x="3083983" y="5616831"/>
            <a:ext cx="364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37E2971-E1C4-DF0E-73C6-6759A146809E}"/>
              </a:ext>
            </a:extLst>
          </p:cNvPr>
          <p:cNvSpPr txBox="1"/>
          <p:nvPr/>
        </p:nvSpPr>
        <p:spPr>
          <a:xfrm>
            <a:off x="4440791" y="3498321"/>
            <a:ext cx="441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baseline="-25000" dirty="0">
                <a:latin typeface="Times New Roman"/>
                <a:cs typeface="Times New Roman"/>
              </a:rPr>
              <a:t>10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7509241-7288-8167-22FC-25D31C4B685C}"/>
              </a:ext>
            </a:extLst>
          </p:cNvPr>
          <p:cNvSpPr txBox="1"/>
          <p:nvPr/>
        </p:nvSpPr>
        <p:spPr>
          <a:xfrm>
            <a:off x="3209464" y="6162032"/>
            <a:ext cx="364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49DDF43-E23F-24E1-CA1A-771D6B0AB2D3}"/>
              </a:ext>
            </a:extLst>
          </p:cNvPr>
          <p:cNvSpPr txBox="1"/>
          <p:nvPr/>
        </p:nvSpPr>
        <p:spPr>
          <a:xfrm>
            <a:off x="3896096" y="4326792"/>
            <a:ext cx="364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baseline="-25000" dirty="0">
                <a:latin typeface="Times New Roman"/>
                <a:cs typeface="Times New Roman"/>
              </a:rPr>
              <a:t>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DE296F2-E7EF-DBE5-9D64-18FCEAA09593}"/>
              </a:ext>
            </a:extLst>
          </p:cNvPr>
          <p:cNvSpPr txBox="1"/>
          <p:nvPr/>
        </p:nvSpPr>
        <p:spPr>
          <a:xfrm>
            <a:off x="3396563" y="5028650"/>
            <a:ext cx="364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99C2F7E-FFDA-2514-E665-A20BEEB7A886}"/>
              </a:ext>
            </a:extLst>
          </p:cNvPr>
          <p:cNvSpPr txBox="1"/>
          <p:nvPr/>
        </p:nvSpPr>
        <p:spPr>
          <a:xfrm>
            <a:off x="2026939" y="5634754"/>
            <a:ext cx="364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e</a:t>
            </a:r>
            <a:r>
              <a:rPr lang="en-US" baseline="-25000" dirty="0"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41" name="Rectangle 5">
            <a:extLst>
              <a:ext uri="{FF2B5EF4-FFF2-40B4-BE49-F238E27FC236}">
                <a16:creationId xmlns:a16="http://schemas.microsoft.com/office/drawing/2014/main" id="{303B031A-2876-28E5-2E90-EB1C6244F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0998" y="3019990"/>
            <a:ext cx="3923985" cy="8476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Which microstate is most likely??</a:t>
            </a: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E7475BF7-1553-5888-E21F-E1B817C57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415" y="3816636"/>
            <a:ext cx="4152586" cy="1089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8" charset="0"/>
              </a:rPr>
              <a:t>Assume any microstate is just as likely as any other: </a:t>
            </a:r>
            <a:r>
              <a:rPr lang="en-GB" sz="2000" dirty="0">
                <a:solidFill>
                  <a:srgbClr val="000000"/>
                </a:solidFill>
                <a:latin typeface="Times New Roman"/>
                <a:cs typeface="Times New Roman"/>
              </a:rPr>
              <a:t>“</a:t>
            </a:r>
            <a:r>
              <a:rPr lang="en-GB" sz="2000" b="1" dirty="0">
                <a:latin typeface="Times New Roman"/>
                <a:cs typeface="Times New Roman"/>
              </a:rPr>
              <a:t>The principle of a priori probability</a:t>
            </a:r>
            <a:r>
              <a:rPr lang="en-GB" sz="2000" dirty="0">
                <a:latin typeface="Times New Roman"/>
                <a:cs typeface="Times New Roman"/>
              </a:rPr>
              <a:t>”</a:t>
            </a:r>
            <a:endParaRPr lang="en-GB" sz="20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3" name="Rectangle 5">
            <a:extLst>
              <a:ext uri="{FF2B5EF4-FFF2-40B4-BE49-F238E27FC236}">
                <a16:creationId xmlns:a16="http://schemas.microsoft.com/office/drawing/2014/main" id="{4FE51C6D-4060-5A6E-94C8-078CC0077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34" y="5016224"/>
            <a:ext cx="3923985" cy="17214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But, … if all the microstates are equally likely, we can figure out which </a:t>
            </a:r>
            <a:r>
              <a:rPr lang="en-GB" sz="2400" i="1" u="sng" dirty="0" err="1">
                <a:solidFill>
                  <a:srgbClr val="000000"/>
                </a:solidFill>
                <a:latin typeface="Times New Roman" pitchFamily="18" charset="0"/>
              </a:rPr>
              <a:t>macrostate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is most likely! </a:t>
            </a:r>
          </a:p>
        </p:txBody>
      </p:sp>
      <p:sp>
        <p:nvSpPr>
          <p:cNvPr id="44" name="Rectangle 5">
            <a:extLst>
              <a:ext uri="{FF2B5EF4-FFF2-40B4-BE49-F238E27FC236}">
                <a16:creationId xmlns:a16="http://schemas.microsoft.com/office/drawing/2014/main" id="{A69CF39E-1558-D711-8BBE-1EB02D3DD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497542"/>
            <a:ext cx="8686800" cy="935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As the particles bounce around they are constantly exchanging energy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BBBECB4-2BDF-C64B-42BE-EFCD12CDEB84}"/>
              </a:ext>
            </a:extLst>
          </p:cNvPr>
          <p:cNvSpPr/>
          <p:nvPr/>
        </p:nvSpPr>
        <p:spPr>
          <a:xfrm>
            <a:off x="337140" y="2380729"/>
            <a:ext cx="5972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The microstate is constantly changing</a:t>
            </a:r>
          </a:p>
        </p:txBody>
      </p:sp>
      <p:pic>
        <p:nvPicPr>
          <p:cNvPr id="46" name="Picture 2">
            <a:extLst>
              <a:ext uri="{FF2B5EF4-FFF2-40B4-BE49-F238E27FC236}">
                <a16:creationId xmlns:a16="http://schemas.microsoft.com/office/drawing/2014/main" id="{15DEC197-0C1B-7F77-91A9-335E9C4F6B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2D7042D9-B1A2-55CE-609B-6A64A3847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Most Probable </a:t>
            </a:r>
            <a:r>
              <a:rPr lang="en-GB" sz="4000" dirty="0" err="1">
                <a:solidFill>
                  <a:srgbClr val="000000"/>
                </a:solidFill>
                <a:latin typeface="Times New Roman" pitchFamily="18" charset="0"/>
              </a:rPr>
              <a:t>Macrostate</a:t>
            </a:r>
            <a:endParaRPr lang="en-GB" sz="40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60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Most Probable </a:t>
            </a:r>
            <a:r>
              <a:rPr lang="en-GB" sz="4000" dirty="0" err="1">
                <a:solidFill>
                  <a:srgbClr val="000000"/>
                </a:solidFill>
                <a:latin typeface="Times New Roman" pitchFamily="18" charset="0"/>
              </a:rPr>
              <a:t>Macrostate</a:t>
            </a:r>
            <a:endParaRPr lang="en-GB" sz="4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228600" y="1270558"/>
            <a:ext cx="8686800" cy="935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The most probable 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macrostate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is the configuration that can occur the most number of ways</a:t>
            </a:r>
          </a:p>
        </p:txBody>
      </p:sp>
      <p:sp>
        <p:nvSpPr>
          <p:cNvPr id="3" name="Rectangle 2"/>
          <p:cNvSpPr/>
          <p:nvPr/>
        </p:nvSpPr>
        <p:spPr>
          <a:xfrm>
            <a:off x="337140" y="2220323"/>
            <a:ext cx="8349660" cy="1302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There are 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J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wave functions available to to all the particles</a:t>
            </a:r>
          </a:p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The number of ways to achieve a </a:t>
            </a:r>
            <a:r>
              <a:rPr lang="en-GB" sz="2400" dirty="0" err="1">
                <a:solidFill>
                  <a:srgbClr val="000000"/>
                </a:solidFill>
                <a:latin typeface="Times New Roman" pitchFamily="18" charset="0"/>
              </a:rPr>
              <a:t>macrostate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with 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 total particles:</a:t>
            </a:r>
          </a:p>
        </p:txBody>
      </p:sp>
      <p:sp>
        <p:nvSpPr>
          <p:cNvPr id="9" name="Rectangle 8"/>
          <p:cNvSpPr/>
          <p:nvPr/>
        </p:nvSpPr>
        <p:spPr>
          <a:xfrm>
            <a:off x="14712" y="5063225"/>
            <a:ext cx="53424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# ways to arrange particle energies and get </a:t>
            </a:r>
            <a:r>
              <a:rPr lang="en-GB" dirty="0" err="1">
                <a:solidFill>
                  <a:srgbClr val="000000"/>
                </a:solidFill>
                <a:latin typeface="Times New Roman" pitchFamily="18" charset="0"/>
              </a:rPr>
              <a:t>macrostate</a:t>
            </a:r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i="1" dirty="0" err="1">
                <a:solidFill>
                  <a:srgbClr val="000000"/>
                </a:solidFill>
                <a:latin typeface="Times New Roman" pitchFamily="18" charset="0"/>
              </a:rPr>
              <a:t>i</a:t>
            </a:r>
            <a:endParaRPr lang="en-US" i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131" y="3750500"/>
            <a:ext cx="3685674" cy="1013312"/>
          </a:xfrm>
          <a:prstGeom prst="rect">
            <a:avLst/>
          </a:prstGeom>
        </p:spPr>
      </p:pic>
      <p:cxnSp>
        <p:nvCxnSpPr>
          <p:cNvPr id="73" name="Straight Arrow Connector 72"/>
          <p:cNvCxnSpPr/>
          <p:nvPr/>
        </p:nvCxnSpPr>
        <p:spPr>
          <a:xfrm flipV="1">
            <a:off x="2463131" y="4585361"/>
            <a:ext cx="223922" cy="5347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31895" y="4763812"/>
            <a:ext cx="30747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4719055" y="4830979"/>
            <a:ext cx="852036" cy="4495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633789" y="5120098"/>
            <a:ext cx="32816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Read: n</a:t>
            </a:r>
            <a:r>
              <a:rPr lang="en-GB" baseline="-25000" dirty="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 particles have wave function 3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6276811" y="3480806"/>
            <a:ext cx="22388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Plug in the occupation number vector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74" idx="2"/>
          </p:cNvCxnSpPr>
          <p:nvPr/>
        </p:nvCxnSpPr>
        <p:spPr>
          <a:xfrm flipH="1">
            <a:off x="6148805" y="4127137"/>
            <a:ext cx="1247443" cy="3512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0" y="5766429"/>
            <a:ext cx="5257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# number of microstates corresponding to </a:t>
            </a:r>
            <a:r>
              <a:rPr lang="en-GB" dirty="0" err="1">
                <a:solidFill>
                  <a:srgbClr val="000000"/>
                </a:solidFill>
                <a:latin typeface="Times New Roman" pitchFamily="18" charset="0"/>
              </a:rPr>
              <a:t>macrostate</a:t>
            </a:r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i="1" dirty="0" err="1">
                <a:solidFill>
                  <a:srgbClr val="000000"/>
                </a:solidFill>
                <a:latin typeface="Times New Roman" pitchFamily="18" charset="0"/>
              </a:rPr>
              <a:t>i</a:t>
            </a:r>
            <a:endParaRPr lang="en-US" i="1" dirty="0"/>
          </a:p>
        </p:txBody>
      </p:sp>
      <p:sp>
        <p:nvSpPr>
          <p:cNvPr id="80" name="Rectangle 79"/>
          <p:cNvSpPr/>
          <p:nvPr/>
        </p:nvSpPr>
        <p:spPr>
          <a:xfrm>
            <a:off x="2179558" y="5442186"/>
            <a:ext cx="567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-or-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7650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  <p:bldP spid="74" grpId="0"/>
      <p:bldP spid="75" grpId="0"/>
      <p:bldP spid="8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Most Probable </a:t>
            </a:r>
            <a:r>
              <a:rPr lang="en-GB" sz="4000" dirty="0" err="1">
                <a:solidFill>
                  <a:srgbClr val="000000"/>
                </a:solidFill>
                <a:latin typeface="Times New Roman" pitchFamily="18" charset="0"/>
              </a:rPr>
              <a:t>Macrostate</a:t>
            </a:r>
            <a:endParaRPr lang="en-GB" sz="4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228600" y="1270558"/>
            <a:ext cx="8686800" cy="935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Which 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macrostate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is more probable: {3,2,8,0,0,1,0,0} or {3,3,7,0,0,1,0,0} or {2,4,1,2,2,0,1,2}??</a:t>
            </a:r>
          </a:p>
        </p:txBody>
      </p:sp>
      <p:sp>
        <p:nvSpPr>
          <p:cNvPr id="6" name="Rectangle 5"/>
          <p:cNvSpPr/>
          <p:nvPr/>
        </p:nvSpPr>
        <p:spPr>
          <a:xfrm>
            <a:off x="5039894" y="2549174"/>
            <a:ext cx="16439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= 180,180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5013155" y="3711726"/>
            <a:ext cx="16439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= 480,480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417345" y="5688050"/>
            <a:ext cx="78978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Macrostate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3 is (way) more probable. There are more ways to get it (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i.e.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corresponds to more microstates).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3992" y="2423020"/>
            <a:ext cx="2918326" cy="7295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624" y="3618150"/>
            <a:ext cx="2904957" cy="7262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73992" y="4672596"/>
            <a:ext cx="2784643" cy="696161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071968" y="4712700"/>
            <a:ext cx="22723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= 227,026,800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1916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/>
      <p:bldP spid="17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88" y="76200"/>
            <a:ext cx="8202612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3718" y="116417"/>
            <a:ext cx="8991601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Most Probable </a:t>
            </a:r>
            <a:r>
              <a:rPr lang="en-GB" sz="4000" dirty="0" err="1">
                <a:solidFill>
                  <a:srgbClr val="000000"/>
                </a:solidFill>
                <a:latin typeface="Times New Roman" pitchFamily="18" charset="0"/>
              </a:rPr>
              <a:t>Macrostate</a:t>
            </a:r>
            <a:endParaRPr lang="en-GB" sz="4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228600" y="1297294"/>
            <a:ext cx="8686800" cy="935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lnSpc>
                <a:spcPct val="100000"/>
              </a:lnSpc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Which ever </a:t>
            </a:r>
            <a:r>
              <a:rPr lang="en-GB" sz="3200" dirty="0" err="1">
                <a:solidFill>
                  <a:srgbClr val="000000"/>
                </a:solidFill>
                <a:latin typeface="Times New Roman" pitchFamily="18" charset="0"/>
              </a:rPr>
              <a:t>macrostate</a:t>
            </a:r>
            <a:r>
              <a:rPr lang="en-GB" sz="3200" dirty="0">
                <a:solidFill>
                  <a:srgbClr val="000000"/>
                </a:solidFill>
                <a:latin typeface="Times New Roman" pitchFamily="18" charset="0"/>
              </a:rPr>
              <a:t> has the most number of microstates is most probable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28600" y="2759524"/>
            <a:ext cx="8686800" cy="296215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Find the maximum of </a:t>
            </a:r>
            <a:r>
              <a:rPr lang="en-GB" sz="2800" i="1" dirty="0" err="1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GB" sz="2800" i="1" baseline="-25000" dirty="0" err="1">
                <a:solidFill>
                  <a:srgbClr val="000000"/>
                </a:solidFill>
                <a:latin typeface="Times New Roman" pitchFamily="18" charset="0"/>
              </a:rPr>
              <a:t>i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en-GB" sz="2800" dirty="0" err="1">
                <a:solidFill>
                  <a:srgbClr val="000000"/>
                </a:solidFill>
                <a:latin typeface="Times New Roman" pitchFamily="18" charset="0"/>
              </a:rPr>
              <a:t>macrostate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with the most microstates) </a:t>
            </a:r>
            <a:r>
              <a:rPr lang="en-GB" sz="2800" i="1" u="sng" dirty="0">
                <a:solidFill>
                  <a:srgbClr val="000000"/>
                </a:solidFill>
                <a:latin typeface="Times New Roman" pitchFamily="18" charset="0"/>
              </a:rPr>
              <a:t>given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the constraints</a:t>
            </a:r>
          </a:p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The total energy  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E,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remains constant</a:t>
            </a:r>
          </a:p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The total number of particles 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, remains constant</a:t>
            </a:r>
          </a:p>
          <a:p>
            <a:pPr marL="1344613" lvl="2" indent="-323850">
              <a:spcBef>
                <a:spcPts val="800"/>
              </a:spcBef>
              <a:buFont typeface="Times New Roman" pitchFamily="18" charset="0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The number of microstates accessible to the particles increases as temperature </a:t>
            </a:r>
            <a:r>
              <a:rPr lang="en-GB" sz="2800" i="1" dirty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 increases</a:t>
            </a:r>
          </a:p>
        </p:txBody>
      </p:sp>
    </p:spTree>
    <p:extLst>
      <p:ext uri="{BB962C8B-B14F-4D97-AF65-F5344CB8AC3E}">
        <p14:creationId xmlns:p14="http://schemas.microsoft.com/office/powerpoint/2010/main" val="2851058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15089</TotalTime>
  <Words>1290</Words>
  <Application>Microsoft Macintosh PowerPoint</Application>
  <PresentationFormat>On-screen Show (4:3)</PresentationFormat>
  <Paragraphs>199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Courier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John Jay College of Criminal Justice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Nicholas Petraco</dc:creator>
  <cp:lastModifiedBy>Nicholas Petraco</cp:lastModifiedBy>
  <cp:revision>532</cp:revision>
  <dcterms:created xsi:type="dcterms:W3CDTF">2011-09-22T13:36:22Z</dcterms:created>
  <dcterms:modified xsi:type="dcterms:W3CDTF">2023-10-01T02:57:54Z</dcterms:modified>
</cp:coreProperties>
</file>