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71" r:id="rId15"/>
    <p:sldId id="268" r:id="rId16"/>
    <p:sldId id="272" r:id="rId17"/>
    <p:sldId id="273" r:id="rId18"/>
    <p:sldId id="274" r:id="rId19"/>
    <p:sldId id="275" r:id="rId20"/>
    <p:sldId id="284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1"/>
  </p:normalViewPr>
  <p:slideViewPr>
    <p:cSldViewPr snapToGrid="0" snapToObjects="1">
      <p:cViewPr varScale="1">
        <p:scale>
          <a:sx n="109" d="100"/>
          <a:sy n="109" d="100"/>
        </p:scale>
        <p:origin x="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EA89-28A1-B243-977E-6A31A2C6F750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3973-D72D-C444-B192-E465228F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2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03973-D72D-C444-B192-E465228F13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D364-E2AF-6144-9050-EED35606F0A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em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emf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492635" y="2160516"/>
            <a:ext cx="6284761" cy="3142568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21918" y="3731800"/>
            <a:ext cx="26187" cy="2508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220940" y="2304550"/>
            <a:ext cx="1400979" cy="14272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50" y="2396208"/>
            <a:ext cx="2077619" cy="22521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738" y="2396208"/>
            <a:ext cx="2077619" cy="225217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1447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22E-6 -1.66127E-6 C 0.00694 -0.02892 0.0132 -0.04003 0.02727 -0.06108 C 0.04134 -0.08214 0.06166 -0.10689 0.08459 -0.12587 C 0.10752 -0.14484 0.13635 -0.16312 0.16467 -0.17561 C 0.19298 -0.18811 0.2239 -0.19621 0.25499 -0.20037 C 0.28608 -0.20453 0.32499 -0.20037 0.35105 -0.20037 C 0.3771 -0.20037 0.38631 -0.20477 0.41115 -0.20037 C 0.43599 -0.19597 0.46847 -0.19227 0.49991 -0.17376 C 0.53135 -0.15525 0.57669 -0.11453 0.60031 -0.08977 C 0.62393 -0.06502 0.63175 -0.04743 0.64182 -0.02476 C 0.6519 -0.00208 0.66024 0.02198 0.66041 0.04581 C 0.66058 0.06964 0.65798 0.09 0.64321 0.11823 C 0.62845 0.14646 0.61803 0.19112 0.57165 0.21564 C 0.52527 0.24017 0.42852 0.2596 0.36529 0.26539 C 0.30206 0.27117 0.24735 0.26539 0.19194 0.25012 C 0.13653 0.23484 0.06739 0.19667 0.033 0.17376 C -0.00139 0.15086 -0.00799 0.1416 -0.01442 0.11268 C -0.02085 0.08376 -0.00695 0.02892 2.4822E-6 -1.66127E-6 Z " pathEditMode="relative" ptsTypes="aaaaaaaaaaaaaaaa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3 0.01157 C 0.04603 0.0546 0.04551 0.09764 0.03665 0.12795 C 0.02779 0.15826 0.01633 0.17445 -0.00642 0.19296 C -0.02918 0.21147 -0.05697 0.22628 -0.09988 0.23878 C -0.14226 0.25127 -0.21886 0.26377 -0.26142 0.26747 C -0.30398 0.27117 -0.31388 0.27024 -0.35452 0.26168 C -0.39517 0.25312 -0.46604 0.23184 -0.50495 0.21587 C -0.54386 0.19991 -0.56765 0.18487 -0.58798 0.16613 C -0.6083 0.14738 -0.62237 0.12864 -0.62671 0.10319 C -0.63106 0.07774 -0.62428 0.04512 -0.61386 0.01365 C -0.60344 -0.01782 -0.58798 -0.05599 -0.56366 -0.08561 C -0.53934 -0.11523 -0.50147 -0.14461 -0.4676 -0.16405 C -0.43373 -0.18348 -0.39552 -0.19621 -0.36025 -0.20222 C -0.32499 -0.20824 -0.28799 -0.20107 -0.25569 -0.20014 C -0.22355 -0.19921 -0.19698 -0.20407 -0.16675 -0.19644 C -0.1367 -0.1888 -0.10387 -0.174 -0.07504 -0.15433 C -0.04638 -0.13466 -0.01424 -0.10227 0.00504 -0.07797 C 0.02432 -0.05368 0.03387 -0.03494 0.041 -0.00926 C 0.04812 0.01643 0.04812 0.0465 0.04812 0.07658 " pathEditMode="relative" rAng="0" ptsTypes="aaaaaaaaaaaaaaaaaaA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20" y="19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Operator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38704"/>
            <a:ext cx="8686800" cy="1584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Just for concreteness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written in terms of position and momentum operators as: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4884" y="1452815"/>
            <a:ext cx="235229" cy="69562"/>
            <a:chOff x="856995" y="3645260"/>
            <a:chExt cx="235229" cy="6956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56995" y="3645260"/>
              <a:ext cx="124244" cy="690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67980" y="3645794"/>
              <a:ext cx="124244" cy="690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1" y="3333903"/>
            <a:ext cx="2130777" cy="2515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33" y="2794000"/>
            <a:ext cx="3657600" cy="33457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4654" y="4175667"/>
            <a:ext cx="9270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14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Operators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232682" y="1119287"/>
            <a:ext cx="8686800" cy="59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Ideally we’d like to know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BUT…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32682" y="4535146"/>
            <a:ext cx="8686800" cy="1959392"/>
            <a:chOff x="232682" y="1712946"/>
            <a:chExt cx="8686800" cy="1959392"/>
          </a:xfrm>
        </p:grpSpPr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232682" y="1712946"/>
              <a:ext cx="8686800" cy="1959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887413" lvl="1" indent="-323850">
                <a:spcBef>
                  <a:spcPts val="800"/>
                </a:spcBef>
                <a:buFont typeface="Times New Roman" pitchFamily="18" charset="0"/>
                <a:buChar char="•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, </a:t>
              </a: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en-GB" sz="2800" baseline="-25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and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don’t commute!</a:t>
              </a:r>
              <a:endParaRPr lang="en-GB" sz="32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887413" lvl="1" indent="-323850">
                <a:spcBef>
                  <a:spcPts val="800"/>
                </a:spcBef>
                <a:buFont typeface="Times New Roman" pitchFamily="18" charset="0"/>
                <a:buChar char="•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By Heisenberg, we can’t measure them simultaneously, so we can’t know exactly where and what </a:t>
              </a:r>
              <a:r>
                <a:rPr lang="en-GB" sz="2800" b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is!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140270" y="1713478"/>
              <a:ext cx="235229" cy="69562"/>
              <a:chOff x="1794633" y="6267805"/>
              <a:chExt cx="235229" cy="6956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H="1">
                <a:off x="179463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905618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727796" y="1714012"/>
              <a:ext cx="235229" cy="69562"/>
              <a:chOff x="1794633" y="6267805"/>
              <a:chExt cx="235229" cy="6956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H="1">
                <a:off x="179463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905618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708487" y="1714546"/>
              <a:ext cx="221424" cy="69562"/>
              <a:chOff x="1767023" y="6267805"/>
              <a:chExt cx="221424" cy="6956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>
                <a:off x="176702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864203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76" y="1739899"/>
            <a:ext cx="2387600" cy="2474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1563" y="2567000"/>
            <a:ext cx="421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One day this will be a lab…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3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Operators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1047834"/>
            <a:ext cx="2832100" cy="77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80" y="1745292"/>
            <a:ext cx="590002" cy="635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590" y="1745292"/>
            <a:ext cx="587527" cy="635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096" y="1745292"/>
            <a:ext cx="619253" cy="635000"/>
          </a:xfrm>
          <a:prstGeom prst="rect">
            <a:avLst/>
          </a:prstGeom>
        </p:spPr>
      </p:pic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231613" y="1271761"/>
            <a:ext cx="8686800" cy="1108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                         does commute with each of                         </a:t>
            </a:r>
          </a:p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      ,     and     individually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51" y="4806324"/>
            <a:ext cx="414146" cy="67149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159" y="5345350"/>
            <a:ext cx="619253" cy="635000"/>
          </a:xfrm>
          <a:prstGeom prst="rect">
            <a:avLst/>
          </a:prstGeom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60162" y="4942737"/>
            <a:ext cx="8686800" cy="1539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     is the length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squared.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has the simplest mathematical form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 let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 pick the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-axis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 our “reference” axis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167" y="2441221"/>
            <a:ext cx="1687323" cy="22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Operators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232682" y="1119287"/>
            <a:ext cx="8686800" cy="300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 we’ve decided that we will use      and      as a substitute for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Because we can simultaneously measure: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the length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squared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the projection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on the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094" y="1050257"/>
            <a:ext cx="414146" cy="671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332" y="1064063"/>
            <a:ext cx="487336" cy="63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423" y="1533995"/>
            <a:ext cx="253477" cy="6714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21860" y="4294996"/>
            <a:ext cx="4626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 rot="2936674">
            <a:off x="2719267" y="4447606"/>
            <a:ext cx="3464198" cy="2055653"/>
            <a:chOff x="2963157" y="3004663"/>
            <a:chExt cx="3464198" cy="2055653"/>
          </a:xfrm>
        </p:grpSpPr>
        <p:cxnSp>
          <p:nvCxnSpPr>
            <p:cNvPr id="22" name="Straight Arrow Connector 21"/>
            <p:cNvCxnSpPr/>
            <p:nvPr/>
          </p:nvCxnSpPr>
          <p:spPr>
            <a:xfrm rot="15726652" flipH="1" flipV="1">
              <a:off x="3992360" y="3831912"/>
              <a:ext cx="0" cy="2058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299365" y="3004663"/>
              <a:ext cx="3127990" cy="2055653"/>
              <a:chOff x="2857608" y="3708756"/>
              <a:chExt cx="3127990" cy="2055653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2857608" y="3837995"/>
                <a:ext cx="1738244" cy="156740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8663326" flipH="1" flipV="1">
                <a:off x="3590761" y="4891418"/>
                <a:ext cx="768333" cy="97764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8663326" flipV="1">
                <a:off x="4279972" y="4688620"/>
                <a:ext cx="1840455" cy="350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 rot="18663326">
                <a:off x="3068188" y="3623103"/>
                <a:ext cx="351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en-US" sz="28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8663326">
                <a:off x="3312941" y="4791666"/>
                <a:ext cx="370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 sz="28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8663326">
                <a:off x="5538877" y="4043748"/>
                <a:ext cx="370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sz="2800" dirty="0"/>
              </a:p>
            </p:txBody>
          </p:sp>
        </p:grpSp>
      </p:grpSp>
      <p:cxnSp>
        <p:nvCxnSpPr>
          <p:cNvPr id="7" name="Straight Connector 6"/>
          <p:cNvCxnSpPr/>
          <p:nvPr/>
        </p:nvCxnSpPr>
        <p:spPr>
          <a:xfrm>
            <a:off x="2585121" y="4813659"/>
            <a:ext cx="159073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85121" y="4822534"/>
            <a:ext cx="0" cy="13643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585121" y="4813659"/>
            <a:ext cx="946154" cy="56172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4254850" y="4852160"/>
            <a:ext cx="309243" cy="12996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0288" y="5218047"/>
            <a:ext cx="50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2400" i="1" baseline="-25000" dirty="0"/>
          </a:p>
        </p:txBody>
      </p:sp>
      <p:sp>
        <p:nvSpPr>
          <p:cNvPr id="41" name="Right Brace 40"/>
          <p:cNvSpPr/>
          <p:nvPr/>
        </p:nvSpPr>
        <p:spPr>
          <a:xfrm rot="19338418" flipH="1">
            <a:off x="3415887" y="5414765"/>
            <a:ext cx="460988" cy="9731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70396" y="5767206"/>
            <a:ext cx="511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i="1" baseline="-25000" dirty="0"/>
          </a:p>
        </p:txBody>
      </p:sp>
      <p:sp>
        <p:nvSpPr>
          <p:cNvPr id="43" name="Right Brace 42"/>
          <p:cNvSpPr/>
          <p:nvPr/>
        </p:nvSpPr>
        <p:spPr>
          <a:xfrm rot="16200000" flipH="1">
            <a:off x="3276291" y="5590769"/>
            <a:ext cx="220247" cy="15066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5616" y="6316818"/>
            <a:ext cx="511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i="1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4916953" y="3953261"/>
            <a:ext cx="400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BUT we can’t know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simultaneously!</a:t>
            </a:r>
          </a:p>
          <a:p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We’ve chosen to know only </a:t>
            </a:r>
            <a:r>
              <a:rPr lang="en-GB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(and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2" grpId="1" animBg="1"/>
      <p:bldP spid="12" grpId="2" animBg="1"/>
      <p:bldP spid="13" grpId="0"/>
      <p:bldP spid="13" grpId="1"/>
      <p:bldP spid="13" grpId="2"/>
      <p:bldP spid="41" grpId="0" animBg="1"/>
      <p:bldP spid="42" grpId="0"/>
      <p:bldP spid="43" grpId="0" animBg="1"/>
      <p:bldP spid="4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Operators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232682" y="1119287"/>
            <a:ext cx="8686800" cy="300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 we’ve decided that we will use      and       as a substitute for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Because we can simultaneously measure: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the length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squared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the projection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on the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094" y="1050257"/>
            <a:ext cx="414146" cy="671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331" y="1064063"/>
            <a:ext cx="619253" cy="63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423" y="1533995"/>
            <a:ext cx="253477" cy="6714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49884" y="4703443"/>
            <a:ext cx="4626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3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8663326" flipH="1" flipV="1">
            <a:off x="3364866" y="4460426"/>
            <a:ext cx="0" cy="2058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2936674">
            <a:off x="2997780" y="4574369"/>
            <a:ext cx="3127990" cy="2055653"/>
            <a:chOff x="2857608" y="3708756"/>
            <a:chExt cx="3127990" cy="2055653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2857608" y="3837995"/>
              <a:ext cx="1738244" cy="15674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8663326" flipH="1" flipV="1">
              <a:off x="3590761" y="4891418"/>
              <a:ext cx="768333" cy="97764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8663326" flipV="1">
              <a:off x="4279972" y="4688620"/>
              <a:ext cx="1840455" cy="35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rot="18663326">
              <a:off x="3068188" y="3623103"/>
              <a:ext cx="3519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 rot="18663326">
              <a:off x="3312941" y="4791666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 rot="18663326">
              <a:off x="5538877" y="4043748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2800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2585121" y="4578961"/>
            <a:ext cx="3342332" cy="46939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254850" y="4852160"/>
            <a:ext cx="309243" cy="12996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0288" y="5218047"/>
            <a:ext cx="50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2400" i="1" baseline="-25000" dirty="0"/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>
          <a:xfrm flipH="1" flipV="1">
            <a:off x="3074594" y="4647702"/>
            <a:ext cx="1066368" cy="1504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901497" y="4578961"/>
            <a:ext cx="265705" cy="1572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67202" y="4578961"/>
            <a:ext cx="439561" cy="1572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67202" y="4647702"/>
            <a:ext cx="1037234" cy="1504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" idx="6"/>
          </p:cNvCxnSpPr>
          <p:nvPr/>
        </p:nvCxnSpPr>
        <p:spPr>
          <a:xfrm flipV="1">
            <a:off x="4140962" y="4813659"/>
            <a:ext cx="1786491" cy="1373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612731" y="4813659"/>
            <a:ext cx="1555841" cy="1373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67202" y="4813659"/>
            <a:ext cx="1760251" cy="1373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rved Up Arrow 35"/>
          <p:cNvSpPr/>
          <p:nvPr/>
        </p:nvSpPr>
        <p:spPr>
          <a:xfrm>
            <a:off x="1201024" y="5218047"/>
            <a:ext cx="2197845" cy="35947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4189" y="5782461"/>
            <a:ext cx="254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can be anywhere in a cone for a given </a:t>
            </a:r>
            <a:r>
              <a:rPr lang="en-GB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i="1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6494996" y="4164911"/>
            <a:ext cx="254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For different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’s we’ll have different </a:t>
            </a:r>
            <a:r>
              <a:rPr lang="en-GB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i="1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’s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426646" y="5473742"/>
            <a:ext cx="2546034" cy="1200329"/>
            <a:chOff x="6494996" y="5551628"/>
            <a:chExt cx="2546034" cy="1200329"/>
          </a:xfrm>
        </p:grpSpPr>
        <p:sp>
          <p:nvSpPr>
            <p:cNvPr id="45" name="Rectangle 44"/>
            <p:cNvSpPr/>
            <p:nvPr/>
          </p:nvSpPr>
          <p:spPr>
            <a:xfrm>
              <a:off x="6494996" y="5551628"/>
              <a:ext cx="25460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So what are the possible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</a:p>
            <a:p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 and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       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eigenvalues and what are their </a:t>
              </a:r>
              <a:r>
                <a:rPr lang="en-GB" dirty="0" err="1">
                  <a:solidFill>
                    <a:srgbClr val="000000"/>
                  </a:solidFill>
                  <a:latin typeface="Times New Roman" pitchFamily="18" charset="0"/>
                </a:rPr>
                <a:t>eigen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-functions?</a:t>
              </a:r>
              <a:endParaRPr lang="en-US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1609" y="5833150"/>
              <a:ext cx="254482" cy="41261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8568" y="5814155"/>
              <a:ext cx="380515" cy="390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/>
      <p:bldP spid="36" grpId="0" animBg="1"/>
      <p:bldP spid="38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Eigen-System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232682" y="1134464"/>
            <a:ext cx="8686800" cy="300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Operators that commute have the same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   and      commute so they have the same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Using the commutation relations on the previous slides along with: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428" y="2108592"/>
            <a:ext cx="414146" cy="544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777" y="2122397"/>
            <a:ext cx="619253" cy="635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6385" y="5614920"/>
            <a:ext cx="2506837" cy="431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563563" lvl="1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we’d find….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53465" y="6046650"/>
            <a:ext cx="3482623" cy="378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One day this will be a lab too…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6443" y="3570111"/>
            <a:ext cx="1679223" cy="1495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777" y="3612445"/>
            <a:ext cx="2127956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Eigen-System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312" y="1608666"/>
            <a:ext cx="5168900" cy="818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312" y="5573181"/>
            <a:ext cx="3832578" cy="7605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3324" y="3404611"/>
            <a:ext cx="807144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called: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Spherical Harmonics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{0,1,2,3,….}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angular momentum quantum number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{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-l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…, 0, …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}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magnetic quantum number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71889" y="2427111"/>
            <a:ext cx="2554111" cy="906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13001" y="4769556"/>
            <a:ext cx="2412999" cy="95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85CDECD-1793-7231-6E21-4FE8C44E84DB}"/>
              </a:ext>
            </a:extLst>
          </p:cNvPr>
          <p:cNvSpPr/>
          <p:nvPr/>
        </p:nvSpPr>
        <p:spPr>
          <a:xfrm>
            <a:off x="712177" y="1460683"/>
            <a:ext cx="8312587" cy="4975286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Vector Diagrams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199450" y="1425222"/>
            <a:ext cx="14112" cy="5249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44044" y="876656"/>
            <a:ext cx="48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3600" i="1" dirty="0"/>
          </a:p>
        </p:txBody>
      </p:sp>
      <p:sp>
        <p:nvSpPr>
          <p:cNvPr id="13" name="Rectangle 12"/>
          <p:cNvSpPr/>
          <p:nvPr/>
        </p:nvSpPr>
        <p:spPr>
          <a:xfrm>
            <a:off x="6900478" y="1208661"/>
            <a:ext cx="151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Say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 l =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974" y="2482535"/>
            <a:ext cx="1036687" cy="8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61" y="2482535"/>
            <a:ext cx="2427112" cy="81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772" y="2482535"/>
            <a:ext cx="1527301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005" y="3163711"/>
            <a:ext cx="2362200" cy="5588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029933" y="4064000"/>
            <a:ext cx="35296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352" y="4796763"/>
            <a:ext cx="1036687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7021" y="4796763"/>
            <a:ext cx="1527301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556" y="5496674"/>
            <a:ext cx="2362200" cy="558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88276" y="1692689"/>
            <a:ext cx="3183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then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 m =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{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2, -1, 0, 1, 2}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4233607" y="2154516"/>
            <a:ext cx="1349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 m =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436685" y="4476208"/>
            <a:ext cx="1349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 m =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227672" y="1834444"/>
            <a:ext cx="1495768" cy="2204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27672" y="2836333"/>
            <a:ext cx="2398873" cy="1227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227672" y="4038922"/>
            <a:ext cx="2638768" cy="2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27672" y="4064003"/>
            <a:ext cx="1495768" cy="2204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27672" y="4064003"/>
            <a:ext cx="2398873" cy="122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199450" y="1834444"/>
            <a:ext cx="152399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199450" y="2836333"/>
            <a:ext cx="242709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199450" y="5291673"/>
            <a:ext cx="242709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168598" y="6268481"/>
            <a:ext cx="152399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989826" y="1782823"/>
            <a:ext cx="1310483" cy="2576958"/>
            <a:chOff x="1963295" y="1748104"/>
            <a:chExt cx="1310483" cy="2576958"/>
          </a:xfrm>
        </p:grpSpPr>
        <p:sp>
          <p:nvSpPr>
            <p:cNvPr id="53" name="Right Brace 52"/>
            <p:cNvSpPr/>
            <p:nvPr/>
          </p:nvSpPr>
          <p:spPr>
            <a:xfrm rot="2080953">
              <a:off x="1963295" y="1748104"/>
              <a:ext cx="349072" cy="257695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281355" y="3135899"/>
              <a:ext cx="992423" cy="5866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ight Brace 57"/>
          <p:cNvSpPr/>
          <p:nvPr/>
        </p:nvSpPr>
        <p:spPr>
          <a:xfrm rot="10800000">
            <a:off x="790222" y="1837988"/>
            <a:ext cx="336042" cy="21977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7" y="2799624"/>
            <a:ext cx="790128" cy="26403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1617533"/>
            <a:ext cx="536223" cy="381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2562976"/>
            <a:ext cx="536223" cy="46566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3762416"/>
            <a:ext cx="536223" cy="46566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5102966"/>
            <a:ext cx="747890" cy="38100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6076632"/>
            <a:ext cx="747890" cy="5489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66" y="2181974"/>
            <a:ext cx="846667" cy="4374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211" y="3149600"/>
            <a:ext cx="846667" cy="43744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307" y="4157528"/>
            <a:ext cx="846667" cy="4374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439" y="4719150"/>
            <a:ext cx="846667" cy="43744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07" y="5609563"/>
            <a:ext cx="846667" cy="43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04652-2AED-E392-3053-92D83C1C54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0669" y="3577077"/>
            <a:ext cx="3967980" cy="3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5" grpId="2"/>
      <p:bldP spid="58" grpId="0" animBg="1"/>
      <p:bldP spid="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Vector Diagrams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199450" y="1425222"/>
            <a:ext cx="14112" cy="5249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44044" y="876656"/>
            <a:ext cx="48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36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29933" y="4064000"/>
            <a:ext cx="35296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227672" y="1834444"/>
            <a:ext cx="1495768" cy="2204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27672" y="2836333"/>
            <a:ext cx="2398873" cy="1227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227672" y="4038922"/>
            <a:ext cx="2638768" cy="2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27672" y="4064003"/>
            <a:ext cx="1495768" cy="2204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27672" y="4064003"/>
            <a:ext cx="2398873" cy="122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199450" y="1834444"/>
            <a:ext cx="152399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199450" y="2836333"/>
            <a:ext cx="242709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199450" y="5291673"/>
            <a:ext cx="242709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168598" y="6268481"/>
            <a:ext cx="152399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1617533"/>
            <a:ext cx="536223" cy="381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3762416"/>
            <a:ext cx="536223" cy="46566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5102966"/>
            <a:ext cx="747890" cy="38100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6076632"/>
            <a:ext cx="747890" cy="5489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66" y="2181974"/>
            <a:ext cx="846667" cy="4374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192" y="2323686"/>
            <a:ext cx="846667" cy="43744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192" y="4157528"/>
            <a:ext cx="846667" cy="4374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192" y="5385582"/>
            <a:ext cx="846667" cy="43744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784" y="5604305"/>
            <a:ext cx="846667" cy="4374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54" y="2562976"/>
            <a:ext cx="536223" cy="465666"/>
          </a:xfrm>
          <a:prstGeom prst="rect">
            <a:avLst/>
          </a:prstGeom>
        </p:spPr>
      </p:pic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866440" y="1723316"/>
            <a:ext cx="5228879" cy="41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Take home messages: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15121" y="4112581"/>
            <a:ext cx="5228879" cy="135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Angular momentum can only point in certain directions: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Dictated by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AC569-3E03-DC86-2FE6-2059E0C13924}"/>
              </a:ext>
            </a:extLst>
          </p:cNvPr>
          <p:cNvSpPr/>
          <p:nvPr/>
        </p:nvSpPr>
        <p:spPr>
          <a:xfrm>
            <a:off x="5118875" y="3175762"/>
            <a:ext cx="3330389" cy="75313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ADF1C-8FCB-D9AE-B088-3C9EF6149A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222" y="3288753"/>
            <a:ext cx="3039899" cy="532278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E1EB620D-2931-EE6D-1B83-EA263ACA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056" y="2246509"/>
            <a:ext cx="5228879" cy="753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magnitude (length) of angular momentum is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quantized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7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2682" y="1134464"/>
            <a:ext cx="8686800" cy="99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explicit form of       and       is best expressed in spherical polar coordinates: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317" y="1021730"/>
            <a:ext cx="414146" cy="671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778" y="1035536"/>
            <a:ext cx="310446" cy="635000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32682" y="5068642"/>
            <a:ext cx="8686800" cy="1662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won’t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actually formulate these operators (they are too messy!), but their wave functions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will be in terms of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instead of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 </a:t>
            </a:r>
            <a:r>
              <a:rPr lang="en-GB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5666" y="2271890"/>
            <a:ext cx="2483555" cy="2315883"/>
            <a:chOff x="6209321" y="1560642"/>
            <a:chExt cx="1885271" cy="206546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209321" y="3277545"/>
              <a:ext cx="375543" cy="3485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84864" y="3277545"/>
              <a:ext cx="150972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84864" y="1560642"/>
              <a:ext cx="0" cy="171690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751665" y="4403107"/>
            <a:ext cx="30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89221" y="3984066"/>
            <a:ext cx="312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61586" y="1960223"/>
            <a:ext cx="29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00386" y="2751667"/>
            <a:ext cx="1297392" cy="144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499556" y="3301953"/>
            <a:ext cx="606777" cy="183491"/>
          </a:xfrm>
          <a:custGeom>
            <a:avLst/>
            <a:gdLst>
              <a:gd name="connsiteX0" fmla="*/ 0 w 606777"/>
              <a:gd name="connsiteY0" fmla="*/ 169380 h 183491"/>
              <a:gd name="connsiteX1" fmla="*/ 310444 w 606777"/>
              <a:gd name="connsiteY1" fmla="*/ 47 h 183491"/>
              <a:gd name="connsiteX2" fmla="*/ 606777 w 606777"/>
              <a:gd name="connsiteY2" fmla="*/ 183491 h 183491"/>
              <a:gd name="connsiteX3" fmla="*/ 606777 w 606777"/>
              <a:gd name="connsiteY3" fmla="*/ 183491 h 18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77" h="183491">
                <a:moveTo>
                  <a:pt x="0" y="169380"/>
                </a:moveTo>
                <a:cubicBezTo>
                  <a:pt x="104657" y="83537"/>
                  <a:pt x="209315" y="-2305"/>
                  <a:pt x="310444" y="47"/>
                </a:cubicBezTo>
                <a:cubicBezTo>
                  <a:pt x="411573" y="2399"/>
                  <a:pt x="606777" y="183491"/>
                  <a:pt x="606777" y="183491"/>
                </a:cubicBezTo>
                <a:lnTo>
                  <a:pt x="606777" y="183491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797778" y="2751667"/>
            <a:ext cx="0" cy="183610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797778" y="4196954"/>
            <a:ext cx="465666" cy="390819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" idx="3"/>
          </p:cNvCxnSpPr>
          <p:nvPr/>
        </p:nvCxnSpPr>
        <p:spPr>
          <a:xfrm flipH="1" flipV="1">
            <a:off x="3057487" y="4587773"/>
            <a:ext cx="1740291" cy="1577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00386" y="4196955"/>
            <a:ext cx="1297392" cy="39081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231444" y="4289778"/>
            <a:ext cx="564445" cy="186613"/>
          </a:xfrm>
          <a:custGeom>
            <a:avLst/>
            <a:gdLst>
              <a:gd name="connsiteX0" fmla="*/ 0 w 564445"/>
              <a:gd name="connsiteY0" fmla="*/ 98778 h 186613"/>
              <a:gd name="connsiteX1" fmla="*/ 296334 w 564445"/>
              <a:gd name="connsiteY1" fmla="*/ 183444 h 186613"/>
              <a:gd name="connsiteX2" fmla="*/ 564445 w 564445"/>
              <a:gd name="connsiteY2" fmla="*/ 0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5" h="186613">
                <a:moveTo>
                  <a:pt x="0" y="98778"/>
                </a:moveTo>
                <a:cubicBezTo>
                  <a:pt x="101130" y="149342"/>
                  <a:pt x="202260" y="199907"/>
                  <a:pt x="296334" y="183444"/>
                </a:cubicBezTo>
                <a:cubicBezTo>
                  <a:pt x="390408" y="166981"/>
                  <a:pt x="564445" y="0"/>
                  <a:pt x="564445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45222" y="299033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642401" y="425750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71927" y="3103224"/>
            <a:ext cx="33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i="1" dirty="0"/>
          </a:p>
        </p:txBody>
      </p:sp>
      <p:sp>
        <p:nvSpPr>
          <p:cNvPr id="43" name="Rectangle 42"/>
          <p:cNvSpPr/>
          <p:nvPr/>
        </p:nvSpPr>
        <p:spPr>
          <a:xfrm>
            <a:off x="5489221" y="2651620"/>
            <a:ext cx="2850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For now, our particle is on a sphere and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is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6" grpId="0"/>
      <p:bldP spid="27" grpId="0"/>
      <p:bldP spid="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If a particle is confined to going around a sphere: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859463" y="2250472"/>
            <a:ext cx="3880318" cy="3877536"/>
            <a:chOff x="859463" y="2250472"/>
            <a:chExt cx="3880318" cy="3877536"/>
          </a:xfrm>
        </p:grpSpPr>
        <p:grpSp>
          <p:nvGrpSpPr>
            <p:cNvPr id="9" name="Group 8"/>
            <p:cNvGrpSpPr/>
            <p:nvPr/>
          </p:nvGrpSpPr>
          <p:grpSpPr>
            <a:xfrm>
              <a:off x="859463" y="2250472"/>
              <a:ext cx="3880318" cy="3877536"/>
              <a:chOff x="3203131" y="2252174"/>
              <a:chExt cx="3880318" cy="387753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207847" y="2252174"/>
                <a:ext cx="3875602" cy="3875834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203131" y="3771080"/>
                <a:ext cx="3875602" cy="98205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5400000">
                <a:off x="3185322" y="3700882"/>
                <a:ext cx="3875602" cy="98205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2288428" y="4307937"/>
              <a:ext cx="487366" cy="4173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75794" y="4307937"/>
              <a:ext cx="1959271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75794" y="2252405"/>
              <a:ext cx="0" cy="20555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 rot="6619742" flipV="1">
            <a:off x="814251" y="3199061"/>
            <a:ext cx="3793624" cy="18917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548297" y="3442879"/>
            <a:ext cx="296975" cy="32481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257017" y="2147669"/>
            <a:ext cx="267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At any instant the particle is on a particular circle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775794" y="3442879"/>
            <a:ext cx="1161129" cy="86505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ight Brace 55"/>
          <p:cNvSpPr/>
          <p:nvPr/>
        </p:nvSpPr>
        <p:spPr>
          <a:xfrm rot="13936464">
            <a:off x="2758557" y="3048781"/>
            <a:ext cx="628476" cy="11793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746659" y="2886476"/>
            <a:ext cx="3668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3200" b="1" dirty="0"/>
          </a:p>
        </p:txBody>
      </p:sp>
      <p:sp>
        <p:nvSpPr>
          <p:cNvPr id="58" name="Rectangle 57"/>
          <p:cNvSpPr/>
          <p:nvPr/>
        </p:nvSpPr>
        <p:spPr>
          <a:xfrm>
            <a:off x="3661868" y="6239196"/>
            <a:ext cx="38985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4742330" y="3119713"/>
            <a:ext cx="267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The particle is some distance from the origin,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>
            <a:off x="4176771" y="5900686"/>
            <a:ext cx="2674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The particle or mass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has some velocity,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and momentum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792901" y="3527999"/>
            <a:ext cx="2897775" cy="148701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miley Face 63"/>
          <p:cNvSpPr/>
          <p:nvPr/>
        </p:nvSpPr>
        <p:spPr>
          <a:xfrm>
            <a:off x="3639948" y="3154179"/>
            <a:ext cx="536823" cy="497573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012351" y="4105100"/>
            <a:ext cx="267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The particle has angular momentum,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E26635-CF1C-CB72-9137-C5C618364889}"/>
              </a:ext>
            </a:extLst>
          </p:cNvPr>
          <p:cNvSpPr/>
          <p:nvPr/>
        </p:nvSpPr>
        <p:spPr>
          <a:xfrm>
            <a:off x="2650300" y="1937726"/>
            <a:ext cx="27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13442-87E3-CFE9-C818-F75F8397B29C}"/>
              </a:ext>
            </a:extLst>
          </p:cNvPr>
          <p:cNvSpPr/>
          <p:nvPr/>
        </p:nvSpPr>
        <p:spPr>
          <a:xfrm>
            <a:off x="4688488" y="417556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2F409-A664-6924-0BBE-704B3E3FAFD4}"/>
              </a:ext>
            </a:extLst>
          </p:cNvPr>
          <p:cNvSpPr/>
          <p:nvPr/>
        </p:nvSpPr>
        <p:spPr>
          <a:xfrm>
            <a:off x="2048390" y="463826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6" grpId="0" animBg="1"/>
      <p:bldP spid="57" grpId="0"/>
      <p:bldP spid="58" grpId="0"/>
      <p:bldP spid="59" grpId="0"/>
      <p:bldP spid="60" grpId="0"/>
      <p:bldP spid="64" grpId="0" animBg="1"/>
      <p:bldP spid="67" grpId="0"/>
      <p:bldP spid="2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DD550-EDB3-20E9-C141-B2EB7B43A51B}"/>
              </a:ext>
            </a:extLst>
          </p:cNvPr>
          <p:cNvSpPr txBox="1"/>
          <p:nvPr/>
        </p:nvSpPr>
        <p:spPr>
          <a:xfrm>
            <a:off x="1031631" y="2426678"/>
            <a:ext cx="7472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 BELOW PICTURES TO BE THE 2D spherical harmonics and NOT the 3D ones</a:t>
            </a:r>
          </a:p>
          <a:p>
            <a:endParaRPr lang="en-US" dirty="0"/>
          </a:p>
          <a:p>
            <a:r>
              <a:rPr lang="en-US" dirty="0"/>
              <a:t>Use python??</a:t>
            </a:r>
          </a:p>
        </p:txBody>
      </p:sp>
    </p:spTree>
    <p:extLst>
      <p:ext uri="{BB962C8B-B14F-4D97-AF65-F5344CB8AC3E}">
        <p14:creationId xmlns:p14="http://schemas.microsoft.com/office/powerpoint/2010/main" val="157644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2682" y="1134464"/>
            <a:ext cx="8686800" cy="99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 0,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800" i="1" baseline="-250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 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600200"/>
            <a:ext cx="4572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9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42015" y="1243542"/>
            <a:ext cx="3153985" cy="50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 1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800" i="1" baseline="-250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={-1, 0, 1}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" y="2163233"/>
            <a:ext cx="2754872" cy="2930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731" y="2398889"/>
            <a:ext cx="3189110" cy="2695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371" y="1993899"/>
            <a:ext cx="2099165" cy="33217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86815" y="5826667"/>
            <a:ext cx="27260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Look Familiar?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803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42015" y="1243542"/>
            <a:ext cx="3817207" cy="50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 2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800" i="1" baseline="-250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={-2, -1, 0, 1, 2}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86815" y="6292330"/>
            <a:ext cx="27260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Look Familiar?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9" y="1453877"/>
            <a:ext cx="1791216" cy="2587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46" y="4370211"/>
            <a:ext cx="2278891" cy="248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670" y="1719441"/>
            <a:ext cx="2779889" cy="213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444" y="2729522"/>
            <a:ext cx="1798278" cy="2856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003" y="4539543"/>
            <a:ext cx="2525889" cy="21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on a Sphere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07260" y="1178868"/>
            <a:ext cx="3880318" cy="3877536"/>
            <a:chOff x="859463" y="2250472"/>
            <a:chExt cx="3880318" cy="3877536"/>
          </a:xfrm>
        </p:grpSpPr>
        <p:grpSp>
          <p:nvGrpSpPr>
            <p:cNvPr id="12" name="Group 11"/>
            <p:cNvGrpSpPr/>
            <p:nvPr/>
          </p:nvGrpSpPr>
          <p:grpSpPr>
            <a:xfrm>
              <a:off x="859463" y="2250472"/>
              <a:ext cx="3880318" cy="3877536"/>
              <a:chOff x="3203131" y="2252174"/>
              <a:chExt cx="3880318" cy="387753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07847" y="2252174"/>
                <a:ext cx="3875602" cy="3875834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03131" y="3771080"/>
                <a:ext cx="3875602" cy="98205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5400000">
                <a:off x="3185322" y="3700882"/>
                <a:ext cx="3875602" cy="982053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V="1">
              <a:off x="2288428" y="4307937"/>
              <a:ext cx="487366" cy="4173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75794" y="4307937"/>
              <a:ext cx="1959271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75794" y="2252405"/>
              <a:ext cx="0" cy="20555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V="1">
            <a:off x="4523591" y="2371275"/>
            <a:ext cx="1161129" cy="86505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3936464">
            <a:off x="4506354" y="1977177"/>
            <a:ext cx="628476" cy="11793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4456" y="1814872"/>
            <a:ext cx="3668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3200" b="1" dirty="0"/>
          </a:p>
        </p:txBody>
      </p:sp>
      <p:sp>
        <p:nvSpPr>
          <p:cNvPr id="24" name="Smiley Face 23"/>
          <p:cNvSpPr/>
          <p:nvPr/>
        </p:nvSpPr>
        <p:spPr>
          <a:xfrm>
            <a:off x="5387745" y="2082575"/>
            <a:ext cx="536823" cy="497573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04026" y="5343057"/>
            <a:ext cx="3039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can vary form 0 to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p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915" y="5804722"/>
            <a:ext cx="3198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can vary form 0 to</a:t>
            </a: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 2 p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9915" y="6278730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 is constant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0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1074563"/>
            <a:ext cx="8686800" cy="111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Schrodinger equation: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on a Sphere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58" y="1548384"/>
            <a:ext cx="1478712" cy="555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74" y="2237809"/>
            <a:ext cx="2082967" cy="603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580" y="3055108"/>
            <a:ext cx="1505284" cy="58158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92466" y="2050497"/>
            <a:ext cx="758031" cy="1106199"/>
            <a:chOff x="3101491" y="4031209"/>
            <a:chExt cx="758031" cy="1106199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101491" y="4031209"/>
              <a:ext cx="574842" cy="723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546616" y="473729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20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3473" r="42394" b="70951"/>
          <a:stretch/>
        </p:blipFill>
        <p:spPr>
          <a:xfrm>
            <a:off x="2424289" y="3640669"/>
            <a:ext cx="2458156" cy="8607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37191" r="47685" b="37652"/>
          <a:stretch/>
        </p:blipFill>
        <p:spPr>
          <a:xfrm>
            <a:off x="2598852" y="4586115"/>
            <a:ext cx="2232378" cy="8466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70146"/>
          <a:stretch/>
        </p:blipFill>
        <p:spPr>
          <a:xfrm>
            <a:off x="2560929" y="5545670"/>
            <a:ext cx="4267200" cy="10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1074563"/>
            <a:ext cx="8686800" cy="111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So for particle on a sphere: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on a Sphere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508" b="48672"/>
          <a:stretch/>
        </p:blipFill>
        <p:spPr>
          <a:xfrm>
            <a:off x="11294" y="4167009"/>
            <a:ext cx="3474156" cy="1336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1247" r="83179"/>
          <a:stretch/>
        </p:blipFill>
        <p:spPr>
          <a:xfrm>
            <a:off x="11294" y="1822836"/>
            <a:ext cx="1230488" cy="1008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6821" t="61247" r="49228"/>
          <a:stretch/>
        </p:blipFill>
        <p:spPr>
          <a:xfrm>
            <a:off x="1241782" y="1838675"/>
            <a:ext cx="2483555" cy="1008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2894" t="61247"/>
          <a:stretch/>
        </p:blipFill>
        <p:spPr>
          <a:xfrm>
            <a:off x="3880560" y="1822836"/>
            <a:ext cx="3445933" cy="10089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417" y="2851030"/>
            <a:ext cx="3213100" cy="990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3880560" y="2533605"/>
            <a:ext cx="381001" cy="29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56917" y="2533604"/>
            <a:ext cx="154837" cy="596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318996" y="4279696"/>
            <a:ext cx="5776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Energies are 2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+ 1 fold degenerate since: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For each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, there are {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} = 2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+ 1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of the same energy</a:t>
            </a:r>
          </a:p>
          <a:p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53792" y="2718893"/>
            <a:ext cx="2962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Legendre Polynomials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62486" y="2533605"/>
            <a:ext cx="0" cy="895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2717" y="3365761"/>
            <a:ext cx="270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Spherical harmonics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95A9BC7-C79E-6869-AA31-C48BEA08F67D}"/>
              </a:ext>
            </a:extLst>
          </p:cNvPr>
          <p:cNvSpPr/>
          <p:nvPr/>
        </p:nvSpPr>
        <p:spPr>
          <a:xfrm rot="16200000">
            <a:off x="1594338" y="5430231"/>
            <a:ext cx="175847" cy="2789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5A92B-630B-FBB9-2ECB-C29F991E853E}"/>
              </a:ext>
            </a:extLst>
          </p:cNvPr>
          <p:cNvSpPr txBox="1"/>
          <p:nvPr/>
        </p:nvSpPr>
        <p:spPr>
          <a:xfrm>
            <a:off x="426658" y="6012205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of inertia for a particle on a sphere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D0086-6209-BF36-7CC2-61BDE70CAE09}"/>
              </a:ext>
            </a:extLst>
          </p:cNvPr>
          <p:cNvSpPr/>
          <p:nvPr/>
        </p:nvSpPr>
        <p:spPr>
          <a:xfrm>
            <a:off x="250145" y="4139210"/>
            <a:ext cx="8665255" cy="250777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83648-FC85-462F-E289-B472AC08C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316" y="5657609"/>
            <a:ext cx="1981526" cy="382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98A640-FFF0-EF15-FC84-DD0A1F0E72A6}"/>
              </a:ext>
            </a:extLst>
          </p:cNvPr>
          <p:cNvSpPr txBox="1"/>
          <p:nvPr/>
        </p:nvSpPr>
        <p:spPr>
          <a:xfrm>
            <a:off x="2389818" y="5352941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of particle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07AEDE-A4BF-735D-D1FD-AAD94FB7E5CD}"/>
              </a:ext>
            </a:extLst>
          </p:cNvPr>
          <p:cNvCxnSpPr>
            <a:cxnSpLocks/>
          </p:cNvCxnSpPr>
          <p:nvPr/>
        </p:nvCxnSpPr>
        <p:spPr>
          <a:xfrm flipH="1">
            <a:off x="2462051" y="5584065"/>
            <a:ext cx="384964" cy="156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2" grpId="0" animBg="1"/>
      <p:bldP spid="9" grpId="0"/>
      <p:bldP spid="10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3E6381F-F499-2396-FC88-DB37FA5A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80778"/>
            <a:ext cx="8686800" cy="672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Suppose you have an electron confined to a spherical surface of radius 4a</a:t>
            </a:r>
            <a:r>
              <a:rPr lang="en-GB" sz="2200" baseline="-250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(4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</a:rPr>
              <a:t>bohr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radii) in states with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= 4. </a:t>
            </a:r>
          </a:p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F23E72-950D-CFA9-E57B-8EDA164B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167B7-D9A8-B273-7272-5632F61A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91FD4-8BC8-0D0C-2397-67A464AE7758}"/>
              </a:ext>
            </a:extLst>
          </p:cNvPr>
          <p:cNvSpPr/>
          <p:nvPr/>
        </p:nvSpPr>
        <p:spPr>
          <a:xfrm>
            <a:off x="158755" y="2991952"/>
            <a:ext cx="8936564" cy="378565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library(che302r)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 &lt;- 4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m &lt;- c(-4, -3, -2, -1, 0, 1, 2, 3, 4)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r &lt;- 4*a0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I     &lt;- me*r^2      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Moment of inertia of e-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L2    &lt;- hb^2*l*(l+1) #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L^2 eigenvalue (J^2s^2)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&lt;|L|&gt; avg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val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of mag ang mom: square root of L^2 eigenvalue, (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Js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mag.L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sqrt(L2)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mag.L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            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&lt;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Lz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&gt; avg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val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of ang-mom z-component: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Lz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eigenvals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Js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Lz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&lt;- m*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hb</a:t>
            </a:r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Lz</a:t>
            </a:r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&lt;E&gt; avg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val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of energy: energy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eignenval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(J)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E  &lt;- L2/(2*I) # hb^2/(2*I) * l*(l+1)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B2082-0E19-3D40-10CD-6AF4C4F6420D}"/>
              </a:ext>
            </a:extLst>
          </p:cNvPr>
          <p:cNvSpPr txBox="1"/>
          <p:nvPr/>
        </p:nvSpPr>
        <p:spPr>
          <a:xfrm>
            <a:off x="103718" y="1837064"/>
            <a:ext cx="88116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363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Suppose you measure the magnitude of angular momentum, z-component of angular momentum and energy many times. What are the results, on average, for all the states the electron can be in?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358FBF-3FD4-E0FA-6CDD-4F0E789A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46" y="4964944"/>
            <a:ext cx="3580164" cy="11647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A56576-64CB-467A-BCDF-3AD2045E25AF}"/>
              </a:ext>
            </a:extLst>
          </p:cNvPr>
          <p:cNvCxnSpPr>
            <a:cxnSpLocks/>
          </p:cNvCxnSpPr>
          <p:nvPr/>
        </p:nvCxnSpPr>
        <p:spPr>
          <a:xfrm>
            <a:off x="785446" y="5158154"/>
            <a:ext cx="47244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594F20-4274-3CA9-CA10-CF5C59B9FB14}"/>
              </a:ext>
            </a:extLst>
          </p:cNvPr>
          <p:cNvCxnSpPr>
            <a:cxnSpLocks/>
          </p:cNvCxnSpPr>
          <p:nvPr/>
        </p:nvCxnSpPr>
        <p:spPr>
          <a:xfrm flipV="1">
            <a:off x="484188" y="5369169"/>
            <a:ext cx="5025658" cy="4923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043C22-95C9-6D3B-2C59-774E7580F3D0}"/>
              </a:ext>
            </a:extLst>
          </p:cNvPr>
          <p:cNvCxnSpPr>
            <a:cxnSpLocks/>
          </p:cNvCxnSpPr>
          <p:nvPr/>
        </p:nvCxnSpPr>
        <p:spPr>
          <a:xfrm flipV="1">
            <a:off x="413850" y="6037385"/>
            <a:ext cx="5095996" cy="550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9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 a particle going around in a circle (at any instant) has angular momentum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5" name="Oval 44"/>
          <p:cNvSpPr/>
          <p:nvPr/>
        </p:nvSpPr>
        <p:spPr>
          <a:xfrm rot="10800000" flipV="1">
            <a:off x="1738124" y="4640968"/>
            <a:ext cx="5687842" cy="17365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01819" y="5254648"/>
            <a:ext cx="3668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3200" b="1" dirty="0"/>
          </a:p>
        </p:txBody>
      </p:sp>
      <p:sp>
        <p:nvSpPr>
          <p:cNvPr id="58" name="Rectangle 57"/>
          <p:cNvSpPr/>
          <p:nvPr/>
        </p:nvSpPr>
        <p:spPr>
          <a:xfrm>
            <a:off x="6986052" y="4348581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3200" b="1" dirty="0"/>
          </a:p>
        </p:txBody>
      </p:sp>
      <p:sp>
        <p:nvSpPr>
          <p:cNvPr id="64" name="Smiley Face 63"/>
          <p:cNvSpPr/>
          <p:nvPr/>
        </p:nvSpPr>
        <p:spPr>
          <a:xfrm>
            <a:off x="7157554" y="5069434"/>
            <a:ext cx="536823" cy="497573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53943" y="2832510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cxnSp>
        <p:nvCxnSpPr>
          <p:cNvPr id="3" name="Straight Connector 2"/>
          <p:cNvCxnSpPr>
            <a:stCxn id="45" idx="0"/>
          </p:cNvCxnSpPr>
          <p:nvPr/>
        </p:nvCxnSpPr>
        <p:spPr>
          <a:xfrm>
            <a:off x="4582045" y="4640968"/>
            <a:ext cx="283107" cy="194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82045" y="4432805"/>
            <a:ext cx="283107" cy="208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82046" y="5411607"/>
            <a:ext cx="284392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78933" y="4432805"/>
            <a:ext cx="920012" cy="9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80571" y="3319378"/>
            <a:ext cx="0" cy="2058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559" y="3562504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Determine </a:t>
            </a:r>
            <a:r>
              <a:rPr lang="en-US" sz="2400" b="1" dirty="0">
                <a:latin typeface="Times New Roman"/>
                <a:cs typeface="Times New Roman"/>
              </a:rPr>
              <a:t>L</a:t>
            </a:r>
            <a:r>
              <a:rPr lang="en-US" sz="2400" dirty="0">
                <a:latin typeface="Times New Roman"/>
                <a:cs typeface="Times New Roman"/>
              </a:rPr>
              <a:t>’s direction from the “right hand rule”</a:t>
            </a:r>
          </a:p>
        </p:txBody>
      </p:sp>
    </p:spTree>
    <p:extLst>
      <p:ext uri="{BB962C8B-B14F-4D97-AF65-F5344CB8AC3E}">
        <p14:creationId xmlns:p14="http://schemas.microsoft.com/office/powerpoint/2010/main" val="17823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4 -0.10064 C -0.14296 -0.10064 -0.0033 -0.04303 -0.0033 0.02846 C -0.0033 0.09973 -0.14296 0.1578 -0.3144 0.1578 C -0.48585 0.1578 -0.62515 0.09973 -0.62515 0.02846 C -0.62515 -0.04303 -0.48585 -0.10064 -0.3144 -0.10064 Z " pathEditMode="relative" rAng="0" ptsTypes="fffff">
                                      <p:cBhvr>
                                        <p:cTn id="6" dur="2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9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4" grpId="0" animBg="1"/>
      <p:bldP spid="6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238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like any 3D vector has 3 components: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projection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on a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y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projection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on a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GB" sz="2800" baseline="-25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: projection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on a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001819" y="5254648"/>
            <a:ext cx="3668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3200" b="1" dirty="0"/>
          </a:p>
        </p:txBody>
      </p:sp>
      <p:sp>
        <p:nvSpPr>
          <p:cNvPr id="58" name="Rectangle 57"/>
          <p:cNvSpPr/>
          <p:nvPr/>
        </p:nvSpPr>
        <p:spPr>
          <a:xfrm>
            <a:off x="6986052" y="4348581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3200" b="1" dirty="0"/>
          </a:p>
        </p:txBody>
      </p:sp>
      <p:sp>
        <p:nvSpPr>
          <p:cNvPr id="67" name="Rectangle 66"/>
          <p:cNvSpPr/>
          <p:nvPr/>
        </p:nvSpPr>
        <p:spPr>
          <a:xfrm>
            <a:off x="6753943" y="2832510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82045" y="4640968"/>
            <a:ext cx="283107" cy="194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82045" y="4432805"/>
            <a:ext cx="283107" cy="208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10800000" flipV="1">
            <a:off x="1738124" y="4640968"/>
            <a:ext cx="5687842" cy="17365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7157554" y="5069434"/>
            <a:ext cx="536823" cy="497573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582046" y="5411607"/>
            <a:ext cx="284392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478933" y="4432805"/>
            <a:ext cx="920012" cy="9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80571" y="3319378"/>
            <a:ext cx="0" cy="2058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57608" y="3623104"/>
            <a:ext cx="1751425" cy="3279608"/>
            <a:chOff x="2857608" y="3623104"/>
            <a:chExt cx="1751425" cy="327960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857608" y="3837995"/>
              <a:ext cx="1738244" cy="15674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299365" y="5411607"/>
              <a:ext cx="1296487" cy="144639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857608" y="5254648"/>
              <a:ext cx="1751425" cy="156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068188" y="3623104"/>
              <a:ext cx="3519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04476" y="6379492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63125" y="5153531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2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908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Picking up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and moving it over to the origin: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365702" y="2734602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591961" y="3319378"/>
            <a:ext cx="0" cy="2058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57608" y="3623104"/>
            <a:ext cx="1751425" cy="3279608"/>
            <a:chOff x="2857608" y="3623104"/>
            <a:chExt cx="1751425" cy="327960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857608" y="3837995"/>
              <a:ext cx="1738244" cy="15674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299365" y="5411607"/>
              <a:ext cx="1296487" cy="144639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857608" y="5254648"/>
              <a:ext cx="1751425" cy="156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068188" y="3623104"/>
              <a:ext cx="3519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04476" y="6379492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63125" y="5153531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2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01819" y="5254648"/>
            <a:ext cx="3668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6986052" y="4348581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sz="3200" b="1" dirty="0"/>
          </a:p>
        </p:txBody>
      </p:sp>
      <p:sp>
        <p:nvSpPr>
          <p:cNvPr id="26" name="Rectangle 25"/>
          <p:cNvSpPr/>
          <p:nvPr/>
        </p:nvSpPr>
        <p:spPr>
          <a:xfrm>
            <a:off x="6753943" y="2832510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582046" y="5411607"/>
            <a:ext cx="284392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478933" y="4432805"/>
            <a:ext cx="920012" cy="9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80571" y="3319378"/>
            <a:ext cx="0" cy="2058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5232047" y="3589487"/>
            <a:ext cx="1947275" cy="8145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3" grpId="0"/>
      <p:bldP spid="24" grpId="0"/>
      <p:bldP spid="26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576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Picking up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and moving it over to the origin: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807459" y="2030509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033718" y="2615285"/>
            <a:ext cx="0" cy="2058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299365" y="2919011"/>
            <a:ext cx="1751425" cy="3279608"/>
            <a:chOff x="2857608" y="3623104"/>
            <a:chExt cx="1751425" cy="327960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857608" y="3837995"/>
              <a:ext cx="1738244" cy="15674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299365" y="5411607"/>
              <a:ext cx="1296487" cy="144639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857608" y="5254648"/>
              <a:ext cx="1751425" cy="156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068188" y="3623104"/>
              <a:ext cx="3519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04476" y="6379492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63125" y="5153531"/>
              <a:ext cx="3702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2800" dirty="0"/>
            </a:p>
          </p:txBody>
        </p:sp>
      </p:grpSp>
      <p:sp>
        <p:nvSpPr>
          <p:cNvPr id="2" name="Curved Down Arrow 1"/>
          <p:cNvSpPr/>
          <p:nvPr/>
        </p:nvSpPr>
        <p:spPr>
          <a:xfrm rot="19612915">
            <a:off x="5729021" y="2919011"/>
            <a:ext cx="2512486" cy="8499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1586" y="4187828"/>
            <a:ext cx="112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Rotate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20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238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And re-orienting: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11994" y="3244755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 rot="2936674">
            <a:off x="3316223" y="2622958"/>
            <a:ext cx="1751425" cy="3538622"/>
            <a:chOff x="3299365" y="2615285"/>
            <a:chExt cx="1751425" cy="3538622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5033718" y="2615285"/>
              <a:ext cx="0" cy="2058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299365" y="3004663"/>
              <a:ext cx="1751425" cy="3149244"/>
              <a:chOff x="2857608" y="3708756"/>
              <a:chExt cx="1751425" cy="314924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2857608" y="3837995"/>
                <a:ext cx="1738244" cy="156740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299365" y="5411607"/>
                <a:ext cx="1296487" cy="144639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2857608" y="5254648"/>
                <a:ext cx="1751425" cy="1569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 rot="18663326">
                <a:off x="3068188" y="3623103"/>
                <a:ext cx="351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663326">
                <a:off x="3504476" y="6379492"/>
                <a:ext cx="370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663326">
                <a:off x="2963125" y="5153531"/>
                <a:ext cx="370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sz="2800" dirty="0"/>
              </a:p>
            </p:txBody>
          </p:sp>
        </p:grpSp>
      </p:grpSp>
      <p:sp>
        <p:nvSpPr>
          <p:cNvPr id="15" name="Curved Down Arrow 14"/>
          <p:cNvSpPr/>
          <p:nvPr/>
        </p:nvSpPr>
        <p:spPr>
          <a:xfrm>
            <a:off x="3895741" y="3549951"/>
            <a:ext cx="1238384" cy="23421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0467" y="2910475"/>
            <a:ext cx="112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Rotate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5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What was Angular Momentum Again?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935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And re-orienting: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58807" y="3244755"/>
            <a:ext cx="21026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 = r × p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 rot="2936674">
            <a:off x="3067001" y="3525426"/>
            <a:ext cx="3464198" cy="2055653"/>
            <a:chOff x="2963157" y="3004663"/>
            <a:chExt cx="3464198" cy="2055653"/>
          </a:xfrm>
        </p:grpSpPr>
        <p:cxnSp>
          <p:nvCxnSpPr>
            <p:cNvPr id="36" name="Straight Arrow Connector 35"/>
            <p:cNvCxnSpPr/>
            <p:nvPr/>
          </p:nvCxnSpPr>
          <p:spPr>
            <a:xfrm rot="15726652" flipH="1" flipV="1">
              <a:off x="3992360" y="3831912"/>
              <a:ext cx="0" cy="2058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299365" y="3004663"/>
              <a:ext cx="3127990" cy="2055653"/>
              <a:chOff x="2857608" y="3708756"/>
              <a:chExt cx="3127990" cy="2055653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2857608" y="3837995"/>
                <a:ext cx="1738244" cy="156740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8663326" flipH="1" flipV="1">
                <a:off x="3590761" y="4891418"/>
                <a:ext cx="768333" cy="97764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8663326" flipV="1">
                <a:off x="4279972" y="4688620"/>
                <a:ext cx="1840455" cy="350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 rot="18663326">
                <a:off x="3068188" y="3623103"/>
                <a:ext cx="351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663326">
                <a:off x="3312941" y="4791666"/>
                <a:ext cx="370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663326">
                <a:off x="5538877" y="4043748"/>
                <a:ext cx="370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i="1" dirty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sz="2800" dirty="0"/>
              </a:p>
            </p:txBody>
          </p:sp>
        </p:grp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1536" y="5668645"/>
            <a:ext cx="8686800" cy="935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Now we’re in a viewpoint that will be convenient to analyse </a:t>
            </a:r>
          </a:p>
        </p:txBody>
      </p:sp>
    </p:spTree>
    <p:extLst>
      <p:ext uri="{BB962C8B-B14F-4D97-AF65-F5344CB8AC3E}">
        <p14:creationId xmlns:p14="http://schemas.microsoft.com/office/powerpoint/2010/main" val="9778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Angular Momentum Operator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38704"/>
            <a:ext cx="8686800" cy="1584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important to us because electrons are constantly changing direction (turning) when they are confined to atoms and 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4365" y="3492860"/>
            <a:ext cx="8686800" cy="2181306"/>
            <a:chOff x="284365" y="3327188"/>
            <a:chExt cx="8686800" cy="2181306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84365" y="3327188"/>
              <a:ext cx="8686800" cy="2181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430213" indent="-323850">
                <a:lnSpc>
                  <a:spcPct val="100000"/>
                </a:lnSpc>
                <a:spcBef>
                  <a:spcPts val="800"/>
                </a:spcBef>
                <a:buFont typeface="Times New Roman" pitchFamily="18" charset="0"/>
                <a:buChar char="•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GB" sz="3200" b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3200" dirty="0">
                  <a:solidFill>
                    <a:srgbClr val="000000"/>
                  </a:solidFill>
                  <a:latin typeface="Times New Roman" pitchFamily="18" charset="0"/>
                </a:rPr>
                <a:t> is a vector operator in quantum mechanics</a:t>
              </a:r>
            </a:p>
            <a:p>
              <a:pPr marL="887413" lvl="1" indent="-323850">
                <a:spcBef>
                  <a:spcPts val="800"/>
                </a:spcBef>
                <a:buFont typeface="Times New Roman" pitchFamily="18" charset="0"/>
                <a:buChar char="•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GB" sz="2800" baseline="-25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: operator for projection of </a:t>
              </a:r>
              <a:r>
                <a:rPr lang="en-GB" sz="2800" b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on a </a:t>
              </a: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-axis</a:t>
              </a:r>
            </a:p>
            <a:p>
              <a:pPr marL="887413" lvl="1" indent="-323850">
                <a:spcBef>
                  <a:spcPts val="800"/>
                </a:spcBef>
                <a:buFont typeface="Times New Roman" pitchFamily="18" charset="0"/>
                <a:buChar char="•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en-GB" sz="2800" baseline="-25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: operator for projection of </a:t>
              </a:r>
              <a:r>
                <a:rPr lang="en-GB" sz="2800" b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on a </a:t>
              </a: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-axis</a:t>
              </a:r>
              <a:endParaRPr lang="en-GB" sz="2800" baseline="-250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887413" lvl="1" indent="-323850">
                <a:spcBef>
                  <a:spcPts val="800"/>
                </a:spcBef>
                <a:buFont typeface="Times New Roman" pitchFamily="18" charset="0"/>
                <a:buChar char="•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GB" sz="2800" i="1" dirty="0" err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: operator for projection of </a:t>
              </a:r>
              <a:r>
                <a:rPr lang="en-GB" sz="2800" b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 on a </a:t>
              </a:r>
              <a:r>
                <a:rPr lang="en-GB" sz="280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-axis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4595" y="3327188"/>
              <a:ext cx="235229" cy="69562"/>
              <a:chOff x="1794633" y="6267805"/>
              <a:chExt cx="235229" cy="6956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179463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905618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174510" y="3921380"/>
              <a:ext cx="235229" cy="69562"/>
              <a:chOff x="1794633" y="6267805"/>
              <a:chExt cx="235229" cy="6956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179463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05618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175055" y="4432736"/>
              <a:ext cx="235229" cy="69562"/>
              <a:chOff x="1794633" y="6267805"/>
              <a:chExt cx="235229" cy="6956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179463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905618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203210" y="4971704"/>
              <a:ext cx="235229" cy="69562"/>
              <a:chOff x="1794633" y="6267805"/>
              <a:chExt cx="235229" cy="6956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>
                <a:off x="1794633" y="6267805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05618" y="6268339"/>
                <a:ext cx="124244" cy="6902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224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1184</Words>
  <Application>Microsoft Macintosh PowerPoint</Application>
  <PresentationFormat>On-screen Show (4:3)</PresentationFormat>
  <Paragraphs>201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npetraco</dc:creator>
  <cp:lastModifiedBy>Nicholas Petraco</cp:lastModifiedBy>
  <cp:revision>91</cp:revision>
  <dcterms:created xsi:type="dcterms:W3CDTF">2014-09-25T22:54:57Z</dcterms:created>
  <dcterms:modified xsi:type="dcterms:W3CDTF">2025-03-20T13:05:30Z</dcterms:modified>
</cp:coreProperties>
</file>