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60" r:id="rId5"/>
    <p:sldId id="262" r:id="rId6"/>
    <p:sldId id="259" r:id="rId7"/>
    <p:sldId id="263" r:id="rId8"/>
    <p:sldId id="272" r:id="rId9"/>
    <p:sldId id="273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6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1"/>
  </p:normalViewPr>
  <p:slideViewPr>
    <p:cSldViewPr snapToGrid="0" snapToObjects="1">
      <p:cViewPr varScale="1">
        <p:scale>
          <a:sx n="109" d="100"/>
          <a:sy n="109" d="100"/>
        </p:scale>
        <p:origin x="1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EA89-28A1-B243-977E-6A31A2C6F750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3973-D72D-C444-B192-E465228F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D364-E2AF-6144-9050-EED35606F0A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The Hydrogen Atom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1960030"/>
            <a:ext cx="3530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 Orbitals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1316875"/>
            <a:ext cx="8686800" cy="1647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Summary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Wave functions: 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n,l,m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q,f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,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 are called </a:t>
            </a:r>
            <a:r>
              <a:rPr lang="en-GB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orbitals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4167320"/>
            <a:ext cx="8686800" cy="1647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2216406" y="2638779"/>
            <a:ext cx="2948261" cy="63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H="1" flipV="1">
            <a:off x="6093184" y="2638779"/>
            <a:ext cx="567260" cy="61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3582" y="3270825"/>
            <a:ext cx="4005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Orthogonalized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modified associated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Laguerre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functions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133317" y="3256714"/>
            <a:ext cx="305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Spherical harmonic functions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71933" y="4073600"/>
            <a:ext cx="4087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We used a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solution to get these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Tells what happens “inside” the orbital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-1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radial nodes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056812" y="4059342"/>
            <a:ext cx="4087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We “Monte Carlo sampled” their probability density to look at them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Text book pictures of orbitals (i.e. the outer shells)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angular nodes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1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1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1,0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1,0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1078"/>
            <a:ext cx="457200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61078"/>
            <a:ext cx="4572000" cy="2819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11667" y="3403577"/>
            <a:ext cx="1" cy="245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0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2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2,0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2,0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" y="3286478"/>
            <a:ext cx="4572000" cy="275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429000"/>
            <a:ext cx="4572000" cy="2844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54001" y="3347133"/>
            <a:ext cx="1" cy="228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2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2,1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2,1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6" y="3316111"/>
            <a:ext cx="457200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54" y="3316111"/>
            <a:ext cx="4572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3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3,0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3,0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" y="3225096"/>
            <a:ext cx="4572000" cy="278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2" y="3225096"/>
            <a:ext cx="4572000" cy="2781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25779" y="3333022"/>
            <a:ext cx="1" cy="2240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0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3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3,1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3,1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3316"/>
            <a:ext cx="45720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222" y="3253316"/>
            <a:ext cx="4572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8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6165" y="362247"/>
            <a:ext cx="158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latin typeface="Times New Roman"/>
                <a:cs typeface="Times New Roman"/>
              </a:rPr>
              <a:t>R</a:t>
            </a:r>
            <a:r>
              <a:rPr lang="en-US" sz="4400" i="1" baseline="-25000" dirty="0" err="1">
                <a:latin typeface="Times New Roman"/>
                <a:cs typeface="Times New Roman"/>
              </a:rPr>
              <a:t>n</a:t>
            </a:r>
            <a:r>
              <a:rPr lang="en-US" sz="4400" baseline="-25000" dirty="0" err="1">
                <a:latin typeface="Times New Roman"/>
                <a:cs typeface="Times New Roman"/>
              </a:rPr>
              <a:t>,</a:t>
            </a:r>
            <a:r>
              <a:rPr lang="en-US" sz="4400" i="1" baseline="-25000" dirty="0" err="1">
                <a:latin typeface="Times New Roman"/>
                <a:cs typeface="Times New Roman"/>
              </a:rPr>
              <a:t>l</a:t>
            </a:r>
            <a:r>
              <a:rPr lang="en-US" sz="4400" dirty="0">
                <a:latin typeface="Times New Roman"/>
                <a:cs typeface="Times New Roman"/>
              </a:rPr>
              <a:t>(</a:t>
            </a:r>
            <a:r>
              <a:rPr lang="en-US" sz="4400" i="1" dirty="0">
                <a:latin typeface="Times New Roman"/>
                <a:cs typeface="Times New Roman"/>
              </a:rPr>
              <a:t>r</a:t>
            </a:r>
            <a:r>
              <a:rPr lang="en-US" sz="4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908" y="1413910"/>
            <a:ext cx="117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 = 3</a:t>
            </a:r>
          </a:p>
          <a:p>
            <a:r>
              <a:rPr lang="en-US" sz="3600" i="1" dirty="0">
                <a:latin typeface="Times New Roman"/>
                <a:cs typeface="Times New Roman"/>
              </a:rPr>
              <a:t>l</a:t>
            </a:r>
            <a:r>
              <a:rPr lang="en-US" sz="3600" dirty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038" y="2460909"/>
            <a:ext cx="13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3,2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27" y="2460909"/>
            <a:ext cx="16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i="1" dirty="0">
                <a:latin typeface="Times New Roman"/>
                <a:cs typeface="Times New Roman"/>
              </a:rPr>
              <a:t>|R</a:t>
            </a:r>
            <a:r>
              <a:rPr lang="en-US" sz="3600" baseline="-25000" dirty="0">
                <a:latin typeface="Times New Roman"/>
                <a:cs typeface="Times New Roman"/>
              </a:rPr>
              <a:t>3,2</a:t>
            </a:r>
            <a:r>
              <a:rPr lang="en-US" sz="3600" dirty="0">
                <a:latin typeface="Times New Roman"/>
                <a:cs typeface="Times New Roman"/>
              </a:rPr>
              <a:t>|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" y="3287890"/>
            <a:ext cx="45720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575" y="3287890"/>
            <a:ext cx="4572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Sampled Orbital Probability Densities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8" y="1074578"/>
            <a:ext cx="5238044" cy="542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9876"/>
          <a:stretch/>
        </p:blipFill>
        <p:spPr>
          <a:xfrm>
            <a:off x="6406444" y="2555522"/>
            <a:ext cx="18344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Sampled Orbital Probability Densities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1" y="1030160"/>
            <a:ext cx="5367867" cy="5618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8519"/>
          <a:stretch/>
        </p:blipFill>
        <p:spPr>
          <a:xfrm>
            <a:off x="6218946" y="3160889"/>
            <a:ext cx="2304166" cy="2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Sampled Orbital Probability Densities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" y="1065389"/>
            <a:ext cx="2637323" cy="305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77" y="4056632"/>
            <a:ext cx="2477911" cy="2801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070" y="1016000"/>
            <a:ext cx="2597715" cy="3104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23760"/>
          <a:stretch/>
        </p:blipFill>
        <p:spPr>
          <a:xfrm>
            <a:off x="3527499" y="1679222"/>
            <a:ext cx="2475908" cy="1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0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Model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2086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“orbitals” we know from general chemistry are wave functions of “hydrogen-like” atoms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Hydrogen-like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any atom, but it has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only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one electron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Atomic charge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can be anything  in other words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600" y="3397956"/>
            <a:ext cx="8686800" cy="264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If we can understand atomic orbitals, we can use them to: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Build up molecules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Understand electronic spectroscopy</a:t>
            </a:r>
          </a:p>
        </p:txBody>
      </p:sp>
    </p:spTree>
    <p:extLst>
      <p:ext uri="{BB962C8B-B14F-4D97-AF65-F5344CB8AC3E}">
        <p14:creationId xmlns:p14="http://schemas.microsoft.com/office/powerpoint/2010/main" val="1782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Sampled Orbital Probability Densities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09" t="18573" r="7744" b="22990"/>
          <a:stretch/>
        </p:blipFill>
        <p:spPr>
          <a:xfrm>
            <a:off x="737520" y="4332111"/>
            <a:ext cx="2554111" cy="2219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22" y="1121833"/>
            <a:ext cx="2628409" cy="3026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968" t="18848" r="7514" b="22990"/>
          <a:stretch/>
        </p:blipFill>
        <p:spPr>
          <a:xfrm>
            <a:off x="6224352" y="4487332"/>
            <a:ext cx="2462448" cy="2008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656" y="1121834"/>
            <a:ext cx="2651452" cy="3210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565" y="2963334"/>
            <a:ext cx="1837214" cy="19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Sampled Orbital Probability Densities</a:t>
            </a:r>
          </a:p>
        </p:txBody>
      </p:sp>
      <p:pic>
        <p:nvPicPr>
          <p:cNvPr id="2" name="movi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1998" y="1243541"/>
            <a:ext cx="4967111" cy="51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Hydrogen-Like Atom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07260" y="1178868"/>
            <a:ext cx="3880318" cy="3877536"/>
            <a:chOff x="859463" y="2250472"/>
            <a:chExt cx="3880318" cy="3877536"/>
          </a:xfrm>
        </p:grpSpPr>
        <p:grpSp>
          <p:nvGrpSpPr>
            <p:cNvPr id="12" name="Group 11"/>
            <p:cNvGrpSpPr/>
            <p:nvPr/>
          </p:nvGrpSpPr>
          <p:grpSpPr>
            <a:xfrm>
              <a:off x="859463" y="2250472"/>
              <a:ext cx="3880318" cy="3877536"/>
              <a:chOff x="3203131" y="2252174"/>
              <a:chExt cx="3880318" cy="387753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07847" y="2252174"/>
                <a:ext cx="3875602" cy="3875834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03131" y="3771080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5400000">
                <a:off x="3185322" y="3700882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2288428" y="4307937"/>
              <a:ext cx="487366" cy="4173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75794" y="4307937"/>
              <a:ext cx="1959271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5794" y="2252405"/>
              <a:ext cx="0" cy="20555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188227" y="1354666"/>
            <a:ext cx="16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an electron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88" y="4016020"/>
            <a:ext cx="201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nucleus is at the origin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15" y="5425687"/>
            <a:ext cx="1231900" cy="7888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73404" y="5343057"/>
            <a:ext cx="428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electron is “confined” to the atom by a “spherically symmetric” potential </a:t>
            </a:r>
          </a:p>
        </p:txBody>
      </p:sp>
      <p:sp>
        <p:nvSpPr>
          <p:cNvPr id="29" name="Right Brace 28"/>
          <p:cNvSpPr/>
          <p:nvPr/>
        </p:nvSpPr>
        <p:spPr>
          <a:xfrm rot="13936464">
            <a:off x="4506354" y="1977177"/>
            <a:ext cx="628476" cy="11793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4456" y="1814872"/>
            <a:ext cx="4487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i="1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523591" y="2371275"/>
            <a:ext cx="1161129" cy="86505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miley Face 31"/>
          <p:cNvSpPr/>
          <p:nvPr/>
        </p:nvSpPr>
        <p:spPr>
          <a:xfrm>
            <a:off x="5387745" y="2082575"/>
            <a:ext cx="536823" cy="497573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2" idx="2"/>
          </p:cNvCxnSpPr>
          <p:nvPr/>
        </p:nvCxnSpPr>
        <p:spPr>
          <a:xfrm flipH="1">
            <a:off x="6053667" y="1816331"/>
            <a:ext cx="936973" cy="399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29556" y="3236333"/>
            <a:ext cx="2264900" cy="1011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Spherical Polar Coordinates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2682" y="1134464"/>
            <a:ext cx="8686800" cy="99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It’s easier to study this “planetary like” model in terms of spherically polar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coords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 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than Cartesian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coords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 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08112" y="2751664"/>
            <a:ext cx="2483555" cy="2315883"/>
            <a:chOff x="6209321" y="1560642"/>
            <a:chExt cx="1885271" cy="206546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209321" y="3277545"/>
              <a:ext cx="375543" cy="3485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84864" y="3277545"/>
              <a:ext cx="150972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84864" y="1560642"/>
              <a:ext cx="0" cy="17169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554111" y="4882881"/>
            <a:ext cx="30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91667" y="4463840"/>
            <a:ext cx="312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64032" y="2439997"/>
            <a:ext cx="29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02832" y="3231441"/>
            <a:ext cx="1297392" cy="144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302002" y="3781727"/>
            <a:ext cx="606777" cy="183491"/>
          </a:xfrm>
          <a:custGeom>
            <a:avLst/>
            <a:gdLst>
              <a:gd name="connsiteX0" fmla="*/ 0 w 606777"/>
              <a:gd name="connsiteY0" fmla="*/ 169380 h 183491"/>
              <a:gd name="connsiteX1" fmla="*/ 310444 w 606777"/>
              <a:gd name="connsiteY1" fmla="*/ 47 h 183491"/>
              <a:gd name="connsiteX2" fmla="*/ 606777 w 606777"/>
              <a:gd name="connsiteY2" fmla="*/ 183491 h 183491"/>
              <a:gd name="connsiteX3" fmla="*/ 606777 w 606777"/>
              <a:gd name="connsiteY3" fmla="*/ 183491 h 18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77" h="183491">
                <a:moveTo>
                  <a:pt x="0" y="169380"/>
                </a:moveTo>
                <a:cubicBezTo>
                  <a:pt x="104657" y="83537"/>
                  <a:pt x="209315" y="-2305"/>
                  <a:pt x="310444" y="47"/>
                </a:cubicBezTo>
                <a:cubicBezTo>
                  <a:pt x="411573" y="2399"/>
                  <a:pt x="606777" y="183491"/>
                  <a:pt x="606777" y="183491"/>
                </a:cubicBezTo>
                <a:lnTo>
                  <a:pt x="606777" y="183491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00224" y="3231441"/>
            <a:ext cx="0" cy="183610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00224" y="4676728"/>
            <a:ext cx="465666" cy="390819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" idx="3"/>
          </p:cNvCxnSpPr>
          <p:nvPr/>
        </p:nvCxnSpPr>
        <p:spPr>
          <a:xfrm flipH="1" flipV="1">
            <a:off x="2859933" y="5067547"/>
            <a:ext cx="1740291" cy="157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02832" y="4676729"/>
            <a:ext cx="1297392" cy="39081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033890" y="4769552"/>
            <a:ext cx="564445" cy="186613"/>
          </a:xfrm>
          <a:custGeom>
            <a:avLst/>
            <a:gdLst>
              <a:gd name="connsiteX0" fmla="*/ 0 w 564445"/>
              <a:gd name="connsiteY0" fmla="*/ 98778 h 186613"/>
              <a:gd name="connsiteX1" fmla="*/ 296334 w 564445"/>
              <a:gd name="connsiteY1" fmla="*/ 183444 h 186613"/>
              <a:gd name="connsiteX2" fmla="*/ 564445 w 564445"/>
              <a:gd name="connsiteY2" fmla="*/ 0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5" h="186613">
                <a:moveTo>
                  <a:pt x="0" y="98778"/>
                </a:moveTo>
                <a:cubicBezTo>
                  <a:pt x="101130" y="149342"/>
                  <a:pt x="202260" y="199907"/>
                  <a:pt x="296334" y="183444"/>
                </a:cubicBezTo>
                <a:cubicBezTo>
                  <a:pt x="390408" y="166981"/>
                  <a:pt x="564445" y="0"/>
                  <a:pt x="564445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47668" y="347011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44847" y="473727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174373" y="3582998"/>
            <a:ext cx="33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i="1" dirty="0"/>
          </a:p>
        </p:txBody>
      </p:sp>
      <p:sp>
        <p:nvSpPr>
          <p:cNvPr id="28" name="Rectangle 27"/>
          <p:cNvSpPr/>
          <p:nvPr/>
        </p:nvSpPr>
        <p:spPr>
          <a:xfrm>
            <a:off x="5647670" y="2634940"/>
            <a:ext cx="30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can vary form 0 to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p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3559" y="3096605"/>
            <a:ext cx="3198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can vary form 0 to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2 p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33559" y="3570613"/>
            <a:ext cx="297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can vary from 0 to ∞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Smiley Face 33"/>
          <p:cNvSpPr/>
          <p:nvPr/>
        </p:nvSpPr>
        <p:spPr>
          <a:xfrm>
            <a:off x="4572002" y="3011939"/>
            <a:ext cx="259925" cy="231647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6238" y="5228567"/>
            <a:ext cx="30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sin(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3417" y="5606743"/>
            <a:ext cx="30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sin(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sin(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818" y="5956697"/>
            <a:ext cx="30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523" y="479616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Cartesians to polar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313" b="70193"/>
          <a:stretch/>
        </p:blipFill>
        <p:spPr>
          <a:xfrm>
            <a:off x="6311512" y="5037672"/>
            <a:ext cx="2024251" cy="5856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t="35772" r="33826" b="41861"/>
          <a:stretch/>
        </p:blipFill>
        <p:spPr>
          <a:xfrm>
            <a:off x="6323365" y="5540521"/>
            <a:ext cx="1339533" cy="5138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t="68185" r="35653" b="4034"/>
          <a:stretch/>
        </p:blipFill>
        <p:spPr>
          <a:xfrm>
            <a:off x="6311512" y="6153033"/>
            <a:ext cx="1302532" cy="63816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323365" y="4729006"/>
            <a:ext cx="191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polar to Cartesians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6" grpId="0"/>
      <p:bldP spid="27" grpId="0"/>
      <p:bldP spid="8" grpId="0" animBg="1"/>
      <p:bldP spid="39" grpId="0" animBg="1"/>
      <p:bldP spid="40" grpId="0"/>
      <p:bldP spid="41" grpId="0"/>
      <p:bldP spid="42" grpId="0"/>
      <p:bldP spid="28" grpId="0"/>
      <p:bldP spid="31" grpId="0"/>
      <p:bldP spid="32" grpId="0"/>
      <p:bldP spid="35" grpId="0"/>
      <p:bldP spid="37" grpId="0"/>
      <p:bldP spid="38" grpId="0"/>
      <p:bldP spid="6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1074563"/>
            <a:ext cx="8686800" cy="111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Schrodinger equation for the Hydrogen atom: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 Atom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97" y="1794586"/>
            <a:ext cx="1478712" cy="55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721" y="2484011"/>
            <a:ext cx="2082967" cy="603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347" t="5923" r="62703" b="55548"/>
          <a:stretch/>
        </p:blipFill>
        <p:spPr>
          <a:xfrm>
            <a:off x="103718" y="3087187"/>
            <a:ext cx="3104445" cy="9454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57678"/>
          <a:stretch/>
        </p:blipFill>
        <p:spPr>
          <a:xfrm>
            <a:off x="-6348" y="5644444"/>
            <a:ext cx="9144000" cy="1038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245" y="4046742"/>
            <a:ext cx="4711700" cy="11303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653996" y="3087187"/>
            <a:ext cx="1478712" cy="945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30778" y="4032631"/>
            <a:ext cx="2652889" cy="539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638778" y="4699000"/>
            <a:ext cx="2144889" cy="110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074563"/>
            <a:ext cx="8686800" cy="491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Schrodinger equation for the Hydrogen atom: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 Atom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8" y="1669348"/>
            <a:ext cx="9144000" cy="82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807" r="81353" b="22873"/>
          <a:stretch/>
        </p:blipFill>
        <p:spPr>
          <a:xfrm>
            <a:off x="2391834" y="2790093"/>
            <a:ext cx="381000" cy="785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3985" r="55577" b="22873"/>
          <a:stretch/>
        </p:blipFill>
        <p:spPr>
          <a:xfrm>
            <a:off x="7591779" y="2792680"/>
            <a:ext cx="366888" cy="78504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582334" y="2496349"/>
            <a:ext cx="0" cy="41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58290" y="2496349"/>
            <a:ext cx="0" cy="41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607" y="1669348"/>
            <a:ext cx="6980060" cy="8270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9667" y="1669348"/>
            <a:ext cx="1126066" cy="8270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222" y="3575136"/>
            <a:ext cx="8686800" cy="491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Luckily this splits up by separation of variables: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2043" y="4576547"/>
            <a:ext cx="8686800" cy="87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the Radial part of the Schrodinger equation: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5266092"/>
            <a:ext cx="8877300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8" y="4008278"/>
            <a:ext cx="7835900" cy="59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017" y="6365537"/>
            <a:ext cx="170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Gives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n,l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4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 Atom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1316877"/>
            <a:ext cx="8686800" cy="87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the Angular parts of the Schrodinger equation: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52" y="1976962"/>
            <a:ext cx="7493000" cy="3073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2583757"/>
            <a:ext cx="189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Gives 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l,m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0" y="4203711"/>
            <a:ext cx="1785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Gives 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rot="10800000">
            <a:off x="1692763" y="2328329"/>
            <a:ext cx="409222" cy="13687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0800000">
            <a:off x="1678651" y="4047078"/>
            <a:ext cx="409222" cy="9200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08519" y="4771281"/>
            <a:ext cx="8686800" cy="2016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u="sng" dirty="0">
                <a:solidFill>
                  <a:srgbClr val="000000"/>
                </a:solidFill>
                <a:latin typeface="Times New Roman" pitchFamily="18" charset="0"/>
              </a:rPr>
              <a:t>Quantum number rules for hydrogen atom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1, 2, 3, 4, …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0, 1, 2, 3, …,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-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…, 0, …,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581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 animBg="1"/>
      <p:bldP spid="2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Hydrogen Energies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4312" y="780657"/>
            <a:ext cx="8686800" cy="1647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Summary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Energies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99155" y="2954071"/>
            <a:ext cx="7349067" cy="785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Energies only depend on principle quantum number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740" y="2374525"/>
            <a:ext cx="261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Rydberg constant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i="1" baseline="-25000" dirty="0">
                <a:latin typeface="Times New Roman"/>
                <a:cs typeface="Times New Roman"/>
              </a:rPr>
              <a:t>H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</a:t>
            </a:r>
            <a:r>
              <a:rPr lang="en-US" i="1" dirty="0"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4188" y="4202292"/>
            <a:ext cx="7349067" cy="1540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Orbital energy degeneracies: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every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there are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-1 values of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every value of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the are 2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+1 values of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60" r="55248"/>
          <a:stretch/>
        </p:blipFill>
        <p:spPr>
          <a:xfrm>
            <a:off x="2469445" y="1324659"/>
            <a:ext cx="2864556" cy="96520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5400000">
            <a:off x="6982266" y="870968"/>
            <a:ext cx="377564" cy="27093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BB2AF-D984-E6BF-5091-57EA213A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63" y="1458019"/>
            <a:ext cx="3555568" cy="6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79"/>
          <a:stretch/>
        </p:blipFill>
        <p:spPr>
          <a:xfrm>
            <a:off x="1679223" y="990598"/>
            <a:ext cx="6081889" cy="56416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Orbital Energies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953003" y="3644500"/>
            <a:ext cx="4230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Orbital Energy in units of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89667" y="6220556"/>
            <a:ext cx="606778" cy="648731"/>
            <a:chOff x="1989667" y="6093557"/>
            <a:chExt cx="606778" cy="64873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989667" y="6434667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074333" y="6093557"/>
              <a:ext cx="43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6178" y="6372956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67090" y="2104674"/>
            <a:ext cx="2607719" cy="651552"/>
            <a:chOff x="1967090" y="1977675"/>
            <a:chExt cx="2607719" cy="65155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967090" y="2321606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051756" y="1980496"/>
              <a:ext cx="43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1" y="2259895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700862" y="2321606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867373" y="2259895"/>
              <a:ext cx="418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en-US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33036" y="2318785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417702" y="1977675"/>
              <a:ext cx="456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i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99547" y="2257074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968031" y="2318785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134542" y="2257074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i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28282" y="1342319"/>
            <a:ext cx="5883972" cy="653150"/>
            <a:chOff x="1928282" y="1215320"/>
            <a:chExt cx="5883972" cy="65315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28282" y="1560849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012948" y="1219739"/>
              <a:ext cx="43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94793" y="1499138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62054" y="1560849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828565" y="1499138"/>
              <a:ext cx="418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en-US" i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294228" y="1558028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78894" y="1216918"/>
              <a:ext cx="456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i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60739" y="1496317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929223" y="1558028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095734" y="1496317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i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671138" y="1559251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4657027" y="12181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37649" y="1497540"/>
              <a:ext cx="418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-2</a:t>
              </a:r>
              <a:endParaRPr lang="en-US" i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306133" y="1559251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472644" y="1497540"/>
              <a:ext cx="418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en-US" i="1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38307" y="1556430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022973" y="1215320"/>
              <a:ext cx="456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i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04818" y="1494719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i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573302" y="1556430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739813" y="1494719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i="1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205476" y="1553609"/>
              <a:ext cx="6067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371987" y="1491898"/>
              <a:ext cx="341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06449" y="3970682"/>
            <a:ext cx="1863716" cy="1047045"/>
            <a:chOff x="7371657" y="3632015"/>
            <a:chExt cx="1863716" cy="104704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/>
            <a:srcRect l="3060" r="82754"/>
            <a:stretch/>
          </p:blipFill>
          <p:spPr>
            <a:xfrm>
              <a:off x="7371657" y="3632015"/>
              <a:ext cx="974704" cy="9652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/>
            <a:srcRect l="38243" r="55732"/>
            <a:stretch/>
          </p:blipFill>
          <p:spPr>
            <a:xfrm>
              <a:off x="8821389" y="3713860"/>
              <a:ext cx="413984" cy="96520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8314474" y="3839638"/>
              <a:ext cx="6399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GB" sz="28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 rot="16200000">
            <a:off x="4110659" y="97235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09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610</Words>
  <Application>Microsoft Macintosh PowerPoint</Application>
  <PresentationFormat>On-screen Show (4:3)</PresentationFormat>
  <Paragraphs>129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npetraco</dc:creator>
  <cp:lastModifiedBy>Nicholas Petraco</cp:lastModifiedBy>
  <cp:revision>120</cp:revision>
  <dcterms:created xsi:type="dcterms:W3CDTF">2014-09-25T22:54:57Z</dcterms:created>
  <dcterms:modified xsi:type="dcterms:W3CDTF">2023-11-01T11:35:39Z</dcterms:modified>
</cp:coreProperties>
</file>