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78" r:id="rId2"/>
    <p:sldId id="288" r:id="rId3"/>
    <p:sldId id="289" r:id="rId4"/>
    <p:sldId id="297" r:id="rId5"/>
    <p:sldId id="304" r:id="rId6"/>
    <p:sldId id="305" r:id="rId7"/>
    <p:sldId id="316" r:id="rId8"/>
    <p:sldId id="317" r:id="rId9"/>
    <p:sldId id="296" r:id="rId10"/>
    <p:sldId id="306" r:id="rId11"/>
    <p:sldId id="313" r:id="rId12"/>
    <p:sldId id="314" r:id="rId13"/>
    <p:sldId id="315" r:id="rId14"/>
    <p:sldId id="298" r:id="rId15"/>
    <p:sldId id="303" r:id="rId16"/>
    <p:sldId id="307" r:id="rId17"/>
    <p:sldId id="308" r:id="rId18"/>
    <p:sldId id="311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5"/>
    <p:restoredTop sz="94648"/>
  </p:normalViewPr>
  <p:slideViewPr>
    <p:cSldViewPr snapToGrid="0">
      <p:cViewPr>
        <p:scale>
          <a:sx n="110" d="100"/>
          <a:sy n="110" d="100"/>
        </p:scale>
        <p:origin x="1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0EED8-FA70-DE4F-958E-8D4E3F0874CA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9AC56-ABE5-FB4F-B019-665DF766E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1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8AA-EF58-5D45-B7EA-47519AD8677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D8FD-CFE7-3445-A794-2E929060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8AA-EF58-5D45-B7EA-47519AD8677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D8FD-CFE7-3445-A794-2E929060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8AA-EF58-5D45-B7EA-47519AD8677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D8FD-CFE7-3445-A794-2E929060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8AA-EF58-5D45-B7EA-47519AD8677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D8FD-CFE7-3445-A794-2E929060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7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8AA-EF58-5D45-B7EA-47519AD8677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D8FD-CFE7-3445-A794-2E929060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9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8AA-EF58-5D45-B7EA-47519AD8677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D8FD-CFE7-3445-A794-2E929060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6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8AA-EF58-5D45-B7EA-47519AD8677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D8FD-CFE7-3445-A794-2E929060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4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8AA-EF58-5D45-B7EA-47519AD8677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D8FD-CFE7-3445-A794-2E929060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1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8AA-EF58-5D45-B7EA-47519AD8677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D8FD-CFE7-3445-A794-2E929060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8AA-EF58-5D45-B7EA-47519AD8677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D8FD-CFE7-3445-A794-2E929060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8AA-EF58-5D45-B7EA-47519AD8677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D8FD-CFE7-3445-A794-2E929060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8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A038AA-EF58-5D45-B7EA-47519AD8677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8CD8FD-CFE7-3445-A794-2E929060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42.emf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10" Type="http://schemas.openxmlformats.org/officeDocument/2006/relationships/image" Target="../media/image58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2.png"/><Relationship Id="rId7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2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9" y="4923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Fun with PIAB Partition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5F27D-0815-0982-D295-871466DC3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17" y="1324534"/>
            <a:ext cx="3543004" cy="4349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E0F22-26B6-BD79-3104-136103CD2202}"/>
              </a:ext>
            </a:extLst>
          </p:cNvPr>
          <p:cNvSpPr txBox="1"/>
          <p:nvPr/>
        </p:nvSpPr>
        <p:spPr>
          <a:xfrm>
            <a:off x="2839364" y="5652355"/>
            <a:ext cx="3543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-DL Goodstein, States of Matter, ISBN-10: 048664927X 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FEC347-F59E-8B08-7F16-49CA9638D98B}"/>
              </a:ext>
            </a:extLst>
          </p:cNvPr>
          <p:cNvSpPr txBox="1"/>
          <p:nvPr/>
        </p:nvSpPr>
        <p:spPr>
          <a:xfrm>
            <a:off x="1418682" y="5950072"/>
            <a:ext cx="640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Set: the Maxwell-Boltzmann gas </a:t>
            </a:r>
          </a:p>
        </p:txBody>
      </p:sp>
    </p:spTree>
    <p:extLst>
      <p:ext uri="{BB962C8B-B14F-4D97-AF65-F5344CB8AC3E}">
        <p14:creationId xmlns:p14="http://schemas.microsoft.com/office/powerpoint/2010/main" val="2287940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Maxwell-Boltzmann distribution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228600" y="1374773"/>
            <a:ext cx="4636477" cy="46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a. Use           to get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with: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8600" y="5243259"/>
            <a:ext cx="8686800" cy="93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b. Substitute result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in the Boltzmann distribution to obtain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0FB97-9595-24C6-5C6F-96F603CB8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249" y="2157668"/>
            <a:ext cx="4838700" cy="1079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F29D75-F0A4-FF48-9810-1444921076DE}"/>
              </a:ext>
            </a:extLst>
          </p:cNvPr>
          <p:cNvSpPr txBox="1"/>
          <p:nvPr/>
        </p:nvSpPr>
        <p:spPr>
          <a:xfrm>
            <a:off x="1317238" y="3491418"/>
            <a:ext cx="690260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g[e_] := (m^(3/2) V)/(Sqrt[2] Pi^2 hb^3) Sqrt[e];</a:t>
            </a:r>
          </a:p>
          <a:p>
            <a:endParaRPr lang="en-US" b="1" dirty="0">
              <a:latin typeface="Courier" pitchFamily="2" charset="0"/>
            </a:endParaRPr>
          </a:p>
          <a:p>
            <a:r>
              <a:rPr lang="en-US" b="1" dirty="0">
                <a:latin typeface="Courier" pitchFamily="2" charset="0"/>
              </a:rPr>
              <a:t>Integrate[g[e] Exp[-e/(kB*T)], {e, 0, Infinity}]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738206-7B63-D462-04C6-155A1E34D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661" y="1422847"/>
            <a:ext cx="912353" cy="4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720F8-6E29-5D3F-4B70-72B5436EF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ECF435-CCF3-0406-8605-1DAE655E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07F611-8449-F6E8-0DF6-5F641F876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Maxwell-Boltzmann distribution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59938D-2362-B20A-105C-D53CEB8D1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2"/>
          <a:stretch/>
        </p:blipFill>
        <p:spPr>
          <a:xfrm>
            <a:off x="5632516" y="1579422"/>
            <a:ext cx="2954421" cy="1321070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5B7F66C1-C742-1B41-A6DF-7AC84566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54439"/>
            <a:ext cx="8686800" cy="93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Substitute result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) to obtain the pdf: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0F204E-54E6-CC11-E09B-BB1ADAFA6F63}"/>
              </a:ext>
            </a:extLst>
          </p:cNvPr>
          <p:cNvSpPr/>
          <p:nvPr/>
        </p:nvSpPr>
        <p:spPr>
          <a:xfrm>
            <a:off x="1161049" y="5846904"/>
            <a:ext cx="6515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Maxwell-Boltzmann “Distribution”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for distinguishable, independent particles in a box (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i.e.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a Maxwell-Boltzmann gas)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781A86-AFEA-FF5C-1766-7AF0F46F59E7}"/>
              </a:ext>
            </a:extLst>
          </p:cNvPr>
          <p:cNvSpPr/>
          <p:nvPr/>
        </p:nvSpPr>
        <p:spPr>
          <a:xfrm>
            <a:off x="5978133" y="1631596"/>
            <a:ext cx="2608804" cy="126889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013641-7E33-CB0D-FE71-5C1AC2F6CD63}"/>
              </a:ext>
            </a:extLst>
          </p:cNvPr>
          <p:cNvSpPr/>
          <p:nvPr/>
        </p:nvSpPr>
        <p:spPr>
          <a:xfrm>
            <a:off x="1161049" y="4181474"/>
            <a:ext cx="6515100" cy="1550904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3F04D-E5B1-786C-7A94-B7C08057A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75" y="1793010"/>
            <a:ext cx="4838700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E5ED86-95AC-0B8A-0093-0F05B889D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699" y="4427764"/>
            <a:ext cx="6273800" cy="1066800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35F79F32-A7EE-1C3D-0EDC-512FB7E57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05144"/>
            <a:ext cx="4636477" cy="46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a. Use           to get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BEE750-27C1-F220-975C-38CB878A9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661" y="1153218"/>
            <a:ext cx="912353" cy="4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F1A72-D146-8640-88E8-05AEBCE9C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BBEABD2-F936-1049-4A7F-28A89868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8E0B40-8703-FE55-B436-E64133610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Maxwell-Boltzmann distribution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2E02647A-8CE1-C84C-521A-61C68C508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52012"/>
            <a:ext cx="8686800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What does this probability density like like? Plot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) with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/(</a:t>
            </a:r>
            <a:r>
              <a:rPr lang="en-GB" sz="3200" i="1" dirty="0" err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3200" i="1" baseline="-25000" dirty="0" err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sz="3200" i="1" dirty="0" err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2BFEC-CC0D-36D3-D783-1C7AF08C6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699" y="3856264"/>
            <a:ext cx="6273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4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8E462B-E440-3D86-51E5-3F639CE6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C1152B-41F3-0D19-F965-A5BF5FEE7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Maxwell-Boltzmann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82B00-02D3-B308-60DF-2E44FAF44F66}"/>
              </a:ext>
            </a:extLst>
          </p:cNvPr>
          <p:cNvSpPr txBox="1"/>
          <p:nvPr/>
        </p:nvSpPr>
        <p:spPr>
          <a:xfrm>
            <a:off x="19516" y="2188182"/>
            <a:ext cx="9090194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urier" pitchFamily="2" charset="0"/>
              </a:rPr>
              <a:t>x &lt;- seq(from=0, to=7, </a:t>
            </a:r>
            <a:r>
              <a:rPr lang="en-US" sz="1400" dirty="0" err="1">
                <a:solidFill>
                  <a:schemeClr val="bg1"/>
                </a:solidFill>
                <a:latin typeface="Courier" pitchFamily="2" charset="0"/>
              </a:rPr>
              <a:t>length.out</a:t>
            </a:r>
            <a:r>
              <a:rPr lang="en-US" sz="1400" dirty="0">
                <a:solidFill>
                  <a:schemeClr val="bg1"/>
                </a:solidFill>
                <a:latin typeface="Courier" pitchFamily="2" charset="0"/>
              </a:rPr>
              <a:t>=100)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 pitchFamily="2" charset="0"/>
              </a:rPr>
              <a:t>p &lt;- (2/sqrt(pi)) * sqrt(x) * exp(-x)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 pitchFamily="2" charset="0"/>
              </a:rPr>
              <a:t>plot(</a:t>
            </a:r>
            <a:r>
              <a:rPr lang="en-US" sz="1400" dirty="0" err="1">
                <a:solidFill>
                  <a:schemeClr val="bg1"/>
                </a:solidFill>
                <a:latin typeface="Courier" pitchFamily="2" charset="0"/>
              </a:rPr>
              <a:t>x,p</a:t>
            </a:r>
            <a:r>
              <a:rPr lang="en-US" sz="1400" dirty="0">
                <a:solidFill>
                  <a:schemeClr val="bg1"/>
                </a:solidFill>
                <a:latin typeface="Courier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urier" pitchFamily="2" charset="0"/>
              </a:rPr>
              <a:t>typ</a:t>
            </a:r>
            <a:r>
              <a:rPr lang="en-US" sz="1400" dirty="0">
                <a:solidFill>
                  <a:schemeClr val="bg1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"l"</a:t>
            </a:r>
            <a:r>
              <a:rPr lang="en-US" sz="1400" dirty="0">
                <a:solidFill>
                  <a:schemeClr val="bg1"/>
                </a:solidFill>
                <a:latin typeface="Courier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urier" pitchFamily="2" charset="0"/>
              </a:rPr>
              <a:t>xlab</a:t>
            </a:r>
            <a:r>
              <a:rPr lang="en-US" sz="1400" dirty="0">
                <a:solidFill>
                  <a:schemeClr val="bg1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"x=E/(</a:t>
            </a:r>
            <a:r>
              <a:rPr lang="en-US" sz="1400" dirty="0" err="1">
                <a:solidFill>
                  <a:srgbClr val="00B050"/>
                </a:solidFill>
                <a:latin typeface="Courier" pitchFamily="2" charset="0"/>
              </a:rPr>
              <a:t>kBT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)"</a:t>
            </a:r>
            <a:r>
              <a:rPr lang="en-US" sz="1400" dirty="0">
                <a:solidFill>
                  <a:schemeClr val="bg1"/>
                </a:solidFill>
                <a:latin typeface="Courier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urier" pitchFamily="2" charset="0"/>
              </a:rPr>
              <a:t>ylab</a:t>
            </a:r>
            <a:r>
              <a:rPr lang="en-US" sz="1400" dirty="0">
                <a:solidFill>
                  <a:schemeClr val="bg1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"(</a:t>
            </a:r>
            <a:r>
              <a:rPr lang="en-US" sz="1400" dirty="0" err="1">
                <a:solidFill>
                  <a:srgbClr val="00B050"/>
                </a:solidFill>
                <a:latin typeface="Courier" pitchFamily="2" charset="0"/>
              </a:rPr>
              <a:t>kBT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)^3 p(E)"</a:t>
            </a:r>
            <a:r>
              <a:rPr lang="en-US" sz="1400" dirty="0">
                <a:solidFill>
                  <a:schemeClr val="bg1"/>
                </a:solidFill>
                <a:latin typeface="Courier" pitchFamily="2" charset="0"/>
              </a:rPr>
              <a:t>, main=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"Maxwell-Boltzmann"</a:t>
            </a:r>
            <a:r>
              <a:rPr lang="en-US" sz="1400" dirty="0">
                <a:solidFill>
                  <a:schemeClr val="bg1"/>
                </a:solidFill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233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Maxwell-Boltzmann distribution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228600" y="1043302"/>
            <a:ext cx="8686800" cy="93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What does this probability density like like?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7981" y="6381724"/>
            <a:ext cx="277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x = E</a:t>
            </a:r>
            <a:r>
              <a:rPr lang="en-US" dirty="0">
                <a:latin typeface="Times New Roman"/>
                <a:cs typeface="Times New Roman"/>
              </a:rPr>
              <a:t>/(</a:t>
            </a:r>
            <a:r>
              <a:rPr lang="en-US" i="1" dirty="0" err="1">
                <a:latin typeface="Times New Roman"/>
                <a:cs typeface="Times New Roman"/>
              </a:rPr>
              <a:t>k</a:t>
            </a:r>
            <a:r>
              <a:rPr lang="en-US" i="1" baseline="-25000" dirty="0" err="1">
                <a:latin typeface="Times New Roman"/>
                <a:cs typeface="Times New Roman"/>
              </a:rPr>
              <a:t>B</a:t>
            </a:r>
            <a:r>
              <a:rPr lang="en-US" i="1" dirty="0" err="1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) (scaled energy)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4487" y="2865483"/>
            <a:ext cx="373091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Draw a particle from the box. What energy is it most likely to have?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809999" y="4098582"/>
            <a:ext cx="274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(</a:t>
            </a:r>
            <a:r>
              <a:rPr lang="en-US" i="1" dirty="0" err="1">
                <a:latin typeface="Times New Roman"/>
                <a:cs typeface="Times New Roman"/>
              </a:rPr>
              <a:t>k</a:t>
            </a:r>
            <a:r>
              <a:rPr lang="en-US" i="1" baseline="-25000" dirty="0" err="1">
                <a:latin typeface="Times New Roman"/>
                <a:cs typeface="Times New Roman"/>
              </a:rPr>
              <a:t>B</a:t>
            </a:r>
            <a:r>
              <a:rPr lang="en-US" i="1" dirty="0" err="1">
                <a:latin typeface="Times New Roman"/>
                <a:cs typeface="Times New Roman"/>
              </a:rPr>
              <a:t>T</a:t>
            </a:r>
            <a:r>
              <a:rPr lang="en-US" i="1" dirty="0">
                <a:latin typeface="Times New Roman"/>
                <a:cs typeface="Times New Roman"/>
              </a:rPr>
              <a:t>)</a:t>
            </a:r>
            <a:r>
              <a:rPr lang="en-US" i="1" baseline="30000" dirty="0">
                <a:latin typeface="Times New Roman"/>
                <a:cs typeface="Times New Roman"/>
              </a:rPr>
              <a:t>3</a:t>
            </a:r>
            <a:r>
              <a:rPr lang="en-US" i="1" dirty="0">
                <a:latin typeface="Times New Roman"/>
                <a:cs typeface="Times New Roman"/>
              </a:rPr>
              <a:t> p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) (scaled density)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04" y="2166354"/>
            <a:ext cx="6858000" cy="433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134" y="2005549"/>
            <a:ext cx="3720748" cy="584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71053"/>
          <a:stretch/>
        </p:blipFill>
        <p:spPr>
          <a:xfrm>
            <a:off x="6272463" y="2032673"/>
            <a:ext cx="1634575" cy="5771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84487" y="4340330"/>
            <a:ext cx="373091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Past how much energy do you not expect to find too many particles?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76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3D Box/Degeneracy problem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3952" y="1118438"/>
            <a:ext cx="8686800" cy="2250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Consider a 3D box (side length 1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dm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filled with 1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mol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of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HCl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gas (36.46 g/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mol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at 273 K. </a:t>
            </a:r>
          </a:p>
          <a:p>
            <a:pPr marL="1477963" lvl="2" indent="-457200">
              <a:spcBef>
                <a:spcPts val="800"/>
              </a:spcBef>
              <a:buFont typeface="+mj-lt"/>
              <a:buAutoNum type="alphaLcPeriod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Compute the log of the partition function.</a:t>
            </a:r>
          </a:p>
          <a:p>
            <a:pPr marL="1477963" lvl="2" indent="-457200">
              <a:spcBef>
                <a:spcPts val="800"/>
              </a:spcBef>
              <a:buFont typeface="+mj-lt"/>
              <a:buAutoNum type="alphaLcPeriod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Assuming the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</a:rPr>
              <a:t>HCl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molecules occupy P.I.A.B. states, approximately how many states are available up to an energy of 1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at 273K. Hint: Compute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73" y="3142231"/>
            <a:ext cx="1364914" cy="630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718" y="3786092"/>
            <a:ext cx="845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0763" lvl="2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Do it symbolically first. Log the result, plug in and then “e” back. That is better form.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952" y="4718767"/>
            <a:ext cx="8202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7963" lvl="2" indent="-457200">
              <a:spcBef>
                <a:spcPts val="800"/>
              </a:spcBef>
              <a:buFont typeface="+mj-lt"/>
              <a:buAutoNum type="alphaLcPeriod" startAt="3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Compute the probability of reaching into the box and pulling out an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</a:rPr>
              <a:t>HCl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molecule of energy between 0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and 1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at 273K. Hint: Compute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121" y="5678283"/>
            <a:ext cx="1417721" cy="6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8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3D Box/Degeneracy problem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F40694-9759-DE4B-A26C-0770ECABA0D1}"/>
              </a:ext>
            </a:extLst>
          </p:cNvPr>
          <p:cNvSpPr/>
          <p:nvPr/>
        </p:nvSpPr>
        <p:spPr>
          <a:xfrm>
            <a:off x="623518" y="1103726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B2718-8448-ED4B-8DE2-1A7E0339AC45}"/>
              </a:ext>
            </a:extLst>
          </p:cNvPr>
          <p:cNvSpPr txBox="1"/>
          <p:nvPr/>
        </p:nvSpPr>
        <p:spPr>
          <a:xfrm>
            <a:off x="133816" y="1569790"/>
            <a:ext cx="8883445" cy="320857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2"/>
                </a:solidFill>
                <a:latin typeface="Courier" pitchFamily="2" charset="0"/>
              </a:rPr>
              <a:t>library</a:t>
            </a:r>
            <a:r>
              <a:rPr lang="en-US" sz="1350" dirty="0">
                <a:solidFill>
                  <a:schemeClr val="bg1"/>
                </a:solidFill>
                <a:latin typeface="Courier" pitchFamily="2" charset="0"/>
              </a:rPr>
              <a:t>(che302r)</a:t>
            </a:r>
          </a:p>
          <a:p>
            <a:endParaRPr lang="en-US" sz="135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Courier" pitchFamily="2" charset="0"/>
              </a:rPr>
              <a:t>m    &lt;- 36.46 * 1/N.A * 1/1000  </a:t>
            </a:r>
            <a:r>
              <a:rPr lang="en-US" sz="1350" dirty="0">
                <a:solidFill>
                  <a:srgbClr val="FFFF00"/>
                </a:solidFill>
                <a:latin typeface="Courier" pitchFamily="2" charset="0"/>
              </a:rPr>
              <a:t># convert g/mol -&gt; kg/</a:t>
            </a:r>
            <a:r>
              <a:rPr lang="en-US" sz="1350" dirty="0" err="1">
                <a:solidFill>
                  <a:srgbClr val="FFFF00"/>
                </a:solidFill>
                <a:latin typeface="Courier" pitchFamily="2" charset="0"/>
              </a:rPr>
              <a:t>molec</a:t>
            </a:r>
            <a:endParaRPr lang="en-US" sz="1350" dirty="0">
              <a:solidFill>
                <a:srgbClr val="FFFF00"/>
              </a:solidFill>
              <a:latin typeface="Courier" pitchFamily="2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Courier" pitchFamily="2" charset="0"/>
              </a:rPr>
              <a:t>Temp &lt;- 273</a:t>
            </a:r>
          </a:p>
          <a:p>
            <a:r>
              <a:rPr lang="en-US" sz="1350" dirty="0">
                <a:solidFill>
                  <a:schemeClr val="bg1"/>
                </a:solidFill>
                <a:latin typeface="Courier" pitchFamily="2" charset="0"/>
              </a:rPr>
              <a:t>Vol  &lt;- 1 * (1/10)^3           </a:t>
            </a:r>
            <a:r>
              <a:rPr lang="en-US" sz="1350" dirty="0">
                <a:solidFill>
                  <a:srgbClr val="FFFF00"/>
                </a:solidFill>
                <a:latin typeface="Courier" pitchFamily="2" charset="0"/>
              </a:rPr>
              <a:t># convert dm^3 -&gt; m^3</a:t>
            </a:r>
          </a:p>
          <a:p>
            <a:endParaRPr lang="en-US" sz="135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1350" dirty="0">
                <a:solidFill>
                  <a:srgbClr val="FFFF00"/>
                </a:solidFill>
                <a:latin typeface="Courier" pitchFamily="2" charset="0"/>
              </a:rPr>
              <a:t># Z just by plugging in to the formula:</a:t>
            </a:r>
            <a:endParaRPr lang="en-US" sz="135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1350" dirty="0" err="1">
                <a:solidFill>
                  <a:schemeClr val="bg1"/>
                </a:solidFill>
                <a:latin typeface="Courier" pitchFamily="2" charset="0"/>
              </a:rPr>
              <a:t>Z.dont.do.it.this.way</a:t>
            </a:r>
            <a:r>
              <a:rPr lang="en-US" sz="1350" dirty="0">
                <a:solidFill>
                  <a:schemeClr val="bg1"/>
                </a:solidFill>
                <a:latin typeface="Courier" pitchFamily="2" charset="0"/>
              </a:rPr>
              <a:t> &lt;- (m*kB*Temp/(2*pi))^(3/2) * Vol/hb^3</a:t>
            </a:r>
          </a:p>
          <a:p>
            <a:r>
              <a:rPr lang="en-US" sz="1350" dirty="0" err="1">
                <a:solidFill>
                  <a:schemeClr val="bg1"/>
                </a:solidFill>
                <a:latin typeface="Courier" pitchFamily="2" charset="0"/>
              </a:rPr>
              <a:t>Z.dont.do.it.this.way</a:t>
            </a:r>
            <a:endParaRPr lang="en-US" sz="1350" dirty="0">
              <a:solidFill>
                <a:schemeClr val="bg1"/>
              </a:solidFill>
              <a:latin typeface="Courier" pitchFamily="2" charset="0"/>
            </a:endParaRPr>
          </a:p>
          <a:p>
            <a:endParaRPr lang="en-US" sz="1350" dirty="0">
              <a:solidFill>
                <a:schemeClr val="bg1"/>
              </a:solidFill>
              <a:latin typeface="Courier" pitchFamily="2" charset="0"/>
            </a:endParaRPr>
          </a:p>
          <a:p>
            <a:endParaRPr lang="en-US" sz="135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1350" dirty="0">
                <a:solidFill>
                  <a:srgbClr val="FFFF00"/>
                </a:solidFill>
                <a:latin typeface="Courier" pitchFamily="2" charset="0"/>
              </a:rPr>
              <a:t># Z by computing with logs. Usually do it this way:</a:t>
            </a:r>
            <a:endParaRPr lang="en-US" sz="135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1350" dirty="0" err="1">
                <a:solidFill>
                  <a:schemeClr val="bg1"/>
                </a:solidFill>
                <a:latin typeface="Courier" pitchFamily="2" charset="0"/>
              </a:rPr>
              <a:t>logZ</a:t>
            </a:r>
            <a:r>
              <a:rPr lang="en-US" sz="1350" dirty="0">
                <a:solidFill>
                  <a:schemeClr val="bg1"/>
                </a:solidFill>
                <a:latin typeface="Courier" pitchFamily="2" charset="0"/>
              </a:rPr>
              <a:t> &lt;- (3/2) * (log(m) + log(kB) + log(Temp) - log(2*pi)) + log(Vol) - 3* log(</a:t>
            </a:r>
            <a:r>
              <a:rPr lang="en-US" sz="1350" dirty="0" err="1">
                <a:solidFill>
                  <a:schemeClr val="bg1"/>
                </a:solidFill>
                <a:latin typeface="Courier" pitchFamily="2" charset="0"/>
              </a:rPr>
              <a:t>hb</a:t>
            </a:r>
            <a:r>
              <a:rPr lang="en-US" sz="1350" dirty="0">
                <a:solidFill>
                  <a:schemeClr val="bg1"/>
                </a:solidFill>
                <a:latin typeface="Courier" pitchFamily="2" charset="0"/>
              </a:rPr>
              <a:t>)</a:t>
            </a:r>
          </a:p>
          <a:p>
            <a:endParaRPr lang="en-US" sz="135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Courier" pitchFamily="2" charset="0"/>
              </a:rPr>
              <a:t>exp(</a:t>
            </a:r>
            <a:r>
              <a:rPr lang="en-US" sz="1350" dirty="0" err="1">
                <a:solidFill>
                  <a:schemeClr val="bg1"/>
                </a:solidFill>
                <a:latin typeface="Courier" pitchFamily="2" charset="0"/>
              </a:rPr>
              <a:t>logZ</a:t>
            </a:r>
            <a:r>
              <a:rPr lang="en-US" sz="1350" dirty="0">
                <a:solidFill>
                  <a:schemeClr val="bg1"/>
                </a:solidFill>
                <a:latin typeface="Courier" pitchFamily="2" charset="0"/>
              </a:rPr>
              <a:t>)                     </a:t>
            </a:r>
            <a:r>
              <a:rPr lang="en-US" sz="1350" dirty="0">
                <a:solidFill>
                  <a:srgbClr val="FFFF00"/>
                </a:solidFill>
                <a:latin typeface="Courier" pitchFamily="2" charset="0"/>
              </a:rPr>
              <a:t># More stable. Do it this 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4A713-B49B-A643-B553-17F952F85552}"/>
              </a:ext>
            </a:extLst>
          </p:cNvPr>
          <p:cNvSpPr/>
          <p:nvPr/>
        </p:nvSpPr>
        <p:spPr>
          <a:xfrm>
            <a:off x="3850933" y="6279918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~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C56EC-C165-6AD5-0632-EC89B9504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5006623"/>
            <a:ext cx="4775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80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3D Box/Degeneracy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7A7B3E-DB20-8745-82C5-49E584AB5136}"/>
              </a:ext>
            </a:extLst>
          </p:cNvPr>
          <p:cNvSpPr txBox="1"/>
          <p:nvPr/>
        </p:nvSpPr>
        <p:spPr>
          <a:xfrm>
            <a:off x="1260088" y="1148576"/>
            <a:ext cx="690260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g[e_] := (m^(3/2) V)/(Sqrt[2] Pi^2 hb^3) Sqrt[e];</a:t>
            </a:r>
          </a:p>
          <a:p>
            <a:endParaRPr lang="en-US" b="1" dirty="0">
              <a:latin typeface="Courier" pitchFamily="2" charset="0"/>
            </a:endParaRPr>
          </a:p>
          <a:p>
            <a:r>
              <a:rPr lang="en-US" b="1" dirty="0">
                <a:latin typeface="Courier" pitchFamily="2" charset="0"/>
              </a:rPr>
              <a:t>Integrate[g[e], {e, 0, kB T}]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77AA9-098D-034F-A311-F14D036B6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005" y="2294984"/>
            <a:ext cx="2479907" cy="6602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70E90E-FF22-0D46-9445-C281E4AEF742}"/>
              </a:ext>
            </a:extLst>
          </p:cNvPr>
          <p:cNvSpPr/>
          <p:nvPr/>
        </p:nvSpPr>
        <p:spPr>
          <a:xfrm>
            <a:off x="2022991" y="6153492"/>
            <a:ext cx="584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 are available between 0J and 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3.8×10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F40694-9759-DE4B-A26C-0770ECABA0D1}"/>
              </a:ext>
            </a:extLst>
          </p:cNvPr>
          <p:cNvSpPr/>
          <p:nvPr/>
        </p:nvSpPr>
        <p:spPr>
          <a:xfrm>
            <a:off x="623518" y="110372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b.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9EF515-4269-024D-9EA8-F87EF9F0D3B5}"/>
              </a:ext>
            </a:extLst>
          </p:cNvPr>
          <p:cNvSpPr txBox="1"/>
          <p:nvPr/>
        </p:nvSpPr>
        <p:spPr>
          <a:xfrm>
            <a:off x="307977" y="3096236"/>
            <a:ext cx="8583082" cy="219290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  <a:latin typeface="Courier" pitchFamily="2" charset="0"/>
              </a:rPr>
              <a:t>library</a:t>
            </a:r>
            <a:r>
              <a:rPr lang="en-US" sz="1050" dirty="0">
                <a:solidFill>
                  <a:schemeClr val="bg1"/>
                </a:solidFill>
                <a:latin typeface="Courier" pitchFamily="2" charset="0"/>
              </a:rPr>
              <a:t>(che302r)</a:t>
            </a:r>
          </a:p>
          <a:p>
            <a:endParaRPr lang="en-US" sz="105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Courier" pitchFamily="2" charset="0"/>
              </a:rPr>
              <a:t>m    &lt;- 36.46 * 1/N.A * 1/1000 </a:t>
            </a:r>
            <a:r>
              <a:rPr lang="en-US" sz="1050" dirty="0">
                <a:solidFill>
                  <a:srgbClr val="FFFF00"/>
                </a:solidFill>
                <a:latin typeface="Courier" pitchFamily="2" charset="0"/>
              </a:rPr>
              <a:t># convert g/mol -&gt; kg/</a:t>
            </a:r>
            <a:r>
              <a:rPr lang="en-US" sz="1050" dirty="0" err="1">
                <a:solidFill>
                  <a:srgbClr val="FFFF00"/>
                </a:solidFill>
                <a:latin typeface="Courier" pitchFamily="2" charset="0"/>
              </a:rPr>
              <a:t>molec</a:t>
            </a:r>
            <a:endParaRPr lang="en-US" sz="1050" dirty="0">
              <a:solidFill>
                <a:srgbClr val="FFFF00"/>
              </a:solidFill>
              <a:latin typeface="Courier" pitchFamily="2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Courier" pitchFamily="2" charset="0"/>
              </a:rPr>
              <a:t>Temp &lt;- 273</a:t>
            </a:r>
          </a:p>
          <a:p>
            <a:r>
              <a:rPr lang="en-US" sz="1050" dirty="0">
                <a:solidFill>
                  <a:schemeClr val="bg1"/>
                </a:solidFill>
                <a:latin typeface="Courier" pitchFamily="2" charset="0"/>
              </a:rPr>
              <a:t>Vol  &lt;- 1 * (1/10)^3           </a:t>
            </a:r>
            <a:r>
              <a:rPr lang="en-US" sz="1050" dirty="0">
                <a:solidFill>
                  <a:srgbClr val="FFFF00"/>
                </a:solidFill>
                <a:latin typeface="Courier" pitchFamily="2" charset="0"/>
              </a:rPr>
              <a:t># convert dm^3 -&gt; m^3</a:t>
            </a:r>
          </a:p>
          <a:p>
            <a:endParaRPr lang="en-US" sz="105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1050" dirty="0">
                <a:solidFill>
                  <a:srgbClr val="FFFF00"/>
                </a:solidFill>
                <a:latin typeface="Courier" pitchFamily="2" charset="0"/>
              </a:rPr>
              <a:t># int g(e) just by plugging in to the formula:</a:t>
            </a:r>
            <a:endParaRPr lang="en-US" sz="105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Courier" pitchFamily="2" charset="0"/>
              </a:rPr>
              <a:t>num.states</a:t>
            </a:r>
            <a:r>
              <a:rPr lang="en-US" sz="1050" dirty="0">
                <a:solidFill>
                  <a:schemeClr val="bg1"/>
                </a:solidFill>
                <a:latin typeface="Courier" pitchFamily="2" charset="0"/>
              </a:rPr>
              <a:t> &lt;- sqrt(2) * m^(3/2) * Vol * (Temp * kB)^(3/2) / (3*pi^2*hb^3)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 pitchFamily="2" charset="0"/>
              </a:rPr>
              <a:t>num.states</a:t>
            </a:r>
            <a:endParaRPr lang="en-US" sz="1050" dirty="0">
              <a:solidFill>
                <a:schemeClr val="bg1"/>
              </a:solidFill>
              <a:latin typeface="Courier" pitchFamily="2" charset="0"/>
            </a:endParaRPr>
          </a:p>
          <a:p>
            <a:endParaRPr lang="en-US" sz="105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1050" dirty="0">
                <a:solidFill>
                  <a:srgbClr val="FFFF00"/>
                </a:solidFill>
                <a:latin typeface="Courier" pitchFamily="2" charset="0"/>
              </a:rPr>
              <a:t># g(e) by computing with logs. Usually do it this way: </a:t>
            </a:r>
          </a:p>
          <a:p>
            <a:r>
              <a:rPr lang="en-US" sz="1050" dirty="0" err="1">
                <a:solidFill>
                  <a:schemeClr val="bg1"/>
                </a:solidFill>
                <a:latin typeface="Courier" pitchFamily="2" charset="0"/>
              </a:rPr>
              <a:t>log.ns</a:t>
            </a:r>
            <a:r>
              <a:rPr lang="en-US" sz="1050" dirty="0">
                <a:solidFill>
                  <a:schemeClr val="bg1"/>
                </a:solidFill>
                <a:latin typeface="Courier" pitchFamily="2" charset="0"/>
              </a:rPr>
              <a:t> &lt;- (1/2)*log(2) + (3/2)*log(m) + log(Vol) + (3/2)*(log(Temp) + log(kB)) - log(3*pi^2) - 3*log(</a:t>
            </a:r>
            <a:r>
              <a:rPr lang="en-US" sz="1050" dirty="0" err="1">
                <a:solidFill>
                  <a:schemeClr val="bg1"/>
                </a:solidFill>
                <a:latin typeface="Courier" pitchFamily="2" charset="0"/>
              </a:rPr>
              <a:t>hb</a:t>
            </a:r>
            <a:r>
              <a:rPr lang="en-US" sz="1050" dirty="0">
                <a:solidFill>
                  <a:schemeClr val="bg1"/>
                </a:solidFill>
                <a:latin typeface="Courier" pitchFamily="2" charset="0"/>
              </a:rPr>
              <a:t>)</a:t>
            </a:r>
          </a:p>
          <a:p>
            <a:r>
              <a:rPr lang="en-US" sz="1050" dirty="0">
                <a:solidFill>
                  <a:schemeClr val="bg1"/>
                </a:solidFill>
                <a:latin typeface="Courier" pitchFamily="2" charset="0"/>
              </a:rPr>
              <a:t>exp(</a:t>
            </a:r>
            <a:r>
              <a:rPr lang="en-US" sz="1050" dirty="0" err="1">
                <a:solidFill>
                  <a:schemeClr val="bg1"/>
                </a:solidFill>
                <a:latin typeface="Courier" pitchFamily="2" charset="0"/>
              </a:rPr>
              <a:t>log.ns</a:t>
            </a:r>
            <a:r>
              <a:rPr lang="en-US" sz="1050" dirty="0">
                <a:solidFill>
                  <a:schemeClr val="bg1"/>
                </a:solidFill>
                <a:latin typeface="Courier" pitchFamily="2" charset="0"/>
              </a:rPr>
              <a:t>) </a:t>
            </a:r>
            <a:r>
              <a:rPr lang="en-US" sz="1050" dirty="0">
                <a:solidFill>
                  <a:srgbClr val="FFFF00"/>
                </a:solidFill>
                <a:latin typeface="Courier" pitchFamily="2" charset="0"/>
              </a:rPr>
              <a:t># More numerically stable to use logs.</a:t>
            </a:r>
            <a:endParaRPr lang="en-US" sz="1050" dirty="0">
              <a:solidFill>
                <a:schemeClr val="bg1"/>
              </a:solidFill>
              <a:latin typeface="Courier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57EEB-F49C-C848-9351-C8A9E707E8DD}"/>
              </a:ext>
            </a:extLst>
          </p:cNvPr>
          <p:cNvSpPr/>
          <p:nvPr/>
        </p:nvSpPr>
        <p:spPr>
          <a:xfrm>
            <a:off x="1885731" y="6501767"/>
            <a:ext cx="4974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…just a coincidence the magnitude is the same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23F7D5-9E67-2C71-D4C1-BA77C0F97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491" y="5385837"/>
            <a:ext cx="4044934" cy="7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9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3D Box/Degeneracy problem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F40694-9759-DE4B-A26C-0770ECABA0D1}"/>
              </a:ext>
            </a:extLst>
          </p:cNvPr>
          <p:cNvSpPr/>
          <p:nvPr/>
        </p:nvSpPr>
        <p:spPr>
          <a:xfrm>
            <a:off x="331325" y="1463977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c.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BAA163-2290-C747-BC0D-392D1B043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914" y="3660638"/>
            <a:ext cx="2821729" cy="722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BEC416-EF38-FD4E-8E56-5C46A3950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736" y="6212353"/>
            <a:ext cx="736440" cy="193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D9E001-AA44-9E47-B8D9-A3B103132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14" y="4784513"/>
            <a:ext cx="3722620" cy="8782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4E688-E1DE-42BF-4DA7-AD7478684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126" y="1291096"/>
            <a:ext cx="1860967" cy="729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4AE77-FAC5-5D1F-322C-79BEFE9A4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3394" y="1329387"/>
            <a:ext cx="5497102" cy="679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D7C9F6-AE97-234E-4ACF-DB9DCD680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3394" y="2446911"/>
            <a:ext cx="5497102" cy="675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EE677A-3AFE-296C-7109-A91F7B1047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9738" y="3392207"/>
            <a:ext cx="1407064" cy="4266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1702BD-9FD6-2F2C-A4EF-D5E3D98B24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9738" y="3979843"/>
            <a:ext cx="726832" cy="1582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3B21C2-6AC9-A405-3A3F-5F4C590CEA2D}"/>
              </a:ext>
            </a:extLst>
          </p:cNvPr>
          <p:cNvSpPr txBox="1"/>
          <p:nvPr/>
        </p:nvSpPr>
        <p:spPr>
          <a:xfrm>
            <a:off x="6635263" y="3651737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def.:</a:t>
            </a:r>
          </a:p>
        </p:txBody>
      </p:sp>
    </p:spTree>
    <p:extLst>
      <p:ext uri="{BB962C8B-B14F-4D97-AF65-F5344CB8AC3E}">
        <p14:creationId xmlns:p14="http://schemas.microsoft.com/office/powerpoint/2010/main" val="237772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3D Box/Degeneracy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7A7B3E-DB20-8745-82C5-49E584AB5136}"/>
              </a:ext>
            </a:extLst>
          </p:cNvPr>
          <p:cNvSpPr txBox="1"/>
          <p:nvPr/>
        </p:nvSpPr>
        <p:spPr>
          <a:xfrm>
            <a:off x="1260088" y="1148576"/>
            <a:ext cx="69026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F40694-9759-DE4B-A26C-0770ECABA0D1}"/>
              </a:ext>
            </a:extLst>
          </p:cNvPr>
          <p:cNvSpPr/>
          <p:nvPr/>
        </p:nvSpPr>
        <p:spPr>
          <a:xfrm>
            <a:off x="623518" y="1103726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c.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67031-E8CE-B244-8A81-DDE9750BD9CE}"/>
              </a:ext>
            </a:extLst>
          </p:cNvPr>
          <p:cNvSpPr txBox="1"/>
          <p:nvPr/>
        </p:nvSpPr>
        <p:spPr>
          <a:xfrm>
            <a:off x="1260088" y="1148576"/>
            <a:ext cx="690260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" pitchFamily="2" charset="0"/>
              </a:rPr>
              <a:t>(</a:t>
            </a:r>
            <a:r>
              <a:rPr lang="en-US" sz="1200" dirty="0">
                <a:latin typeface="Courier" pitchFamily="2" charset="0"/>
              </a:rPr>
              <a:t>*Definite integral: c_1\int_0^{c_2}\sqrt{x}\ e^{-\frac{x}{c_2}}\ dx *)</a:t>
            </a:r>
          </a:p>
          <a:p>
            <a:endParaRPr lang="en-US" sz="1200" dirty="0">
              <a:latin typeface="Courier" pitchFamily="2" charset="0"/>
            </a:endParaRPr>
          </a:p>
          <a:p>
            <a:r>
              <a:rPr lang="en-US" sz="1200" b="1" dirty="0" err="1">
                <a:latin typeface="Courier" pitchFamily="2" charset="0"/>
              </a:rPr>
              <a:t>intval</a:t>
            </a:r>
            <a:r>
              <a:rPr lang="en-US" sz="1200" b="1" dirty="0">
                <a:latin typeface="Courier" pitchFamily="2" charset="0"/>
              </a:rPr>
              <a:t> = c1*Integrate[Sqrt[x] Exp[-x/c2], {x, 0, c2}];</a:t>
            </a:r>
          </a:p>
          <a:p>
            <a:r>
              <a:rPr lang="en-US" sz="1200" b="1" dirty="0" err="1">
                <a:latin typeface="Courier" pitchFamily="2" charset="0"/>
              </a:rPr>
              <a:t>intval</a:t>
            </a:r>
            <a:r>
              <a:rPr lang="en-US" sz="1200" b="1" dirty="0">
                <a:latin typeface="Courier" pitchFamily="2" charset="0"/>
              </a:rPr>
              <a:t>//Print;</a:t>
            </a:r>
          </a:p>
          <a:p>
            <a:endParaRPr lang="en-US" sz="1200" b="1" dirty="0">
              <a:latin typeface="Courier" pitchFamily="2" charset="0"/>
            </a:endParaRPr>
          </a:p>
          <a:p>
            <a:r>
              <a:rPr lang="en-US" sz="1200" b="1" dirty="0">
                <a:latin typeface="Courier" pitchFamily="2" charset="0"/>
              </a:rPr>
              <a:t>kB = 1.380649*10^(-23);</a:t>
            </a:r>
          </a:p>
          <a:p>
            <a:r>
              <a:rPr lang="en-US" sz="1200" b="1" dirty="0">
                <a:latin typeface="Courier" pitchFamily="2" charset="0"/>
              </a:rPr>
              <a:t>T = 273;</a:t>
            </a:r>
          </a:p>
          <a:p>
            <a:r>
              <a:rPr lang="en-US" sz="1200" b="1" dirty="0">
                <a:latin typeface="Courier" pitchFamily="2" charset="0"/>
              </a:rPr>
              <a:t>c2 = kB*T;</a:t>
            </a:r>
          </a:p>
          <a:p>
            <a:r>
              <a:rPr lang="en-US" sz="1200" b="1" dirty="0">
                <a:latin typeface="Courier" pitchFamily="2" charset="0"/>
              </a:rPr>
              <a:t>c1 = 2/((c2)^(3/2)*Sqrt[Pi]);</a:t>
            </a:r>
          </a:p>
          <a:p>
            <a:r>
              <a:rPr lang="en-US" sz="1200" b="1" dirty="0" err="1">
                <a:latin typeface="Courier" pitchFamily="2" charset="0"/>
              </a:rPr>
              <a:t>intval</a:t>
            </a:r>
            <a:endParaRPr lang="en-US" sz="1200" b="1" dirty="0">
              <a:latin typeface="Courier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158C1-AAE8-C34F-A8B7-B624082F4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207" y="1770264"/>
            <a:ext cx="3770316" cy="6353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5E7D5C-9F80-E94F-A79B-4EAF485729B0}"/>
              </a:ext>
            </a:extLst>
          </p:cNvPr>
          <p:cNvSpPr txBox="1"/>
          <p:nvPr/>
        </p:nvSpPr>
        <p:spPr>
          <a:xfrm>
            <a:off x="103718" y="3401233"/>
            <a:ext cx="8885952" cy="280076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Courier" pitchFamily="2" charset="0"/>
              </a:rPr>
              <a:t># Do the integral numerically (with a u-</a:t>
            </a:r>
            <a:r>
              <a:rPr lang="en-US" sz="1600" dirty="0" err="1">
                <a:solidFill>
                  <a:srgbClr val="FFFF00"/>
                </a:solidFill>
                <a:latin typeface="Courier" pitchFamily="2" charset="0"/>
              </a:rPr>
              <a:t>substition</a:t>
            </a:r>
            <a:r>
              <a:rPr lang="en-US" sz="1600" dirty="0">
                <a:solidFill>
                  <a:srgbClr val="FFFF00"/>
                </a:solidFill>
                <a:latin typeface="Courier" pitchFamily="2" charset="0"/>
              </a:rPr>
              <a:t> first) in R instead:</a:t>
            </a:r>
          </a:p>
          <a:p>
            <a:r>
              <a:rPr lang="en-US" sz="1600" dirty="0">
                <a:solidFill>
                  <a:srgbClr val="FFFF00"/>
                </a:solidFill>
                <a:latin typeface="Courier" pitchFamily="2" charset="0"/>
              </a:rPr>
              <a:t># Substitute x = e/(kB T), dx=1/(kB T) de:</a:t>
            </a:r>
          </a:p>
          <a:p>
            <a:r>
              <a:rPr lang="en-US" sz="1600" dirty="0" err="1">
                <a:solidFill>
                  <a:schemeClr val="bg1"/>
                </a:solidFill>
                <a:latin typeface="Courier" pitchFamily="2" charset="0"/>
              </a:rPr>
              <a:t>p.tilde</a:t>
            </a:r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 &lt;- function(x){</a:t>
            </a:r>
          </a:p>
          <a:p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" pitchFamily="2" charset="0"/>
              </a:rPr>
              <a:t>val</a:t>
            </a:r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 &lt;- 2/sqrt(pi) * sqrt(x) * exp(-x)</a:t>
            </a:r>
          </a:p>
          <a:p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  return(</a:t>
            </a:r>
            <a:r>
              <a:rPr lang="en-US" sz="1600" dirty="0" err="1">
                <a:solidFill>
                  <a:schemeClr val="bg1"/>
                </a:solidFill>
                <a:latin typeface="Courier" pitchFamily="2" charset="0"/>
              </a:rPr>
              <a:t>val</a:t>
            </a:r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}</a:t>
            </a:r>
          </a:p>
          <a:p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xx &lt;- seq(0, 6, </a:t>
            </a:r>
            <a:r>
              <a:rPr lang="en-US" sz="1600" dirty="0" err="1">
                <a:solidFill>
                  <a:schemeClr val="bg1"/>
                </a:solidFill>
                <a:latin typeface="Courier" pitchFamily="2" charset="0"/>
              </a:rPr>
              <a:t>length.out</a:t>
            </a:r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=1000)</a:t>
            </a:r>
          </a:p>
          <a:p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plot(</a:t>
            </a:r>
            <a:r>
              <a:rPr lang="en-US" sz="1600" dirty="0" err="1">
                <a:solidFill>
                  <a:schemeClr val="bg1"/>
                </a:solidFill>
                <a:latin typeface="Courier" pitchFamily="2" charset="0"/>
              </a:rPr>
              <a:t>xx,p.tilde</a:t>
            </a:r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(xx), </a:t>
            </a:r>
            <a:r>
              <a:rPr lang="en-US" sz="1600" dirty="0" err="1">
                <a:solidFill>
                  <a:schemeClr val="bg1"/>
                </a:solidFill>
                <a:latin typeface="Courier" pitchFamily="2" charset="0"/>
              </a:rPr>
              <a:t>typ</a:t>
            </a:r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="l")</a:t>
            </a:r>
          </a:p>
          <a:p>
            <a:endParaRPr lang="en-US" sz="1600" dirty="0">
              <a:solidFill>
                <a:schemeClr val="bg1"/>
              </a:solidFill>
              <a:latin typeface="Courier" pitchFamily="2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integrate(</a:t>
            </a:r>
            <a:r>
              <a:rPr lang="en-US" sz="1600" dirty="0" err="1">
                <a:solidFill>
                  <a:schemeClr val="bg1"/>
                </a:solidFill>
                <a:latin typeface="Courier" pitchFamily="2" charset="0"/>
              </a:rPr>
              <a:t>p.tilde</a:t>
            </a:r>
            <a:r>
              <a:rPr lang="en-US" sz="1600" dirty="0">
                <a:solidFill>
                  <a:schemeClr val="bg1"/>
                </a:solidFill>
                <a:latin typeface="Courier" pitchFamily="2" charset="0"/>
              </a:rPr>
              <a:t>, lower = 0, upper = 1)</a:t>
            </a:r>
          </a:p>
          <a:p>
            <a:endParaRPr lang="en-US" sz="1600" dirty="0">
              <a:solidFill>
                <a:schemeClr val="bg1"/>
              </a:solidFill>
              <a:latin typeface="Courier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4A182A-E3C8-234E-ACF1-87D0A7674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509" y="4538663"/>
            <a:ext cx="3990761" cy="633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037C58-C276-6680-CF24-03036D89F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435" y="2891732"/>
            <a:ext cx="1747227" cy="2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Boltzmann distribution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228600" y="1043302"/>
            <a:ext cx="8686800" cy="93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A form of the Boltzmann distribution that we can work a little more easily with is: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5588" y="2024985"/>
            <a:ext cx="2733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Probability density for  energies of the system</a:t>
            </a:r>
            <a:endParaRPr lang="en-US" i="1" dirty="0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1979174" y="2630347"/>
            <a:ext cx="275742" cy="215628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D3DCF282-5DBB-EF47-971E-953C25A8F87D}"/>
              </a:ext>
            </a:extLst>
          </p:cNvPr>
          <p:cNvSpPr/>
          <p:nvPr/>
        </p:nvSpPr>
        <p:spPr>
          <a:xfrm rot="5400000">
            <a:off x="4820297" y="2934351"/>
            <a:ext cx="594267" cy="1057976"/>
          </a:xfrm>
          <a:prstGeom prst="rightBrac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69B11-FCE5-6E50-5246-47D94707B451}"/>
              </a:ext>
            </a:extLst>
          </p:cNvPr>
          <p:cNvSpPr txBox="1"/>
          <p:nvPr/>
        </p:nvSpPr>
        <p:spPr>
          <a:xfrm>
            <a:off x="4823760" y="3690277"/>
            <a:ext cx="2952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states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number of states with energy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E70460-ADE9-D4AE-4234-3A5739CB3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443" y="2457164"/>
            <a:ext cx="4780753" cy="9261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F79171-929F-2F33-0488-0895B4276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442" y="4950883"/>
            <a:ext cx="4380259" cy="12326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F5FF48-7EE0-490D-E2CD-CE4E5F295A31}"/>
              </a:ext>
            </a:extLst>
          </p:cNvPr>
          <p:cNvSpPr/>
          <p:nvPr/>
        </p:nvSpPr>
        <p:spPr>
          <a:xfrm>
            <a:off x="455358" y="4745519"/>
            <a:ext cx="189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Partition function</a:t>
            </a:r>
            <a:endParaRPr lang="en-US" i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E14D1E-E29B-F511-9618-ADC96ECF3334}"/>
              </a:ext>
            </a:extLst>
          </p:cNvPr>
          <p:cNvCxnSpPr>
            <a:cxnSpLocks/>
          </p:cNvCxnSpPr>
          <p:nvPr/>
        </p:nvCxnSpPr>
        <p:spPr>
          <a:xfrm>
            <a:off x="2085854" y="5107758"/>
            <a:ext cx="275742" cy="215628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11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A0FA-74C5-A429-F54C-09ACD5C75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4066061-E88E-C455-B10A-90F0AECC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FB7754-B560-5273-495B-EF40B3E33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Density of States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AD061B14-7BF4-CEF0-5E19-13BC14C12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19" y="2707894"/>
            <a:ext cx="8686800" cy="93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Depending on the system, the number of states in the sum is usually enormous!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627469-F4B0-FF9E-0728-0AEEDB2C8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388" y="1294138"/>
            <a:ext cx="4380259" cy="1232636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C6A5A0D1-0D7F-7557-8D9F-EEB553568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19" y="4020891"/>
            <a:ext cx="8686800" cy="93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If we can get a formula for the density of states however, we can do the sum approximately as: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EEEC0-7CBB-30F9-238B-1922C4B2E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5333888"/>
            <a:ext cx="4327088" cy="93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9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A1D7050-6362-4D74-9968-4B3BE45D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7F44FC-EA6D-2028-C0FC-FD6BFA1EE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Density of States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B4060-6F35-C40D-5E4A-9370F7B9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66" y="2387142"/>
            <a:ext cx="6602412" cy="454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Remember: any particle in the box has energy: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ACA819-CDA5-43E5-58EA-A69E56908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19" y="1436159"/>
            <a:ext cx="8686800" cy="93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For particles in a 3D box, with some care we can get a formula for the density of states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E2919B-5BC2-C2C3-0E33-EEB7CD3D32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5"/>
          <a:stretch/>
        </p:blipFill>
        <p:spPr>
          <a:xfrm>
            <a:off x="2868929" y="3016886"/>
            <a:ext cx="3136763" cy="935511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953C1A45-3543-E275-41C1-CDE1C3C34849}"/>
              </a:ext>
            </a:extLst>
          </p:cNvPr>
          <p:cNvSpPr/>
          <p:nvPr/>
        </p:nvSpPr>
        <p:spPr>
          <a:xfrm rot="16200000">
            <a:off x="4923421" y="2683134"/>
            <a:ext cx="337293" cy="2868929"/>
          </a:xfrm>
          <a:prstGeom prst="leftBrac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665D45-1F1C-3CF4-A375-800E106828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151"/>
          <a:stretch/>
        </p:blipFill>
        <p:spPr>
          <a:xfrm>
            <a:off x="2868929" y="3021731"/>
            <a:ext cx="3888163" cy="9277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D29A71-DA5C-4E3B-293D-DC653F380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37" y="4314717"/>
            <a:ext cx="327072" cy="337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879DE6-0B56-C405-4AA6-6DA27F313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028" y="3126919"/>
            <a:ext cx="912943" cy="6463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EB32E55-55B2-2855-F05D-8A847E554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65" y="4668105"/>
            <a:ext cx="5384455" cy="466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 state can be represented as a vector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3A0FDF-7C10-1400-F768-C9BC1AD24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65" y="5696806"/>
            <a:ext cx="8261853" cy="1113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Every </a:t>
            </a:r>
            <a:r>
              <a:rPr lang="en-GB" sz="22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200" i="1" baseline="-25000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2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200" i="1" baseline="-25000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22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200" i="1" baseline="-25000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that gives the same |</a:t>
            </a:r>
            <a:r>
              <a:rPr lang="en-GB" sz="2200" b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| (or </a:t>
            </a:r>
            <a:r>
              <a:rPr lang="en-GB" sz="22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200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) has the same </a:t>
            </a:r>
            <a:r>
              <a:rPr lang="en-GB" sz="22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So, every state on the surface of a sphere of radius |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| (in “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-space”) has the same energy.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B6D48F-1EFA-B1D4-E6E1-2BCB04DC5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091" y="3362263"/>
            <a:ext cx="525013" cy="205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C2A661-BBCD-2809-234D-B3BAED24DE3C}"/>
              </a:ext>
            </a:extLst>
          </p:cNvPr>
          <p:cNvSpPr txBox="1"/>
          <p:nvPr/>
        </p:nvSpPr>
        <p:spPr>
          <a:xfrm>
            <a:off x="6631934" y="523765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9A8631C-679D-34A8-0180-5A7C0414A1D7}"/>
              </a:ext>
            </a:extLst>
          </p:cNvPr>
          <p:cNvSpPr/>
          <p:nvPr/>
        </p:nvSpPr>
        <p:spPr>
          <a:xfrm rot="16200000">
            <a:off x="6781748" y="5060375"/>
            <a:ext cx="89811" cy="35618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2787B-6682-BFC3-8780-79C73ABF2DAE}"/>
              </a:ext>
            </a:extLst>
          </p:cNvPr>
          <p:cNvSpPr txBox="1"/>
          <p:nvPr/>
        </p:nvSpPr>
        <p:spPr>
          <a:xfrm>
            <a:off x="7270341" y="524146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2DA298E-47D7-94AC-0A78-D6697F213CC3}"/>
              </a:ext>
            </a:extLst>
          </p:cNvPr>
          <p:cNvSpPr/>
          <p:nvPr/>
        </p:nvSpPr>
        <p:spPr>
          <a:xfrm rot="16200000">
            <a:off x="7420155" y="5064185"/>
            <a:ext cx="89811" cy="35618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34C019-FC5E-814D-D724-9A6E7F591B24}"/>
              </a:ext>
            </a:extLst>
          </p:cNvPr>
          <p:cNvSpPr txBox="1"/>
          <p:nvPr/>
        </p:nvSpPr>
        <p:spPr>
          <a:xfrm>
            <a:off x="7925661" y="523384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0A5BC86-3B10-98EA-085C-C62B7859B6B0}"/>
              </a:ext>
            </a:extLst>
          </p:cNvPr>
          <p:cNvSpPr/>
          <p:nvPr/>
        </p:nvSpPr>
        <p:spPr>
          <a:xfrm rot="16200000">
            <a:off x="8075475" y="5056565"/>
            <a:ext cx="89811" cy="35618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AF1DEE-5D19-2B80-FF8B-2853A7A009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3772" y="4494723"/>
            <a:ext cx="2595763" cy="7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9" grpId="0"/>
      <p:bldP spid="21" grpId="0"/>
      <p:bldP spid="2" grpId="0"/>
      <p:bldP spid="3" grpId="0" animBg="1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23BC2-349F-AE4B-BF24-6AB462A8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08B6A4B-A1C5-DDEB-5934-44E5E8AF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77C7F0-4E0A-748D-EBF0-B542E57B9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-space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75A925-D517-E40D-C919-7E28B4263B72}"/>
              </a:ext>
            </a:extLst>
          </p:cNvPr>
          <p:cNvCxnSpPr>
            <a:cxnSpLocks/>
          </p:cNvCxnSpPr>
          <p:nvPr/>
        </p:nvCxnSpPr>
        <p:spPr>
          <a:xfrm flipH="1">
            <a:off x="2002062" y="4529659"/>
            <a:ext cx="4215858" cy="21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6E93E-9480-F4C2-05E6-E23F6661783C}"/>
              </a:ext>
            </a:extLst>
          </p:cNvPr>
          <p:cNvCxnSpPr/>
          <p:nvPr/>
        </p:nvCxnSpPr>
        <p:spPr>
          <a:xfrm>
            <a:off x="1978531" y="770855"/>
            <a:ext cx="23531" cy="37609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D29E29-F978-B74F-9466-743283F116B3}"/>
              </a:ext>
            </a:extLst>
          </p:cNvPr>
          <p:cNvCxnSpPr/>
          <p:nvPr/>
        </p:nvCxnSpPr>
        <p:spPr>
          <a:xfrm flipH="1">
            <a:off x="190092" y="4555729"/>
            <a:ext cx="1811971" cy="1861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DBDD96-B820-CB58-10C8-B80C25D583B8}"/>
              </a:ext>
            </a:extLst>
          </p:cNvPr>
          <p:cNvGrpSpPr/>
          <p:nvPr/>
        </p:nvGrpSpPr>
        <p:grpSpPr>
          <a:xfrm>
            <a:off x="1420342" y="3323159"/>
            <a:ext cx="1730375" cy="1873250"/>
            <a:chOff x="508000" y="3270250"/>
            <a:chExt cx="1730375" cy="18732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34155DC-A9EA-8736-8DB2-35BF9E527364}"/>
                </a:ext>
              </a:extLst>
            </p:cNvPr>
            <p:cNvCxnSpPr/>
            <p:nvPr/>
          </p:nvCxnSpPr>
          <p:spPr>
            <a:xfrm flipV="1">
              <a:off x="1079500" y="3270250"/>
              <a:ext cx="0" cy="120650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4EA0C25-9AFB-41A8-5BFA-3DFC22C683AD}"/>
                </a:ext>
              </a:extLst>
            </p:cNvPr>
            <p:cNvCxnSpPr/>
            <p:nvPr/>
          </p:nvCxnSpPr>
          <p:spPr>
            <a:xfrm>
              <a:off x="1063625" y="4476750"/>
              <a:ext cx="117475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3A08687-155E-5AB1-C595-99A310E65132}"/>
                </a:ext>
              </a:extLst>
            </p:cNvPr>
            <p:cNvCxnSpPr/>
            <p:nvPr/>
          </p:nvCxnSpPr>
          <p:spPr>
            <a:xfrm flipH="1">
              <a:off x="508000" y="4476750"/>
              <a:ext cx="588964" cy="66675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7460682-B516-70B3-7C95-DB07783CA3A2}"/>
              </a:ext>
            </a:extLst>
          </p:cNvPr>
          <p:cNvSpPr/>
          <p:nvPr/>
        </p:nvSpPr>
        <p:spPr>
          <a:xfrm>
            <a:off x="2960217" y="4542008"/>
            <a:ext cx="48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800" baseline="-25000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800" baseline="-25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29D2D7-2E52-BEF2-EA7A-BDAFAB762B44}"/>
              </a:ext>
            </a:extLst>
          </p:cNvPr>
          <p:cNvSpPr/>
          <p:nvPr/>
        </p:nvSpPr>
        <p:spPr>
          <a:xfrm>
            <a:off x="1322593" y="3111089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800" baseline="-25000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800" baseline="-25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B005B6-FE38-F210-AD89-07224ABA5180}"/>
              </a:ext>
            </a:extLst>
          </p:cNvPr>
          <p:cNvSpPr/>
          <p:nvPr/>
        </p:nvSpPr>
        <p:spPr>
          <a:xfrm>
            <a:off x="1669617" y="4903049"/>
            <a:ext cx="470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800" baseline="-25000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US" sz="2800" baseline="-250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14E760-5465-56A1-CE5A-3DF1F0695E39}"/>
              </a:ext>
            </a:extLst>
          </p:cNvPr>
          <p:cNvGrpSpPr/>
          <p:nvPr/>
        </p:nvGrpSpPr>
        <p:grpSpPr>
          <a:xfrm>
            <a:off x="855586" y="1537379"/>
            <a:ext cx="4379399" cy="4170949"/>
            <a:chOff x="1149682" y="1537379"/>
            <a:chExt cx="4379399" cy="4170949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D07AFA6-5927-3005-E5B3-7130C1A81028}"/>
                </a:ext>
              </a:extLst>
            </p:cNvPr>
            <p:cNvSpPr/>
            <p:nvPr/>
          </p:nvSpPr>
          <p:spPr>
            <a:xfrm>
              <a:off x="2272632" y="1537380"/>
              <a:ext cx="3256448" cy="3034632"/>
            </a:xfrm>
            <a:custGeom>
              <a:avLst/>
              <a:gdLst>
                <a:gd name="connsiteX0" fmla="*/ 0 w 3256448"/>
                <a:gd name="connsiteY0" fmla="*/ 0 h 3034632"/>
                <a:gd name="connsiteX1" fmla="*/ 534736 w 3256448"/>
                <a:gd name="connsiteY1" fmla="*/ 26737 h 3034632"/>
                <a:gd name="connsiteX2" fmla="*/ 1096210 w 3256448"/>
                <a:gd name="connsiteY2" fmla="*/ 160421 h 3034632"/>
                <a:gd name="connsiteX3" fmla="*/ 1671052 w 3256448"/>
                <a:gd name="connsiteY3" fmla="*/ 414421 h 3034632"/>
                <a:gd name="connsiteX4" fmla="*/ 2179052 w 3256448"/>
                <a:gd name="connsiteY4" fmla="*/ 802105 h 3034632"/>
                <a:gd name="connsiteX5" fmla="*/ 2580105 w 3256448"/>
                <a:gd name="connsiteY5" fmla="*/ 1229895 h 3034632"/>
                <a:gd name="connsiteX6" fmla="*/ 2914315 w 3256448"/>
                <a:gd name="connsiteY6" fmla="*/ 1684421 h 3034632"/>
                <a:gd name="connsiteX7" fmla="*/ 3141579 w 3256448"/>
                <a:gd name="connsiteY7" fmla="*/ 2245895 h 3034632"/>
                <a:gd name="connsiteX8" fmla="*/ 3248526 w 3256448"/>
                <a:gd name="connsiteY8" fmla="*/ 2860842 h 3034632"/>
                <a:gd name="connsiteX9" fmla="*/ 3248526 w 3256448"/>
                <a:gd name="connsiteY9" fmla="*/ 3034632 h 3034632"/>
                <a:gd name="connsiteX10" fmla="*/ 3248526 w 3256448"/>
                <a:gd name="connsiteY10" fmla="*/ 3034632 h 30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6448" h="3034632">
                  <a:moveTo>
                    <a:pt x="0" y="0"/>
                  </a:moveTo>
                  <a:cubicBezTo>
                    <a:pt x="176017" y="0"/>
                    <a:pt x="352034" y="0"/>
                    <a:pt x="534736" y="26737"/>
                  </a:cubicBezTo>
                  <a:cubicBezTo>
                    <a:pt x="717438" y="53474"/>
                    <a:pt x="906824" y="95807"/>
                    <a:pt x="1096210" y="160421"/>
                  </a:cubicBezTo>
                  <a:cubicBezTo>
                    <a:pt x="1285596" y="225035"/>
                    <a:pt x="1490578" y="307474"/>
                    <a:pt x="1671052" y="414421"/>
                  </a:cubicBezTo>
                  <a:cubicBezTo>
                    <a:pt x="1851526" y="521368"/>
                    <a:pt x="2027543" y="666193"/>
                    <a:pt x="2179052" y="802105"/>
                  </a:cubicBezTo>
                  <a:cubicBezTo>
                    <a:pt x="2330561" y="938017"/>
                    <a:pt x="2457561" y="1082842"/>
                    <a:pt x="2580105" y="1229895"/>
                  </a:cubicBezTo>
                  <a:cubicBezTo>
                    <a:pt x="2702649" y="1376948"/>
                    <a:pt x="2820736" y="1515088"/>
                    <a:pt x="2914315" y="1684421"/>
                  </a:cubicBezTo>
                  <a:cubicBezTo>
                    <a:pt x="3007894" y="1853754"/>
                    <a:pt x="3085877" y="2049825"/>
                    <a:pt x="3141579" y="2245895"/>
                  </a:cubicBezTo>
                  <a:cubicBezTo>
                    <a:pt x="3197281" y="2441965"/>
                    <a:pt x="3230702" y="2729386"/>
                    <a:pt x="3248526" y="2860842"/>
                  </a:cubicBezTo>
                  <a:cubicBezTo>
                    <a:pt x="3266351" y="2992298"/>
                    <a:pt x="3248526" y="3034632"/>
                    <a:pt x="3248526" y="3034632"/>
                  </a:cubicBezTo>
                  <a:lnTo>
                    <a:pt x="3248526" y="3034632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00B498E-DA9D-F99E-B49A-8956DC259537}"/>
                </a:ext>
              </a:extLst>
            </p:cNvPr>
            <p:cNvSpPr/>
            <p:nvPr/>
          </p:nvSpPr>
          <p:spPr>
            <a:xfrm flipH="1">
              <a:off x="1149682" y="1537379"/>
              <a:ext cx="1275347" cy="4170949"/>
            </a:xfrm>
            <a:custGeom>
              <a:avLst/>
              <a:gdLst>
                <a:gd name="connsiteX0" fmla="*/ 0 w 3256448"/>
                <a:gd name="connsiteY0" fmla="*/ 0 h 3034632"/>
                <a:gd name="connsiteX1" fmla="*/ 534736 w 3256448"/>
                <a:gd name="connsiteY1" fmla="*/ 26737 h 3034632"/>
                <a:gd name="connsiteX2" fmla="*/ 1096210 w 3256448"/>
                <a:gd name="connsiteY2" fmla="*/ 160421 h 3034632"/>
                <a:gd name="connsiteX3" fmla="*/ 1671052 w 3256448"/>
                <a:gd name="connsiteY3" fmla="*/ 414421 h 3034632"/>
                <a:gd name="connsiteX4" fmla="*/ 2179052 w 3256448"/>
                <a:gd name="connsiteY4" fmla="*/ 802105 h 3034632"/>
                <a:gd name="connsiteX5" fmla="*/ 2580105 w 3256448"/>
                <a:gd name="connsiteY5" fmla="*/ 1229895 h 3034632"/>
                <a:gd name="connsiteX6" fmla="*/ 2914315 w 3256448"/>
                <a:gd name="connsiteY6" fmla="*/ 1684421 h 3034632"/>
                <a:gd name="connsiteX7" fmla="*/ 3141579 w 3256448"/>
                <a:gd name="connsiteY7" fmla="*/ 2245895 h 3034632"/>
                <a:gd name="connsiteX8" fmla="*/ 3248526 w 3256448"/>
                <a:gd name="connsiteY8" fmla="*/ 2860842 h 3034632"/>
                <a:gd name="connsiteX9" fmla="*/ 3248526 w 3256448"/>
                <a:gd name="connsiteY9" fmla="*/ 3034632 h 3034632"/>
                <a:gd name="connsiteX10" fmla="*/ 3248526 w 3256448"/>
                <a:gd name="connsiteY10" fmla="*/ 3034632 h 30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6448" h="3034632">
                  <a:moveTo>
                    <a:pt x="0" y="0"/>
                  </a:moveTo>
                  <a:cubicBezTo>
                    <a:pt x="176017" y="0"/>
                    <a:pt x="352034" y="0"/>
                    <a:pt x="534736" y="26737"/>
                  </a:cubicBezTo>
                  <a:cubicBezTo>
                    <a:pt x="717438" y="53474"/>
                    <a:pt x="906824" y="95807"/>
                    <a:pt x="1096210" y="160421"/>
                  </a:cubicBezTo>
                  <a:cubicBezTo>
                    <a:pt x="1285596" y="225035"/>
                    <a:pt x="1490578" y="307474"/>
                    <a:pt x="1671052" y="414421"/>
                  </a:cubicBezTo>
                  <a:cubicBezTo>
                    <a:pt x="1851526" y="521368"/>
                    <a:pt x="2027543" y="666193"/>
                    <a:pt x="2179052" y="802105"/>
                  </a:cubicBezTo>
                  <a:cubicBezTo>
                    <a:pt x="2330561" y="938017"/>
                    <a:pt x="2457561" y="1082842"/>
                    <a:pt x="2580105" y="1229895"/>
                  </a:cubicBezTo>
                  <a:cubicBezTo>
                    <a:pt x="2702649" y="1376948"/>
                    <a:pt x="2820736" y="1515088"/>
                    <a:pt x="2914315" y="1684421"/>
                  </a:cubicBezTo>
                  <a:cubicBezTo>
                    <a:pt x="3007894" y="1853754"/>
                    <a:pt x="3085877" y="2049825"/>
                    <a:pt x="3141579" y="2245895"/>
                  </a:cubicBezTo>
                  <a:cubicBezTo>
                    <a:pt x="3197281" y="2441965"/>
                    <a:pt x="3230702" y="2729386"/>
                    <a:pt x="3248526" y="2860842"/>
                  </a:cubicBezTo>
                  <a:cubicBezTo>
                    <a:pt x="3266351" y="2992298"/>
                    <a:pt x="3248526" y="3034632"/>
                    <a:pt x="3248526" y="3034632"/>
                  </a:cubicBezTo>
                  <a:lnTo>
                    <a:pt x="3248526" y="3034632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C0E4499-FB73-286B-42E1-C8B9527F2916}"/>
                </a:ext>
              </a:extLst>
            </p:cNvPr>
            <p:cNvSpPr/>
            <p:nvPr/>
          </p:nvSpPr>
          <p:spPr>
            <a:xfrm flipV="1">
              <a:off x="1149683" y="4555728"/>
              <a:ext cx="4379398" cy="1152600"/>
            </a:xfrm>
            <a:custGeom>
              <a:avLst/>
              <a:gdLst>
                <a:gd name="connsiteX0" fmla="*/ 0 w 3256448"/>
                <a:gd name="connsiteY0" fmla="*/ 0 h 3034632"/>
                <a:gd name="connsiteX1" fmla="*/ 534736 w 3256448"/>
                <a:gd name="connsiteY1" fmla="*/ 26737 h 3034632"/>
                <a:gd name="connsiteX2" fmla="*/ 1096210 w 3256448"/>
                <a:gd name="connsiteY2" fmla="*/ 160421 h 3034632"/>
                <a:gd name="connsiteX3" fmla="*/ 1671052 w 3256448"/>
                <a:gd name="connsiteY3" fmla="*/ 414421 h 3034632"/>
                <a:gd name="connsiteX4" fmla="*/ 2179052 w 3256448"/>
                <a:gd name="connsiteY4" fmla="*/ 802105 h 3034632"/>
                <a:gd name="connsiteX5" fmla="*/ 2580105 w 3256448"/>
                <a:gd name="connsiteY5" fmla="*/ 1229895 h 3034632"/>
                <a:gd name="connsiteX6" fmla="*/ 2914315 w 3256448"/>
                <a:gd name="connsiteY6" fmla="*/ 1684421 h 3034632"/>
                <a:gd name="connsiteX7" fmla="*/ 3141579 w 3256448"/>
                <a:gd name="connsiteY7" fmla="*/ 2245895 h 3034632"/>
                <a:gd name="connsiteX8" fmla="*/ 3248526 w 3256448"/>
                <a:gd name="connsiteY8" fmla="*/ 2860842 h 3034632"/>
                <a:gd name="connsiteX9" fmla="*/ 3248526 w 3256448"/>
                <a:gd name="connsiteY9" fmla="*/ 3034632 h 3034632"/>
                <a:gd name="connsiteX10" fmla="*/ 3248526 w 3256448"/>
                <a:gd name="connsiteY10" fmla="*/ 3034632 h 30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6448" h="3034632">
                  <a:moveTo>
                    <a:pt x="0" y="0"/>
                  </a:moveTo>
                  <a:cubicBezTo>
                    <a:pt x="176017" y="0"/>
                    <a:pt x="352034" y="0"/>
                    <a:pt x="534736" y="26737"/>
                  </a:cubicBezTo>
                  <a:cubicBezTo>
                    <a:pt x="717438" y="53474"/>
                    <a:pt x="906824" y="95807"/>
                    <a:pt x="1096210" y="160421"/>
                  </a:cubicBezTo>
                  <a:cubicBezTo>
                    <a:pt x="1285596" y="225035"/>
                    <a:pt x="1490578" y="307474"/>
                    <a:pt x="1671052" y="414421"/>
                  </a:cubicBezTo>
                  <a:cubicBezTo>
                    <a:pt x="1851526" y="521368"/>
                    <a:pt x="2027543" y="666193"/>
                    <a:pt x="2179052" y="802105"/>
                  </a:cubicBezTo>
                  <a:cubicBezTo>
                    <a:pt x="2330561" y="938017"/>
                    <a:pt x="2457561" y="1082842"/>
                    <a:pt x="2580105" y="1229895"/>
                  </a:cubicBezTo>
                  <a:cubicBezTo>
                    <a:pt x="2702649" y="1376948"/>
                    <a:pt x="2820736" y="1515088"/>
                    <a:pt x="2914315" y="1684421"/>
                  </a:cubicBezTo>
                  <a:cubicBezTo>
                    <a:pt x="3007894" y="1853754"/>
                    <a:pt x="3085877" y="2049825"/>
                    <a:pt x="3141579" y="2245895"/>
                  </a:cubicBezTo>
                  <a:cubicBezTo>
                    <a:pt x="3197281" y="2441965"/>
                    <a:pt x="3230702" y="2729386"/>
                    <a:pt x="3248526" y="2860842"/>
                  </a:cubicBezTo>
                  <a:cubicBezTo>
                    <a:pt x="3266351" y="2992298"/>
                    <a:pt x="3248526" y="3034632"/>
                    <a:pt x="3248526" y="3034632"/>
                  </a:cubicBezTo>
                  <a:lnTo>
                    <a:pt x="3248526" y="3034632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EC1CCF-3213-3B5A-DBCE-D87D950D6544}"/>
              </a:ext>
            </a:extLst>
          </p:cNvPr>
          <p:cNvGrpSpPr/>
          <p:nvPr/>
        </p:nvGrpSpPr>
        <p:grpSpPr>
          <a:xfrm>
            <a:off x="481269" y="1066913"/>
            <a:ext cx="5240919" cy="5069192"/>
            <a:chOff x="775365" y="1066913"/>
            <a:chExt cx="5240919" cy="506919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A76A03-563B-5207-E52D-6CEB04F1EA11}"/>
                </a:ext>
              </a:extLst>
            </p:cNvPr>
            <p:cNvSpPr/>
            <p:nvPr/>
          </p:nvSpPr>
          <p:spPr>
            <a:xfrm>
              <a:off x="2259263" y="1066913"/>
              <a:ext cx="3757021" cy="3505099"/>
            </a:xfrm>
            <a:custGeom>
              <a:avLst/>
              <a:gdLst>
                <a:gd name="connsiteX0" fmla="*/ 0 w 3757021"/>
                <a:gd name="connsiteY0" fmla="*/ 2572 h 3505099"/>
                <a:gd name="connsiteX1" fmla="*/ 708526 w 3757021"/>
                <a:gd name="connsiteY1" fmla="*/ 42678 h 3505099"/>
                <a:gd name="connsiteX2" fmla="*/ 1604211 w 3757021"/>
                <a:gd name="connsiteY2" fmla="*/ 296678 h 3505099"/>
                <a:gd name="connsiteX3" fmla="*/ 2540000 w 3757021"/>
                <a:gd name="connsiteY3" fmla="*/ 911625 h 3505099"/>
                <a:gd name="connsiteX4" fmla="*/ 3248526 w 3757021"/>
                <a:gd name="connsiteY4" fmla="*/ 1700362 h 3505099"/>
                <a:gd name="connsiteX5" fmla="*/ 3649579 w 3757021"/>
                <a:gd name="connsiteY5" fmla="*/ 2636151 h 3505099"/>
                <a:gd name="connsiteX6" fmla="*/ 3743158 w 3757021"/>
                <a:gd name="connsiteY6" fmla="*/ 3277836 h 3505099"/>
                <a:gd name="connsiteX7" fmla="*/ 3756526 w 3757021"/>
                <a:gd name="connsiteY7" fmla="*/ 3505099 h 35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7021" h="3505099">
                  <a:moveTo>
                    <a:pt x="0" y="2572"/>
                  </a:moveTo>
                  <a:cubicBezTo>
                    <a:pt x="220578" y="-1884"/>
                    <a:pt x="441157" y="-6340"/>
                    <a:pt x="708526" y="42678"/>
                  </a:cubicBezTo>
                  <a:cubicBezTo>
                    <a:pt x="975895" y="91696"/>
                    <a:pt x="1298965" y="151854"/>
                    <a:pt x="1604211" y="296678"/>
                  </a:cubicBezTo>
                  <a:cubicBezTo>
                    <a:pt x="1909457" y="441502"/>
                    <a:pt x="2265948" y="677678"/>
                    <a:pt x="2540000" y="911625"/>
                  </a:cubicBezTo>
                  <a:cubicBezTo>
                    <a:pt x="2814053" y="1145572"/>
                    <a:pt x="3063596" y="1412941"/>
                    <a:pt x="3248526" y="1700362"/>
                  </a:cubicBezTo>
                  <a:cubicBezTo>
                    <a:pt x="3433456" y="1987783"/>
                    <a:pt x="3567140" y="2373239"/>
                    <a:pt x="3649579" y="2636151"/>
                  </a:cubicBezTo>
                  <a:cubicBezTo>
                    <a:pt x="3732018" y="2899063"/>
                    <a:pt x="3725334" y="3133011"/>
                    <a:pt x="3743158" y="3277836"/>
                  </a:cubicBezTo>
                  <a:cubicBezTo>
                    <a:pt x="3760983" y="3422661"/>
                    <a:pt x="3756526" y="3505099"/>
                    <a:pt x="3756526" y="350509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ED8A7BA-9F67-36E0-7921-0C6613F0BE8F}"/>
                </a:ext>
              </a:extLst>
            </p:cNvPr>
            <p:cNvSpPr/>
            <p:nvPr/>
          </p:nvSpPr>
          <p:spPr>
            <a:xfrm flipH="1">
              <a:off x="775365" y="1066913"/>
              <a:ext cx="1636295" cy="5069192"/>
            </a:xfrm>
            <a:custGeom>
              <a:avLst/>
              <a:gdLst>
                <a:gd name="connsiteX0" fmla="*/ 0 w 3757021"/>
                <a:gd name="connsiteY0" fmla="*/ 2572 h 3505099"/>
                <a:gd name="connsiteX1" fmla="*/ 708526 w 3757021"/>
                <a:gd name="connsiteY1" fmla="*/ 42678 h 3505099"/>
                <a:gd name="connsiteX2" fmla="*/ 1604211 w 3757021"/>
                <a:gd name="connsiteY2" fmla="*/ 296678 h 3505099"/>
                <a:gd name="connsiteX3" fmla="*/ 2540000 w 3757021"/>
                <a:gd name="connsiteY3" fmla="*/ 911625 h 3505099"/>
                <a:gd name="connsiteX4" fmla="*/ 3248526 w 3757021"/>
                <a:gd name="connsiteY4" fmla="*/ 1700362 h 3505099"/>
                <a:gd name="connsiteX5" fmla="*/ 3649579 w 3757021"/>
                <a:gd name="connsiteY5" fmla="*/ 2636151 h 3505099"/>
                <a:gd name="connsiteX6" fmla="*/ 3743158 w 3757021"/>
                <a:gd name="connsiteY6" fmla="*/ 3277836 h 3505099"/>
                <a:gd name="connsiteX7" fmla="*/ 3756526 w 3757021"/>
                <a:gd name="connsiteY7" fmla="*/ 3505099 h 35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7021" h="3505099">
                  <a:moveTo>
                    <a:pt x="0" y="2572"/>
                  </a:moveTo>
                  <a:cubicBezTo>
                    <a:pt x="220578" y="-1884"/>
                    <a:pt x="441157" y="-6340"/>
                    <a:pt x="708526" y="42678"/>
                  </a:cubicBezTo>
                  <a:cubicBezTo>
                    <a:pt x="975895" y="91696"/>
                    <a:pt x="1298965" y="151854"/>
                    <a:pt x="1604211" y="296678"/>
                  </a:cubicBezTo>
                  <a:cubicBezTo>
                    <a:pt x="1909457" y="441502"/>
                    <a:pt x="2265948" y="677678"/>
                    <a:pt x="2540000" y="911625"/>
                  </a:cubicBezTo>
                  <a:cubicBezTo>
                    <a:pt x="2814053" y="1145572"/>
                    <a:pt x="3063596" y="1412941"/>
                    <a:pt x="3248526" y="1700362"/>
                  </a:cubicBezTo>
                  <a:cubicBezTo>
                    <a:pt x="3433456" y="1987783"/>
                    <a:pt x="3567140" y="2373239"/>
                    <a:pt x="3649579" y="2636151"/>
                  </a:cubicBezTo>
                  <a:cubicBezTo>
                    <a:pt x="3732018" y="2899063"/>
                    <a:pt x="3725334" y="3133011"/>
                    <a:pt x="3743158" y="3277836"/>
                  </a:cubicBezTo>
                  <a:cubicBezTo>
                    <a:pt x="3760983" y="3422661"/>
                    <a:pt x="3756526" y="3505099"/>
                    <a:pt x="3756526" y="350509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B5806FE-F26C-8A5A-027D-EB23F6EA6F96}"/>
                </a:ext>
              </a:extLst>
            </p:cNvPr>
            <p:cNvSpPr/>
            <p:nvPr/>
          </p:nvSpPr>
          <p:spPr>
            <a:xfrm flipV="1">
              <a:off x="775366" y="4579683"/>
              <a:ext cx="5232892" cy="1556421"/>
            </a:xfrm>
            <a:custGeom>
              <a:avLst/>
              <a:gdLst>
                <a:gd name="connsiteX0" fmla="*/ 0 w 3757021"/>
                <a:gd name="connsiteY0" fmla="*/ 2572 h 3505099"/>
                <a:gd name="connsiteX1" fmla="*/ 708526 w 3757021"/>
                <a:gd name="connsiteY1" fmla="*/ 42678 h 3505099"/>
                <a:gd name="connsiteX2" fmla="*/ 1604211 w 3757021"/>
                <a:gd name="connsiteY2" fmla="*/ 296678 h 3505099"/>
                <a:gd name="connsiteX3" fmla="*/ 2540000 w 3757021"/>
                <a:gd name="connsiteY3" fmla="*/ 911625 h 3505099"/>
                <a:gd name="connsiteX4" fmla="*/ 3248526 w 3757021"/>
                <a:gd name="connsiteY4" fmla="*/ 1700362 h 3505099"/>
                <a:gd name="connsiteX5" fmla="*/ 3649579 w 3757021"/>
                <a:gd name="connsiteY5" fmla="*/ 2636151 h 3505099"/>
                <a:gd name="connsiteX6" fmla="*/ 3743158 w 3757021"/>
                <a:gd name="connsiteY6" fmla="*/ 3277836 h 3505099"/>
                <a:gd name="connsiteX7" fmla="*/ 3756526 w 3757021"/>
                <a:gd name="connsiteY7" fmla="*/ 3505099 h 35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7021" h="3505099">
                  <a:moveTo>
                    <a:pt x="0" y="2572"/>
                  </a:moveTo>
                  <a:cubicBezTo>
                    <a:pt x="220578" y="-1884"/>
                    <a:pt x="441157" y="-6340"/>
                    <a:pt x="708526" y="42678"/>
                  </a:cubicBezTo>
                  <a:cubicBezTo>
                    <a:pt x="975895" y="91696"/>
                    <a:pt x="1298965" y="151854"/>
                    <a:pt x="1604211" y="296678"/>
                  </a:cubicBezTo>
                  <a:cubicBezTo>
                    <a:pt x="1909457" y="441502"/>
                    <a:pt x="2265948" y="677678"/>
                    <a:pt x="2540000" y="911625"/>
                  </a:cubicBezTo>
                  <a:cubicBezTo>
                    <a:pt x="2814053" y="1145572"/>
                    <a:pt x="3063596" y="1412941"/>
                    <a:pt x="3248526" y="1700362"/>
                  </a:cubicBezTo>
                  <a:cubicBezTo>
                    <a:pt x="3433456" y="1987783"/>
                    <a:pt x="3567140" y="2373239"/>
                    <a:pt x="3649579" y="2636151"/>
                  </a:cubicBezTo>
                  <a:cubicBezTo>
                    <a:pt x="3732018" y="2899063"/>
                    <a:pt x="3725334" y="3133011"/>
                    <a:pt x="3743158" y="3277836"/>
                  </a:cubicBezTo>
                  <a:cubicBezTo>
                    <a:pt x="3760983" y="3422661"/>
                    <a:pt x="3756526" y="3505099"/>
                    <a:pt x="3756526" y="350509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829F26-CEF0-E235-73AD-43E0CCCBD99F}"/>
              </a:ext>
            </a:extLst>
          </p:cNvPr>
          <p:cNvGrpSpPr/>
          <p:nvPr/>
        </p:nvGrpSpPr>
        <p:grpSpPr>
          <a:xfrm>
            <a:off x="1802081" y="909053"/>
            <a:ext cx="366292" cy="3277848"/>
            <a:chOff x="2096177" y="909053"/>
            <a:chExt cx="366292" cy="32778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8DBD5EE-C220-FAC9-89BC-E519FF2125FE}"/>
                </a:ext>
              </a:extLst>
            </p:cNvPr>
            <p:cNvCxnSpPr/>
            <p:nvPr/>
          </p:nvCxnSpPr>
          <p:spPr>
            <a:xfrm>
              <a:off x="2098841" y="90905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9485577-D574-3E29-2DD9-90911712CC27}"/>
                </a:ext>
              </a:extLst>
            </p:cNvPr>
            <p:cNvCxnSpPr/>
            <p:nvPr/>
          </p:nvCxnSpPr>
          <p:spPr>
            <a:xfrm>
              <a:off x="2104193" y="119513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060519-89F7-B8DA-52D9-7C0790DDBA29}"/>
                </a:ext>
              </a:extLst>
            </p:cNvPr>
            <p:cNvCxnSpPr/>
            <p:nvPr/>
          </p:nvCxnSpPr>
          <p:spPr>
            <a:xfrm>
              <a:off x="2104193" y="1475861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F7C660-7F6F-B711-521D-68F1A384D179}"/>
                </a:ext>
              </a:extLst>
            </p:cNvPr>
            <p:cNvCxnSpPr/>
            <p:nvPr/>
          </p:nvCxnSpPr>
          <p:spPr>
            <a:xfrm>
              <a:off x="2096177" y="1788677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2E9D16-C38A-DFC6-207A-1D2401C8FC23}"/>
                </a:ext>
              </a:extLst>
            </p:cNvPr>
            <p:cNvCxnSpPr/>
            <p:nvPr/>
          </p:nvCxnSpPr>
          <p:spPr>
            <a:xfrm>
              <a:off x="2104193" y="211752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AD0E35C-770B-F8FA-0C82-C01F94BB293B}"/>
                </a:ext>
              </a:extLst>
            </p:cNvPr>
            <p:cNvCxnSpPr/>
            <p:nvPr/>
          </p:nvCxnSpPr>
          <p:spPr>
            <a:xfrm>
              <a:off x="2109545" y="240360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6C3723B-41D2-259F-E01C-5F4CCB8094EC}"/>
                </a:ext>
              </a:extLst>
            </p:cNvPr>
            <p:cNvCxnSpPr/>
            <p:nvPr/>
          </p:nvCxnSpPr>
          <p:spPr>
            <a:xfrm>
              <a:off x="2109545" y="268433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682FD3A-C18E-9164-6CB7-122991B84588}"/>
                </a:ext>
              </a:extLst>
            </p:cNvPr>
            <p:cNvCxnSpPr/>
            <p:nvPr/>
          </p:nvCxnSpPr>
          <p:spPr>
            <a:xfrm>
              <a:off x="2101529" y="2997149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F5D929E-570B-283E-3ED5-FBC84554C24B}"/>
                </a:ext>
              </a:extLst>
            </p:cNvPr>
            <p:cNvCxnSpPr/>
            <p:nvPr/>
          </p:nvCxnSpPr>
          <p:spPr>
            <a:xfrm>
              <a:off x="2104193" y="325380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6E7C5A7-598F-6A32-EBB5-1E5B9C2D8E08}"/>
                </a:ext>
              </a:extLst>
            </p:cNvPr>
            <p:cNvCxnSpPr/>
            <p:nvPr/>
          </p:nvCxnSpPr>
          <p:spPr>
            <a:xfrm>
              <a:off x="2109545" y="355325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E1D95E9-A9F0-A6E4-B9A5-1C7F5C8C9D2A}"/>
                </a:ext>
              </a:extLst>
            </p:cNvPr>
            <p:cNvCxnSpPr/>
            <p:nvPr/>
          </p:nvCxnSpPr>
          <p:spPr>
            <a:xfrm>
              <a:off x="2109545" y="387408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429887D-4099-003D-9617-62AA0740B25C}"/>
                </a:ext>
              </a:extLst>
            </p:cNvPr>
            <p:cNvCxnSpPr/>
            <p:nvPr/>
          </p:nvCxnSpPr>
          <p:spPr>
            <a:xfrm>
              <a:off x="2101529" y="4186901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7C4D645-7DEC-80DC-4474-23F5D53FBAFE}"/>
              </a:ext>
            </a:extLst>
          </p:cNvPr>
          <p:cNvGrpSpPr/>
          <p:nvPr/>
        </p:nvGrpSpPr>
        <p:grpSpPr>
          <a:xfrm rot="5400000">
            <a:off x="3984742" y="2737473"/>
            <a:ext cx="366292" cy="3642344"/>
            <a:chOff x="2096177" y="909053"/>
            <a:chExt cx="366292" cy="3277848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061AA94-B77F-2027-5A0C-DD5B21FA44A1}"/>
                </a:ext>
              </a:extLst>
            </p:cNvPr>
            <p:cNvCxnSpPr/>
            <p:nvPr/>
          </p:nvCxnSpPr>
          <p:spPr>
            <a:xfrm>
              <a:off x="2098841" y="90905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D4DA58C-4DF6-AB65-90F3-F06E8A75D9F3}"/>
                </a:ext>
              </a:extLst>
            </p:cNvPr>
            <p:cNvCxnSpPr/>
            <p:nvPr/>
          </p:nvCxnSpPr>
          <p:spPr>
            <a:xfrm>
              <a:off x="2104193" y="119513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D71ACB8-4127-E190-FDAD-B2A91B6A10E4}"/>
                </a:ext>
              </a:extLst>
            </p:cNvPr>
            <p:cNvCxnSpPr/>
            <p:nvPr/>
          </p:nvCxnSpPr>
          <p:spPr>
            <a:xfrm>
              <a:off x="2104193" y="1475861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D66324C-C211-27EB-566A-10B288DD0F7D}"/>
                </a:ext>
              </a:extLst>
            </p:cNvPr>
            <p:cNvCxnSpPr/>
            <p:nvPr/>
          </p:nvCxnSpPr>
          <p:spPr>
            <a:xfrm>
              <a:off x="2096177" y="1788677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8ED355B-6D11-9698-19BA-BE8AD20E57EE}"/>
                </a:ext>
              </a:extLst>
            </p:cNvPr>
            <p:cNvCxnSpPr/>
            <p:nvPr/>
          </p:nvCxnSpPr>
          <p:spPr>
            <a:xfrm>
              <a:off x="2104193" y="211752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A45DAE7-DEC3-53D5-AEEB-64C6F884215B}"/>
                </a:ext>
              </a:extLst>
            </p:cNvPr>
            <p:cNvCxnSpPr/>
            <p:nvPr/>
          </p:nvCxnSpPr>
          <p:spPr>
            <a:xfrm>
              <a:off x="2109545" y="240360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DBAB4A9-DB46-10B6-EC76-8128E6CC972F}"/>
                </a:ext>
              </a:extLst>
            </p:cNvPr>
            <p:cNvCxnSpPr/>
            <p:nvPr/>
          </p:nvCxnSpPr>
          <p:spPr>
            <a:xfrm>
              <a:off x="2109545" y="268433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EB279C9-7CFD-C7D2-DE91-936FAECA1F89}"/>
                </a:ext>
              </a:extLst>
            </p:cNvPr>
            <p:cNvCxnSpPr/>
            <p:nvPr/>
          </p:nvCxnSpPr>
          <p:spPr>
            <a:xfrm>
              <a:off x="2101529" y="2997149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852F84-E61E-C543-FEF3-DFE63DCEFAA4}"/>
                </a:ext>
              </a:extLst>
            </p:cNvPr>
            <p:cNvCxnSpPr/>
            <p:nvPr/>
          </p:nvCxnSpPr>
          <p:spPr>
            <a:xfrm>
              <a:off x="2104193" y="3307277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29F28EF-1EAD-00FC-6660-2862D8DBF547}"/>
                </a:ext>
              </a:extLst>
            </p:cNvPr>
            <p:cNvCxnSpPr/>
            <p:nvPr/>
          </p:nvCxnSpPr>
          <p:spPr>
            <a:xfrm>
              <a:off x="2109545" y="3629448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FC2A50C-2243-1D95-9E56-D639555D1798}"/>
                </a:ext>
              </a:extLst>
            </p:cNvPr>
            <p:cNvCxnSpPr/>
            <p:nvPr/>
          </p:nvCxnSpPr>
          <p:spPr>
            <a:xfrm>
              <a:off x="2109545" y="387408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01ADDFE-35D1-8069-41B6-B62465B5B5A2}"/>
                </a:ext>
              </a:extLst>
            </p:cNvPr>
            <p:cNvCxnSpPr/>
            <p:nvPr/>
          </p:nvCxnSpPr>
          <p:spPr>
            <a:xfrm>
              <a:off x="2101529" y="4186901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55F357-28DC-0DA2-4E66-2C0B172A27CD}"/>
              </a:ext>
            </a:extLst>
          </p:cNvPr>
          <p:cNvGrpSpPr/>
          <p:nvPr/>
        </p:nvGrpSpPr>
        <p:grpSpPr>
          <a:xfrm>
            <a:off x="159057" y="4634847"/>
            <a:ext cx="1930457" cy="1620216"/>
            <a:chOff x="453153" y="4634847"/>
            <a:chExt cx="1930457" cy="162021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4789EF-AD8F-45A9-4E19-6A84E83D6D08}"/>
                </a:ext>
              </a:extLst>
            </p:cNvPr>
            <p:cNvCxnSpPr/>
            <p:nvPr/>
          </p:nvCxnSpPr>
          <p:spPr>
            <a:xfrm flipV="1">
              <a:off x="1950345" y="4634847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8E2D12F-4D08-7279-F0AD-286D26ABC3A2}"/>
                </a:ext>
              </a:extLst>
            </p:cNvPr>
            <p:cNvCxnSpPr/>
            <p:nvPr/>
          </p:nvCxnSpPr>
          <p:spPr>
            <a:xfrm flipV="1">
              <a:off x="1862121" y="4747143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98EA885-87DE-FBD9-000C-90169AEB6CF6}"/>
                </a:ext>
              </a:extLst>
            </p:cNvPr>
            <p:cNvCxnSpPr/>
            <p:nvPr/>
          </p:nvCxnSpPr>
          <p:spPr>
            <a:xfrm flipV="1">
              <a:off x="1755177" y="4867455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AEB3EF-0176-0EB2-0E84-972AF9862C99}"/>
                </a:ext>
              </a:extLst>
            </p:cNvPr>
            <p:cNvCxnSpPr/>
            <p:nvPr/>
          </p:nvCxnSpPr>
          <p:spPr>
            <a:xfrm flipV="1">
              <a:off x="1653585" y="4993119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D557FF4-C541-DDB8-01CC-56FE7CE6CFD4}"/>
                </a:ext>
              </a:extLst>
            </p:cNvPr>
            <p:cNvCxnSpPr/>
            <p:nvPr/>
          </p:nvCxnSpPr>
          <p:spPr>
            <a:xfrm flipV="1">
              <a:off x="1541289" y="5108079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8BBB87B-E769-17B8-1090-A4F2026A8A0D}"/>
                </a:ext>
              </a:extLst>
            </p:cNvPr>
            <p:cNvCxnSpPr/>
            <p:nvPr/>
          </p:nvCxnSpPr>
          <p:spPr>
            <a:xfrm flipV="1">
              <a:off x="1426329" y="5247111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029A951-2BDA-967E-957D-07886BCEA5E6}"/>
                </a:ext>
              </a:extLst>
            </p:cNvPr>
            <p:cNvCxnSpPr/>
            <p:nvPr/>
          </p:nvCxnSpPr>
          <p:spPr>
            <a:xfrm flipV="1">
              <a:off x="1319385" y="5380791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C0CF040-DDCB-A8CD-FBE9-49804EE4EACF}"/>
                </a:ext>
              </a:extLst>
            </p:cNvPr>
            <p:cNvCxnSpPr/>
            <p:nvPr/>
          </p:nvCxnSpPr>
          <p:spPr>
            <a:xfrm flipV="1">
              <a:off x="1191057" y="5493087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C4A04FC-49CF-FEA5-936B-7F298A5AF3EF}"/>
                </a:ext>
              </a:extLst>
            </p:cNvPr>
            <p:cNvCxnSpPr/>
            <p:nvPr/>
          </p:nvCxnSpPr>
          <p:spPr>
            <a:xfrm flipV="1">
              <a:off x="1067920" y="5632112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021364A-B996-D149-ED09-6DBAAD40C0EF}"/>
                </a:ext>
              </a:extLst>
            </p:cNvPr>
            <p:cNvCxnSpPr/>
            <p:nvPr/>
          </p:nvCxnSpPr>
          <p:spPr>
            <a:xfrm flipV="1">
              <a:off x="875577" y="5819271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6FC2968-B4D8-C293-05A8-F2EEC2E92D1F}"/>
                </a:ext>
              </a:extLst>
            </p:cNvPr>
            <p:cNvCxnSpPr/>
            <p:nvPr/>
          </p:nvCxnSpPr>
          <p:spPr>
            <a:xfrm flipV="1">
              <a:off x="693777" y="6011775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998E0-C2E6-0F92-4661-87B8DBAA07F2}"/>
                </a:ext>
              </a:extLst>
            </p:cNvPr>
            <p:cNvCxnSpPr/>
            <p:nvPr/>
          </p:nvCxnSpPr>
          <p:spPr>
            <a:xfrm flipV="1">
              <a:off x="453153" y="6252399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39659AD-625D-B62A-534C-59DA0816039D}"/>
              </a:ext>
            </a:extLst>
          </p:cNvPr>
          <p:cNvSpPr/>
          <p:nvPr/>
        </p:nvSpPr>
        <p:spPr>
          <a:xfrm>
            <a:off x="4105930" y="961093"/>
            <a:ext cx="45808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We can determine           by using the “volume” (the number of states) of a shell in </a:t>
            </a:r>
            <a:r>
              <a:rPr lang="en-GB" sz="22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-space.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45EA79E-1BF1-03C2-DAC3-D4A3D6A3C295}"/>
              </a:ext>
            </a:extLst>
          </p:cNvPr>
          <p:cNvCxnSpPr/>
          <p:nvPr/>
        </p:nvCxnSpPr>
        <p:spPr>
          <a:xfrm flipV="1">
            <a:off x="1978531" y="3553253"/>
            <a:ext cx="715786" cy="9853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BADF3D3-399C-11FE-D0A4-25D586205201}"/>
              </a:ext>
            </a:extLst>
          </p:cNvPr>
          <p:cNvGrpSpPr/>
          <p:nvPr/>
        </p:nvGrpSpPr>
        <p:grpSpPr>
          <a:xfrm>
            <a:off x="2694317" y="3125463"/>
            <a:ext cx="494906" cy="427790"/>
            <a:chOff x="2587625" y="2921000"/>
            <a:chExt cx="4064000" cy="3381374"/>
          </a:xfrm>
        </p:grpSpPr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158EED9C-59C3-053D-6957-AD29177A8DB8}"/>
                </a:ext>
              </a:extLst>
            </p:cNvPr>
            <p:cNvSpPr/>
            <p:nvPr/>
          </p:nvSpPr>
          <p:spPr>
            <a:xfrm>
              <a:off x="2587625" y="2921000"/>
              <a:ext cx="4064000" cy="3381374"/>
            </a:xfrm>
            <a:prstGeom prst="cub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7A0EBA1-2881-385F-E297-DE108C253730}"/>
                </a:ext>
              </a:extLst>
            </p:cNvPr>
            <p:cNvCxnSpPr/>
            <p:nvPr/>
          </p:nvCxnSpPr>
          <p:spPr>
            <a:xfrm flipH="1" flipV="1">
              <a:off x="3444875" y="5413375"/>
              <a:ext cx="3206750" cy="317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139E733-0AB2-FC00-9CEB-34D64DD67A49}"/>
                </a:ext>
              </a:extLst>
            </p:cNvPr>
            <p:cNvCxnSpPr/>
            <p:nvPr/>
          </p:nvCxnSpPr>
          <p:spPr>
            <a:xfrm>
              <a:off x="3429000" y="2921000"/>
              <a:ext cx="15875" cy="24923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96E9FE-725C-363F-AEA7-5415480940B2}"/>
                </a:ext>
              </a:extLst>
            </p:cNvPr>
            <p:cNvCxnSpPr/>
            <p:nvPr/>
          </p:nvCxnSpPr>
          <p:spPr>
            <a:xfrm flipH="1">
              <a:off x="2587625" y="5429250"/>
              <a:ext cx="857250" cy="873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7248EFB-FE47-2EB0-0049-F96F97137248}"/>
              </a:ext>
            </a:extLst>
          </p:cNvPr>
          <p:cNvSpPr/>
          <p:nvPr/>
        </p:nvSpPr>
        <p:spPr>
          <a:xfrm>
            <a:off x="2419983" y="2547864"/>
            <a:ext cx="1802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One box contains</a:t>
            </a:r>
          </a:p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one state in </a:t>
            </a:r>
            <a:r>
              <a:rPr lang="en-GB" sz="16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-space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D508D2-EB77-00FD-B868-CA929B21B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848" y="3278379"/>
            <a:ext cx="1354402" cy="442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BF4A8C-FF58-401A-B8BF-DB50C4A7D1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179"/>
          <a:stretch/>
        </p:blipFill>
        <p:spPr>
          <a:xfrm>
            <a:off x="7973254" y="4119653"/>
            <a:ext cx="877375" cy="5795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C8187BE-1F7F-A72C-A560-57CA35EDDDBB}"/>
              </a:ext>
            </a:extLst>
          </p:cNvPr>
          <p:cNvSpPr/>
          <p:nvPr/>
        </p:nvSpPr>
        <p:spPr>
          <a:xfrm>
            <a:off x="4933205" y="2164826"/>
            <a:ext cx="4210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The surface area of the top eighth of a sphere is: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73102C-C56F-CF91-817D-9BC2AC8E5920}"/>
              </a:ext>
            </a:extLst>
          </p:cNvPr>
          <p:cNvSpPr/>
          <p:nvPr/>
        </p:nvSpPr>
        <p:spPr>
          <a:xfrm>
            <a:off x="5651008" y="3467964"/>
            <a:ext cx="2850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So, the number of states covering this chunk 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56F620-C1EE-C216-8D7D-4C2923C58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917" y="2788218"/>
            <a:ext cx="653271" cy="5088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00998A-AC3C-FE50-ED8B-50688D43E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138" y="4073302"/>
            <a:ext cx="733778" cy="6818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287B1B-7FF5-C82B-7E9F-842E3277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6117" y="4284590"/>
            <a:ext cx="733778" cy="266174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BBA4290-EC46-43BC-9A75-A61F37ADE9AB}"/>
              </a:ext>
            </a:extLst>
          </p:cNvPr>
          <p:cNvSpPr/>
          <p:nvPr/>
        </p:nvSpPr>
        <p:spPr>
          <a:xfrm>
            <a:off x="5002155" y="5369218"/>
            <a:ext cx="375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The number of states in a volume between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dk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is then:</a:t>
            </a: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A2C5C676-1F1E-8FA2-B717-BC25990B0AA7}"/>
              </a:ext>
            </a:extLst>
          </p:cNvPr>
          <p:cNvSpPr/>
          <p:nvPr/>
        </p:nvSpPr>
        <p:spPr>
          <a:xfrm rot="1134089">
            <a:off x="2937357" y="1197821"/>
            <a:ext cx="190500" cy="47438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D2197DA-63A8-9130-CB54-2A86727E8B81}"/>
              </a:ext>
            </a:extLst>
          </p:cNvPr>
          <p:cNvSpPr txBox="1"/>
          <p:nvPr/>
        </p:nvSpPr>
        <p:spPr>
          <a:xfrm>
            <a:off x="3117533" y="1278374"/>
            <a:ext cx="401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dk</a:t>
            </a:r>
            <a:endParaRPr lang="en-US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D770CDB-C20F-60F2-567A-6D93E6E44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1608" y="6046964"/>
            <a:ext cx="2100333" cy="585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8E0698-7E7F-B558-B876-02C49FDAB758}"/>
              </a:ext>
            </a:extLst>
          </p:cNvPr>
          <p:cNvSpPr txBox="1"/>
          <p:nvPr/>
        </p:nvSpPr>
        <p:spPr>
          <a:xfrm>
            <a:off x="2352542" y="37665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9CD20-C1AD-825D-8A8C-DD26535B98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2894" y="1037897"/>
            <a:ext cx="609285" cy="3131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C8964D-6A9C-9CCA-FC6A-0B6F2218B8D4}"/>
              </a:ext>
            </a:extLst>
          </p:cNvPr>
          <p:cNvSpPr txBox="1"/>
          <p:nvPr/>
        </p:nvSpPr>
        <p:spPr>
          <a:xfrm>
            <a:off x="1417247" y="4300886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(0,0,0)</a:t>
            </a:r>
          </a:p>
        </p:txBody>
      </p:sp>
    </p:spTree>
    <p:extLst>
      <p:ext uri="{BB962C8B-B14F-4D97-AF65-F5344CB8AC3E}">
        <p14:creationId xmlns:p14="http://schemas.microsoft.com/office/powerpoint/2010/main" val="11092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1" grpId="0"/>
      <p:bldP spid="52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47B1F-B433-8D69-2EBB-B7090E8F8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9AA914B-F9FC-4B84-D028-4A41122E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917BCC-040F-DF38-AD63-604FEE15C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-space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63BCE8-BD28-349A-D598-6228D3710F1C}"/>
              </a:ext>
            </a:extLst>
          </p:cNvPr>
          <p:cNvCxnSpPr>
            <a:cxnSpLocks/>
          </p:cNvCxnSpPr>
          <p:nvPr/>
        </p:nvCxnSpPr>
        <p:spPr>
          <a:xfrm flipH="1">
            <a:off x="2002062" y="4529659"/>
            <a:ext cx="4215858" cy="21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2D1286-865F-5ED8-F424-4EE1F5A33EF1}"/>
              </a:ext>
            </a:extLst>
          </p:cNvPr>
          <p:cNvCxnSpPr/>
          <p:nvPr/>
        </p:nvCxnSpPr>
        <p:spPr>
          <a:xfrm>
            <a:off x="1978531" y="770855"/>
            <a:ext cx="23531" cy="37609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3CD934-ED12-50E0-7386-89F8C73C7284}"/>
              </a:ext>
            </a:extLst>
          </p:cNvPr>
          <p:cNvCxnSpPr/>
          <p:nvPr/>
        </p:nvCxnSpPr>
        <p:spPr>
          <a:xfrm flipH="1">
            <a:off x="190092" y="4555729"/>
            <a:ext cx="1811971" cy="1861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0F20E-8467-8CF4-A206-A4BC457817A4}"/>
              </a:ext>
            </a:extLst>
          </p:cNvPr>
          <p:cNvGrpSpPr/>
          <p:nvPr/>
        </p:nvGrpSpPr>
        <p:grpSpPr>
          <a:xfrm>
            <a:off x="1420342" y="3323159"/>
            <a:ext cx="1730375" cy="1873250"/>
            <a:chOff x="508000" y="3270250"/>
            <a:chExt cx="1730375" cy="18732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839702B-2607-FD5C-5856-D97233E3075C}"/>
                </a:ext>
              </a:extLst>
            </p:cNvPr>
            <p:cNvCxnSpPr/>
            <p:nvPr/>
          </p:nvCxnSpPr>
          <p:spPr>
            <a:xfrm flipV="1">
              <a:off x="1079500" y="3270250"/>
              <a:ext cx="0" cy="120650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02E0-81DC-2B79-1E3C-09D83A4374FB}"/>
                </a:ext>
              </a:extLst>
            </p:cNvPr>
            <p:cNvCxnSpPr/>
            <p:nvPr/>
          </p:nvCxnSpPr>
          <p:spPr>
            <a:xfrm>
              <a:off x="1063625" y="4476750"/>
              <a:ext cx="117475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35ABD6D-2998-CB5E-2293-EB1A1B1BBD31}"/>
                </a:ext>
              </a:extLst>
            </p:cNvPr>
            <p:cNvCxnSpPr/>
            <p:nvPr/>
          </p:nvCxnSpPr>
          <p:spPr>
            <a:xfrm flipH="1">
              <a:off x="508000" y="4476750"/>
              <a:ext cx="588964" cy="66675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1B63D29-A306-0C18-1B39-DF54C7351D2B}"/>
              </a:ext>
            </a:extLst>
          </p:cNvPr>
          <p:cNvSpPr/>
          <p:nvPr/>
        </p:nvSpPr>
        <p:spPr>
          <a:xfrm>
            <a:off x="2960217" y="4542008"/>
            <a:ext cx="48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800" baseline="-25000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800" baseline="-25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F6DE7C-3509-6397-2C96-8807A725AE37}"/>
              </a:ext>
            </a:extLst>
          </p:cNvPr>
          <p:cNvSpPr/>
          <p:nvPr/>
        </p:nvSpPr>
        <p:spPr>
          <a:xfrm>
            <a:off x="1322593" y="3111089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800" baseline="-25000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800" baseline="-25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2815CF-EA99-10B6-638C-E4B68B0F23E6}"/>
              </a:ext>
            </a:extLst>
          </p:cNvPr>
          <p:cNvSpPr/>
          <p:nvPr/>
        </p:nvSpPr>
        <p:spPr>
          <a:xfrm>
            <a:off x="1669617" y="4903049"/>
            <a:ext cx="470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800" baseline="-25000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US" sz="2800" baseline="-250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49CCF6-C63C-6BC7-7765-6FB555063C84}"/>
              </a:ext>
            </a:extLst>
          </p:cNvPr>
          <p:cNvGrpSpPr/>
          <p:nvPr/>
        </p:nvGrpSpPr>
        <p:grpSpPr>
          <a:xfrm>
            <a:off x="855586" y="1537379"/>
            <a:ext cx="4379399" cy="4170949"/>
            <a:chOff x="1149682" y="1537379"/>
            <a:chExt cx="4379399" cy="4170949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35C2289-5C3D-84F4-E102-E6F5556A4C8E}"/>
                </a:ext>
              </a:extLst>
            </p:cNvPr>
            <p:cNvSpPr/>
            <p:nvPr/>
          </p:nvSpPr>
          <p:spPr>
            <a:xfrm>
              <a:off x="2272632" y="1537380"/>
              <a:ext cx="3256448" cy="3034632"/>
            </a:xfrm>
            <a:custGeom>
              <a:avLst/>
              <a:gdLst>
                <a:gd name="connsiteX0" fmla="*/ 0 w 3256448"/>
                <a:gd name="connsiteY0" fmla="*/ 0 h 3034632"/>
                <a:gd name="connsiteX1" fmla="*/ 534736 w 3256448"/>
                <a:gd name="connsiteY1" fmla="*/ 26737 h 3034632"/>
                <a:gd name="connsiteX2" fmla="*/ 1096210 w 3256448"/>
                <a:gd name="connsiteY2" fmla="*/ 160421 h 3034632"/>
                <a:gd name="connsiteX3" fmla="*/ 1671052 w 3256448"/>
                <a:gd name="connsiteY3" fmla="*/ 414421 h 3034632"/>
                <a:gd name="connsiteX4" fmla="*/ 2179052 w 3256448"/>
                <a:gd name="connsiteY4" fmla="*/ 802105 h 3034632"/>
                <a:gd name="connsiteX5" fmla="*/ 2580105 w 3256448"/>
                <a:gd name="connsiteY5" fmla="*/ 1229895 h 3034632"/>
                <a:gd name="connsiteX6" fmla="*/ 2914315 w 3256448"/>
                <a:gd name="connsiteY6" fmla="*/ 1684421 h 3034632"/>
                <a:gd name="connsiteX7" fmla="*/ 3141579 w 3256448"/>
                <a:gd name="connsiteY7" fmla="*/ 2245895 h 3034632"/>
                <a:gd name="connsiteX8" fmla="*/ 3248526 w 3256448"/>
                <a:gd name="connsiteY8" fmla="*/ 2860842 h 3034632"/>
                <a:gd name="connsiteX9" fmla="*/ 3248526 w 3256448"/>
                <a:gd name="connsiteY9" fmla="*/ 3034632 h 3034632"/>
                <a:gd name="connsiteX10" fmla="*/ 3248526 w 3256448"/>
                <a:gd name="connsiteY10" fmla="*/ 3034632 h 30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6448" h="3034632">
                  <a:moveTo>
                    <a:pt x="0" y="0"/>
                  </a:moveTo>
                  <a:cubicBezTo>
                    <a:pt x="176017" y="0"/>
                    <a:pt x="352034" y="0"/>
                    <a:pt x="534736" y="26737"/>
                  </a:cubicBezTo>
                  <a:cubicBezTo>
                    <a:pt x="717438" y="53474"/>
                    <a:pt x="906824" y="95807"/>
                    <a:pt x="1096210" y="160421"/>
                  </a:cubicBezTo>
                  <a:cubicBezTo>
                    <a:pt x="1285596" y="225035"/>
                    <a:pt x="1490578" y="307474"/>
                    <a:pt x="1671052" y="414421"/>
                  </a:cubicBezTo>
                  <a:cubicBezTo>
                    <a:pt x="1851526" y="521368"/>
                    <a:pt x="2027543" y="666193"/>
                    <a:pt x="2179052" y="802105"/>
                  </a:cubicBezTo>
                  <a:cubicBezTo>
                    <a:pt x="2330561" y="938017"/>
                    <a:pt x="2457561" y="1082842"/>
                    <a:pt x="2580105" y="1229895"/>
                  </a:cubicBezTo>
                  <a:cubicBezTo>
                    <a:pt x="2702649" y="1376948"/>
                    <a:pt x="2820736" y="1515088"/>
                    <a:pt x="2914315" y="1684421"/>
                  </a:cubicBezTo>
                  <a:cubicBezTo>
                    <a:pt x="3007894" y="1853754"/>
                    <a:pt x="3085877" y="2049825"/>
                    <a:pt x="3141579" y="2245895"/>
                  </a:cubicBezTo>
                  <a:cubicBezTo>
                    <a:pt x="3197281" y="2441965"/>
                    <a:pt x="3230702" y="2729386"/>
                    <a:pt x="3248526" y="2860842"/>
                  </a:cubicBezTo>
                  <a:cubicBezTo>
                    <a:pt x="3266351" y="2992298"/>
                    <a:pt x="3248526" y="3034632"/>
                    <a:pt x="3248526" y="3034632"/>
                  </a:cubicBezTo>
                  <a:lnTo>
                    <a:pt x="3248526" y="3034632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B7E5FDF-9946-29F5-EDD4-A9371F8ECBD2}"/>
                </a:ext>
              </a:extLst>
            </p:cNvPr>
            <p:cNvSpPr/>
            <p:nvPr/>
          </p:nvSpPr>
          <p:spPr>
            <a:xfrm flipH="1">
              <a:off x="1149682" y="1537379"/>
              <a:ext cx="1275347" cy="4170949"/>
            </a:xfrm>
            <a:custGeom>
              <a:avLst/>
              <a:gdLst>
                <a:gd name="connsiteX0" fmla="*/ 0 w 3256448"/>
                <a:gd name="connsiteY0" fmla="*/ 0 h 3034632"/>
                <a:gd name="connsiteX1" fmla="*/ 534736 w 3256448"/>
                <a:gd name="connsiteY1" fmla="*/ 26737 h 3034632"/>
                <a:gd name="connsiteX2" fmla="*/ 1096210 w 3256448"/>
                <a:gd name="connsiteY2" fmla="*/ 160421 h 3034632"/>
                <a:gd name="connsiteX3" fmla="*/ 1671052 w 3256448"/>
                <a:gd name="connsiteY3" fmla="*/ 414421 h 3034632"/>
                <a:gd name="connsiteX4" fmla="*/ 2179052 w 3256448"/>
                <a:gd name="connsiteY4" fmla="*/ 802105 h 3034632"/>
                <a:gd name="connsiteX5" fmla="*/ 2580105 w 3256448"/>
                <a:gd name="connsiteY5" fmla="*/ 1229895 h 3034632"/>
                <a:gd name="connsiteX6" fmla="*/ 2914315 w 3256448"/>
                <a:gd name="connsiteY6" fmla="*/ 1684421 h 3034632"/>
                <a:gd name="connsiteX7" fmla="*/ 3141579 w 3256448"/>
                <a:gd name="connsiteY7" fmla="*/ 2245895 h 3034632"/>
                <a:gd name="connsiteX8" fmla="*/ 3248526 w 3256448"/>
                <a:gd name="connsiteY8" fmla="*/ 2860842 h 3034632"/>
                <a:gd name="connsiteX9" fmla="*/ 3248526 w 3256448"/>
                <a:gd name="connsiteY9" fmla="*/ 3034632 h 3034632"/>
                <a:gd name="connsiteX10" fmla="*/ 3248526 w 3256448"/>
                <a:gd name="connsiteY10" fmla="*/ 3034632 h 30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6448" h="3034632">
                  <a:moveTo>
                    <a:pt x="0" y="0"/>
                  </a:moveTo>
                  <a:cubicBezTo>
                    <a:pt x="176017" y="0"/>
                    <a:pt x="352034" y="0"/>
                    <a:pt x="534736" y="26737"/>
                  </a:cubicBezTo>
                  <a:cubicBezTo>
                    <a:pt x="717438" y="53474"/>
                    <a:pt x="906824" y="95807"/>
                    <a:pt x="1096210" y="160421"/>
                  </a:cubicBezTo>
                  <a:cubicBezTo>
                    <a:pt x="1285596" y="225035"/>
                    <a:pt x="1490578" y="307474"/>
                    <a:pt x="1671052" y="414421"/>
                  </a:cubicBezTo>
                  <a:cubicBezTo>
                    <a:pt x="1851526" y="521368"/>
                    <a:pt x="2027543" y="666193"/>
                    <a:pt x="2179052" y="802105"/>
                  </a:cubicBezTo>
                  <a:cubicBezTo>
                    <a:pt x="2330561" y="938017"/>
                    <a:pt x="2457561" y="1082842"/>
                    <a:pt x="2580105" y="1229895"/>
                  </a:cubicBezTo>
                  <a:cubicBezTo>
                    <a:pt x="2702649" y="1376948"/>
                    <a:pt x="2820736" y="1515088"/>
                    <a:pt x="2914315" y="1684421"/>
                  </a:cubicBezTo>
                  <a:cubicBezTo>
                    <a:pt x="3007894" y="1853754"/>
                    <a:pt x="3085877" y="2049825"/>
                    <a:pt x="3141579" y="2245895"/>
                  </a:cubicBezTo>
                  <a:cubicBezTo>
                    <a:pt x="3197281" y="2441965"/>
                    <a:pt x="3230702" y="2729386"/>
                    <a:pt x="3248526" y="2860842"/>
                  </a:cubicBezTo>
                  <a:cubicBezTo>
                    <a:pt x="3266351" y="2992298"/>
                    <a:pt x="3248526" y="3034632"/>
                    <a:pt x="3248526" y="3034632"/>
                  </a:cubicBezTo>
                  <a:lnTo>
                    <a:pt x="3248526" y="3034632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5A20C6F-B4CC-EC8E-B7FC-DB3DE7B0E5A6}"/>
                </a:ext>
              </a:extLst>
            </p:cNvPr>
            <p:cNvSpPr/>
            <p:nvPr/>
          </p:nvSpPr>
          <p:spPr>
            <a:xfrm flipV="1">
              <a:off x="1149683" y="4555728"/>
              <a:ext cx="4379398" cy="1152600"/>
            </a:xfrm>
            <a:custGeom>
              <a:avLst/>
              <a:gdLst>
                <a:gd name="connsiteX0" fmla="*/ 0 w 3256448"/>
                <a:gd name="connsiteY0" fmla="*/ 0 h 3034632"/>
                <a:gd name="connsiteX1" fmla="*/ 534736 w 3256448"/>
                <a:gd name="connsiteY1" fmla="*/ 26737 h 3034632"/>
                <a:gd name="connsiteX2" fmla="*/ 1096210 w 3256448"/>
                <a:gd name="connsiteY2" fmla="*/ 160421 h 3034632"/>
                <a:gd name="connsiteX3" fmla="*/ 1671052 w 3256448"/>
                <a:gd name="connsiteY3" fmla="*/ 414421 h 3034632"/>
                <a:gd name="connsiteX4" fmla="*/ 2179052 w 3256448"/>
                <a:gd name="connsiteY4" fmla="*/ 802105 h 3034632"/>
                <a:gd name="connsiteX5" fmla="*/ 2580105 w 3256448"/>
                <a:gd name="connsiteY5" fmla="*/ 1229895 h 3034632"/>
                <a:gd name="connsiteX6" fmla="*/ 2914315 w 3256448"/>
                <a:gd name="connsiteY6" fmla="*/ 1684421 h 3034632"/>
                <a:gd name="connsiteX7" fmla="*/ 3141579 w 3256448"/>
                <a:gd name="connsiteY7" fmla="*/ 2245895 h 3034632"/>
                <a:gd name="connsiteX8" fmla="*/ 3248526 w 3256448"/>
                <a:gd name="connsiteY8" fmla="*/ 2860842 h 3034632"/>
                <a:gd name="connsiteX9" fmla="*/ 3248526 w 3256448"/>
                <a:gd name="connsiteY9" fmla="*/ 3034632 h 3034632"/>
                <a:gd name="connsiteX10" fmla="*/ 3248526 w 3256448"/>
                <a:gd name="connsiteY10" fmla="*/ 3034632 h 30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6448" h="3034632">
                  <a:moveTo>
                    <a:pt x="0" y="0"/>
                  </a:moveTo>
                  <a:cubicBezTo>
                    <a:pt x="176017" y="0"/>
                    <a:pt x="352034" y="0"/>
                    <a:pt x="534736" y="26737"/>
                  </a:cubicBezTo>
                  <a:cubicBezTo>
                    <a:pt x="717438" y="53474"/>
                    <a:pt x="906824" y="95807"/>
                    <a:pt x="1096210" y="160421"/>
                  </a:cubicBezTo>
                  <a:cubicBezTo>
                    <a:pt x="1285596" y="225035"/>
                    <a:pt x="1490578" y="307474"/>
                    <a:pt x="1671052" y="414421"/>
                  </a:cubicBezTo>
                  <a:cubicBezTo>
                    <a:pt x="1851526" y="521368"/>
                    <a:pt x="2027543" y="666193"/>
                    <a:pt x="2179052" y="802105"/>
                  </a:cubicBezTo>
                  <a:cubicBezTo>
                    <a:pt x="2330561" y="938017"/>
                    <a:pt x="2457561" y="1082842"/>
                    <a:pt x="2580105" y="1229895"/>
                  </a:cubicBezTo>
                  <a:cubicBezTo>
                    <a:pt x="2702649" y="1376948"/>
                    <a:pt x="2820736" y="1515088"/>
                    <a:pt x="2914315" y="1684421"/>
                  </a:cubicBezTo>
                  <a:cubicBezTo>
                    <a:pt x="3007894" y="1853754"/>
                    <a:pt x="3085877" y="2049825"/>
                    <a:pt x="3141579" y="2245895"/>
                  </a:cubicBezTo>
                  <a:cubicBezTo>
                    <a:pt x="3197281" y="2441965"/>
                    <a:pt x="3230702" y="2729386"/>
                    <a:pt x="3248526" y="2860842"/>
                  </a:cubicBezTo>
                  <a:cubicBezTo>
                    <a:pt x="3266351" y="2992298"/>
                    <a:pt x="3248526" y="3034632"/>
                    <a:pt x="3248526" y="3034632"/>
                  </a:cubicBezTo>
                  <a:lnTo>
                    <a:pt x="3248526" y="3034632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93A04C9-C5BE-EEAE-F490-BFAF8F1EFD4B}"/>
              </a:ext>
            </a:extLst>
          </p:cNvPr>
          <p:cNvGrpSpPr/>
          <p:nvPr/>
        </p:nvGrpSpPr>
        <p:grpSpPr>
          <a:xfrm>
            <a:off x="481269" y="1066913"/>
            <a:ext cx="5240919" cy="5069192"/>
            <a:chOff x="775365" y="1066913"/>
            <a:chExt cx="5240919" cy="506919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B6B84B0-C028-9D76-D8CC-0103142C841E}"/>
                </a:ext>
              </a:extLst>
            </p:cNvPr>
            <p:cNvSpPr/>
            <p:nvPr/>
          </p:nvSpPr>
          <p:spPr>
            <a:xfrm>
              <a:off x="2259263" y="1066913"/>
              <a:ext cx="3757021" cy="3505099"/>
            </a:xfrm>
            <a:custGeom>
              <a:avLst/>
              <a:gdLst>
                <a:gd name="connsiteX0" fmla="*/ 0 w 3757021"/>
                <a:gd name="connsiteY0" fmla="*/ 2572 h 3505099"/>
                <a:gd name="connsiteX1" fmla="*/ 708526 w 3757021"/>
                <a:gd name="connsiteY1" fmla="*/ 42678 h 3505099"/>
                <a:gd name="connsiteX2" fmla="*/ 1604211 w 3757021"/>
                <a:gd name="connsiteY2" fmla="*/ 296678 h 3505099"/>
                <a:gd name="connsiteX3" fmla="*/ 2540000 w 3757021"/>
                <a:gd name="connsiteY3" fmla="*/ 911625 h 3505099"/>
                <a:gd name="connsiteX4" fmla="*/ 3248526 w 3757021"/>
                <a:gd name="connsiteY4" fmla="*/ 1700362 h 3505099"/>
                <a:gd name="connsiteX5" fmla="*/ 3649579 w 3757021"/>
                <a:gd name="connsiteY5" fmla="*/ 2636151 h 3505099"/>
                <a:gd name="connsiteX6" fmla="*/ 3743158 w 3757021"/>
                <a:gd name="connsiteY6" fmla="*/ 3277836 h 3505099"/>
                <a:gd name="connsiteX7" fmla="*/ 3756526 w 3757021"/>
                <a:gd name="connsiteY7" fmla="*/ 3505099 h 35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7021" h="3505099">
                  <a:moveTo>
                    <a:pt x="0" y="2572"/>
                  </a:moveTo>
                  <a:cubicBezTo>
                    <a:pt x="220578" y="-1884"/>
                    <a:pt x="441157" y="-6340"/>
                    <a:pt x="708526" y="42678"/>
                  </a:cubicBezTo>
                  <a:cubicBezTo>
                    <a:pt x="975895" y="91696"/>
                    <a:pt x="1298965" y="151854"/>
                    <a:pt x="1604211" y="296678"/>
                  </a:cubicBezTo>
                  <a:cubicBezTo>
                    <a:pt x="1909457" y="441502"/>
                    <a:pt x="2265948" y="677678"/>
                    <a:pt x="2540000" y="911625"/>
                  </a:cubicBezTo>
                  <a:cubicBezTo>
                    <a:pt x="2814053" y="1145572"/>
                    <a:pt x="3063596" y="1412941"/>
                    <a:pt x="3248526" y="1700362"/>
                  </a:cubicBezTo>
                  <a:cubicBezTo>
                    <a:pt x="3433456" y="1987783"/>
                    <a:pt x="3567140" y="2373239"/>
                    <a:pt x="3649579" y="2636151"/>
                  </a:cubicBezTo>
                  <a:cubicBezTo>
                    <a:pt x="3732018" y="2899063"/>
                    <a:pt x="3725334" y="3133011"/>
                    <a:pt x="3743158" y="3277836"/>
                  </a:cubicBezTo>
                  <a:cubicBezTo>
                    <a:pt x="3760983" y="3422661"/>
                    <a:pt x="3756526" y="3505099"/>
                    <a:pt x="3756526" y="350509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0D3B02F-E9EB-8BC4-F77B-740610848EC7}"/>
                </a:ext>
              </a:extLst>
            </p:cNvPr>
            <p:cNvSpPr/>
            <p:nvPr/>
          </p:nvSpPr>
          <p:spPr>
            <a:xfrm flipH="1">
              <a:off x="775365" y="1066913"/>
              <a:ext cx="1636295" cy="5069192"/>
            </a:xfrm>
            <a:custGeom>
              <a:avLst/>
              <a:gdLst>
                <a:gd name="connsiteX0" fmla="*/ 0 w 3757021"/>
                <a:gd name="connsiteY0" fmla="*/ 2572 h 3505099"/>
                <a:gd name="connsiteX1" fmla="*/ 708526 w 3757021"/>
                <a:gd name="connsiteY1" fmla="*/ 42678 h 3505099"/>
                <a:gd name="connsiteX2" fmla="*/ 1604211 w 3757021"/>
                <a:gd name="connsiteY2" fmla="*/ 296678 h 3505099"/>
                <a:gd name="connsiteX3" fmla="*/ 2540000 w 3757021"/>
                <a:gd name="connsiteY3" fmla="*/ 911625 h 3505099"/>
                <a:gd name="connsiteX4" fmla="*/ 3248526 w 3757021"/>
                <a:gd name="connsiteY4" fmla="*/ 1700362 h 3505099"/>
                <a:gd name="connsiteX5" fmla="*/ 3649579 w 3757021"/>
                <a:gd name="connsiteY5" fmla="*/ 2636151 h 3505099"/>
                <a:gd name="connsiteX6" fmla="*/ 3743158 w 3757021"/>
                <a:gd name="connsiteY6" fmla="*/ 3277836 h 3505099"/>
                <a:gd name="connsiteX7" fmla="*/ 3756526 w 3757021"/>
                <a:gd name="connsiteY7" fmla="*/ 3505099 h 35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7021" h="3505099">
                  <a:moveTo>
                    <a:pt x="0" y="2572"/>
                  </a:moveTo>
                  <a:cubicBezTo>
                    <a:pt x="220578" y="-1884"/>
                    <a:pt x="441157" y="-6340"/>
                    <a:pt x="708526" y="42678"/>
                  </a:cubicBezTo>
                  <a:cubicBezTo>
                    <a:pt x="975895" y="91696"/>
                    <a:pt x="1298965" y="151854"/>
                    <a:pt x="1604211" y="296678"/>
                  </a:cubicBezTo>
                  <a:cubicBezTo>
                    <a:pt x="1909457" y="441502"/>
                    <a:pt x="2265948" y="677678"/>
                    <a:pt x="2540000" y="911625"/>
                  </a:cubicBezTo>
                  <a:cubicBezTo>
                    <a:pt x="2814053" y="1145572"/>
                    <a:pt x="3063596" y="1412941"/>
                    <a:pt x="3248526" y="1700362"/>
                  </a:cubicBezTo>
                  <a:cubicBezTo>
                    <a:pt x="3433456" y="1987783"/>
                    <a:pt x="3567140" y="2373239"/>
                    <a:pt x="3649579" y="2636151"/>
                  </a:cubicBezTo>
                  <a:cubicBezTo>
                    <a:pt x="3732018" y="2899063"/>
                    <a:pt x="3725334" y="3133011"/>
                    <a:pt x="3743158" y="3277836"/>
                  </a:cubicBezTo>
                  <a:cubicBezTo>
                    <a:pt x="3760983" y="3422661"/>
                    <a:pt x="3756526" y="3505099"/>
                    <a:pt x="3756526" y="350509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6E4E248-74ED-BF50-10DE-BF57B7D433C2}"/>
                </a:ext>
              </a:extLst>
            </p:cNvPr>
            <p:cNvSpPr/>
            <p:nvPr/>
          </p:nvSpPr>
          <p:spPr>
            <a:xfrm flipV="1">
              <a:off x="775366" y="4579683"/>
              <a:ext cx="5232892" cy="1556421"/>
            </a:xfrm>
            <a:custGeom>
              <a:avLst/>
              <a:gdLst>
                <a:gd name="connsiteX0" fmla="*/ 0 w 3757021"/>
                <a:gd name="connsiteY0" fmla="*/ 2572 h 3505099"/>
                <a:gd name="connsiteX1" fmla="*/ 708526 w 3757021"/>
                <a:gd name="connsiteY1" fmla="*/ 42678 h 3505099"/>
                <a:gd name="connsiteX2" fmla="*/ 1604211 w 3757021"/>
                <a:gd name="connsiteY2" fmla="*/ 296678 h 3505099"/>
                <a:gd name="connsiteX3" fmla="*/ 2540000 w 3757021"/>
                <a:gd name="connsiteY3" fmla="*/ 911625 h 3505099"/>
                <a:gd name="connsiteX4" fmla="*/ 3248526 w 3757021"/>
                <a:gd name="connsiteY4" fmla="*/ 1700362 h 3505099"/>
                <a:gd name="connsiteX5" fmla="*/ 3649579 w 3757021"/>
                <a:gd name="connsiteY5" fmla="*/ 2636151 h 3505099"/>
                <a:gd name="connsiteX6" fmla="*/ 3743158 w 3757021"/>
                <a:gd name="connsiteY6" fmla="*/ 3277836 h 3505099"/>
                <a:gd name="connsiteX7" fmla="*/ 3756526 w 3757021"/>
                <a:gd name="connsiteY7" fmla="*/ 3505099 h 35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7021" h="3505099">
                  <a:moveTo>
                    <a:pt x="0" y="2572"/>
                  </a:moveTo>
                  <a:cubicBezTo>
                    <a:pt x="220578" y="-1884"/>
                    <a:pt x="441157" y="-6340"/>
                    <a:pt x="708526" y="42678"/>
                  </a:cubicBezTo>
                  <a:cubicBezTo>
                    <a:pt x="975895" y="91696"/>
                    <a:pt x="1298965" y="151854"/>
                    <a:pt x="1604211" y="296678"/>
                  </a:cubicBezTo>
                  <a:cubicBezTo>
                    <a:pt x="1909457" y="441502"/>
                    <a:pt x="2265948" y="677678"/>
                    <a:pt x="2540000" y="911625"/>
                  </a:cubicBezTo>
                  <a:cubicBezTo>
                    <a:pt x="2814053" y="1145572"/>
                    <a:pt x="3063596" y="1412941"/>
                    <a:pt x="3248526" y="1700362"/>
                  </a:cubicBezTo>
                  <a:cubicBezTo>
                    <a:pt x="3433456" y="1987783"/>
                    <a:pt x="3567140" y="2373239"/>
                    <a:pt x="3649579" y="2636151"/>
                  </a:cubicBezTo>
                  <a:cubicBezTo>
                    <a:pt x="3732018" y="2899063"/>
                    <a:pt x="3725334" y="3133011"/>
                    <a:pt x="3743158" y="3277836"/>
                  </a:cubicBezTo>
                  <a:cubicBezTo>
                    <a:pt x="3760983" y="3422661"/>
                    <a:pt x="3756526" y="3505099"/>
                    <a:pt x="3756526" y="350509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965544-292C-50C9-C70C-FD3B9EE27F74}"/>
              </a:ext>
            </a:extLst>
          </p:cNvPr>
          <p:cNvGrpSpPr/>
          <p:nvPr/>
        </p:nvGrpSpPr>
        <p:grpSpPr>
          <a:xfrm>
            <a:off x="1802081" y="909053"/>
            <a:ext cx="366292" cy="3277848"/>
            <a:chOff x="2096177" y="909053"/>
            <a:chExt cx="366292" cy="32778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8FD2800-AD3B-60A5-5CE6-AEE1FBAAA4F2}"/>
                </a:ext>
              </a:extLst>
            </p:cNvPr>
            <p:cNvCxnSpPr/>
            <p:nvPr/>
          </p:nvCxnSpPr>
          <p:spPr>
            <a:xfrm>
              <a:off x="2098841" y="90905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5304BC-B923-1E57-1891-9742D318D414}"/>
                </a:ext>
              </a:extLst>
            </p:cNvPr>
            <p:cNvCxnSpPr/>
            <p:nvPr/>
          </p:nvCxnSpPr>
          <p:spPr>
            <a:xfrm>
              <a:off x="2104193" y="119513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2DC071C-0E46-1B0A-13A3-B171D498131C}"/>
                </a:ext>
              </a:extLst>
            </p:cNvPr>
            <p:cNvCxnSpPr/>
            <p:nvPr/>
          </p:nvCxnSpPr>
          <p:spPr>
            <a:xfrm>
              <a:off x="2104193" y="1475861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DA80505-2B17-20EC-80B3-E976B89F828E}"/>
                </a:ext>
              </a:extLst>
            </p:cNvPr>
            <p:cNvCxnSpPr/>
            <p:nvPr/>
          </p:nvCxnSpPr>
          <p:spPr>
            <a:xfrm>
              <a:off x="2096177" y="1788677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2C210CF-D63E-0887-0AF1-8C6DFB1F8B8D}"/>
                </a:ext>
              </a:extLst>
            </p:cNvPr>
            <p:cNvCxnSpPr/>
            <p:nvPr/>
          </p:nvCxnSpPr>
          <p:spPr>
            <a:xfrm>
              <a:off x="2104193" y="211752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C2B2573-E33B-83C2-F4E6-616B6E5AF3EF}"/>
                </a:ext>
              </a:extLst>
            </p:cNvPr>
            <p:cNvCxnSpPr/>
            <p:nvPr/>
          </p:nvCxnSpPr>
          <p:spPr>
            <a:xfrm>
              <a:off x="2109545" y="240360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8B94BE-5B81-A30B-79D3-EB770EF42055}"/>
                </a:ext>
              </a:extLst>
            </p:cNvPr>
            <p:cNvCxnSpPr/>
            <p:nvPr/>
          </p:nvCxnSpPr>
          <p:spPr>
            <a:xfrm>
              <a:off x="2109545" y="268433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7D4AA11-447B-4DED-B7FC-8BCAD1DEE46C}"/>
                </a:ext>
              </a:extLst>
            </p:cNvPr>
            <p:cNvCxnSpPr/>
            <p:nvPr/>
          </p:nvCxnSpPr>
          <p:spPr>
            <a:xfrm>
              <a:off x="2101529" y="2997149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A23DC8-263F-DA8E-406D-7BF3788E714C}"/>
                </a:ext>
              </a:extLst>
            </p:cNvPr>
            <p:cNvCxnSpPr/>
            <p:nvPr/>
          </p:nvCxnSpPr>
          <p:spPr>
            <a:xfrm>
              <a:off x="2104193" y="325380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8CADA5-D8D3-1CF1-09F4-DCB3C837538F}"/>
                </a:ext>
              </a:extLst>
            </p:cNvPr>
            <p:cNvCxnSpPr/>
            <p:nvPr/>
          </p:nvCxnSpPr>
          <p:spPr>
            <a:xfrm>
              <a:off x="2109545" y="355325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F11373B-9379-0191-8115-6B6E6C5D9662}"/>
                </a:ext>
              </a:extLst>
            </p:cNvPr>
            <p:cNvCxnSpPr/>
            <p:nvPr/>
          </p:nvCxnSpPr>
          <p:spPr>
            <a:xfrm>
              <a:off x="2109545" y="387408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66D678-20B6-1685-C5D0-0DCAD766FA7F}"/>
                </a:ext>
              </a:extLst>
            </p:cNvPr>
            <p:cNvCxnSpPr/>
            <p:nvPr/>
          </p:nvCxnSpPr>
          <p:spPr>
            <a:xfrm>
              <a:off x="2101529" y="4186901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A5FD2E-6F05-8983-AD9B-9273ECE844A6}"/>
              </a:ext>
            </a:extLst>
          </p:cNvPr>
          <p:cNvGrpSpPr/>
          <p:nvPr/>
        </p:nvGrpSpPr>
        <p:grpSpPr>
          <a:xfrm rot="5400000">
            <a:off x="3984742" y="2737473"/>
            <a:ext cx="366292" cy="3642344"/>
            <a:chOff x="2096177" y="909053"/>
            <a:chExt cx="366292" cy="3277848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5D07998-89E6-A71F-68BD-30CBC77D4A31}"/>
                </a:ext>
              </a:extLst>
            </p:cNvPr>
            <p:cNvCxnSpPr/>
            <p:nvPr/>
          </p:nvCxnSpPr>
          <p:spPr>
            <a:xfrm>
              <a:off x="2098841" y="90905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D7E8F0-2C43-10A7-6A16-9D3A579B624D}"/>
                </a:ext>
              </a:extLst>
            </p:cNvPr>
            <p:cNvCxnSpPr/>
            <p:nvPr/>
          </p:nvCxnSpPr>
          <p:spPr>
            <a:xfrm>
              <a:off x="2104193" y="119513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9C02E71-4A21-4410-A2C4-F1DEF32D8147}"/>
                </a:ext>
              </a:extLst>
            </p:cNvPr>
            <p:cNvCxnSpPr/>
            <p:nvPr/>
          </p:nvCxnSpPr>
          <p:spPr>
            <a:xfrm>
              <a:off x="2104193" y="1475861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4E7B548-1E27-60C9-2344-6AD3C0C54ECB}"/>
                </a:ext>
              </a:extLst>
            </p:cNvPr>
            <p:cNvCxnSpPr/>
            <p:nvPr/>
          </p:nvCxnSpPr>
          <p:spPr>
            <a:xfrm>
              <a:off x="2096177" y="1788677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FC07D0-B6E5-57AA-DB63-6160DC355196}"/>
                </a:ext>
              </a:extLst>
            </p:cNvPr>
            <p:cNvCxnSpPr/>
            <p:nvPr/>
          </p:nvCxnSpPr>
          <p:spPr>
            <a:xfrm>
              <a:off x="2104193" y="211752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064F7F8-3170-7240-BF8F-2F9F81F33630}"/>
                </a:ext>
              </a:extLst>
            </p:cNvPr>
            <p:cNvCxnSpPr/>
            <p:nvPr/>
          </p:nvCxnSpPr>
          <p:spPr>
            <a:xfrm>
              <a:off x="2109545" y="240360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929ABDE-0522-BBF9-535A-EF8D150B10B1}"/>
                </a:ext>
              </a:extLst>
            </p:cNvPr>
            <p:cNvCxnSpPr/>
            <p:nvPr/>
          </p:nvCxnSpPr>
          <p:spPr>
            <a:xfrm>
              <a:off x="2109545" y="2684333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1BD90B8-D5CC-D142-919D-76AF0ECE34E2}"/>
                </a:ext>
              </a:extLst>
            </p:cNvPr>
            <p:cNvCxnSpPr/>
            <p:nvPr/>
          </p:nvCxnSpPr>
          <p:spPr>
            <a:xfrm>
              <a:off x="2101529" y="2997149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F704D98-8594-784E-B3D9-E5DA97CBB574}"/>
                </a:ext>
              </a:extLst>
            </p:cNvPr>
            <p:cNvCxnSpPr/>
            <p:nvPr/>
          </p:nvCxnSpPr>
          <p:spPr>
            <a:xfrm>
              <a:off x="2104193" y="3307277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93151B-A587-E026-6EE6-F2226E1FC20E}"/>
                </a:ext>
              </a:extLst>
            </p:cNvPr>
            <p:cNvCxnSpPr/>
            <p:nvPr/>
          </p:nvCxnSpPr>
          <p:spPr>
            <a:xfrm>
              <a:off x="2109545" y="3629448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B4918C6-491C-8330-61C7-07DCD71DC13C}"/>
                </a:ext>
              </a:extLst>
            </p:cNvPr>
            <p:cNvCxnSpPr/>
            <p:nvPr/>
          </p:nvCxnSpPr>
          <p:spPr>
            <a:xfrm>
              <a:off x="2109545" y="3874085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1931DC5-B753-A997-8AAB-B167646B6879}"/>
                </a:ext>
              </a:extLst>
            </p:cNvPr>
            <p:cNvCxnSpPr/>
            <p:nvPr/>
          </p:nvCxnSpPr>
          <p:spPr>
            <a:xfrm>
              <a:off x="2101529" y="4186901"/>
              <a:ext cx="3529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7B9CE6-4462-C74E-3779-3A7BEBA3AC33}"/>
              </a:ext>
            </a:extLst>
          </p:cNvPr>
          <p:cNvGrpSpPr/>
          <p:nvPr/>
        </p:nvGrpSpPr>
        <p:grpSpPr>
          <a:xfrm>
            <a:off x="159057" y="4634847"/>
            <a:ext cx="1930457" cy="1620216"/>
            <a:chOff x="453153" y="4634847"/>
            <a:chExt cx="1930457" cy="162021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D6A5B9-7F3E-61D3-4C22-6B4F0020F982}"/>
                </a:ext>
              </a:extLst>
            </p:cNvPr>
            <p:cNvCxnSpPr/>
            <p:nvPr/>
          </p:nvCxnSpPr>
          <p:spPr>
            <a:xfrm flipV="1">
              <a:off x="1950345" y="4634847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750C38D-5D3D-9765-9602-1A45CA363036}"/>
                </a:ext>
              </a:extLst>
            </p:cNvPr>
            <p:cNvCxnSpPr/>
            <p:nvPr/>
          </p:nvCxnSpPr>
          <p:spPr>
            <a:xfrm flipV="1">
              <a:off x="1862121" y="4747143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8AE54C8-E721-12FA-8CAE-C9137CBE1E44}"/>
                </a:ext>
              </a:extLst>
            </p:cNvPr>
            <p:cNvCxnSpPr/>
            <p:nvPr/>
          </p:nvCxnSpPr>
          <p:spPr>
            <a:xfrm flipV="1">
              <a:off x="1755177" y="4867455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3BFCA2A-F45E-1D0F-B45C-49DD2DB535B0}"/>
                </a:ext>
              </a:extLst>
            </p:cNvPr>
            <p:cNvCxnSpPr/>
            <p:nvPr/>
          </p:nvCxnSpPr>
          <p:spPr>
            <a:xfrm flipV="1">
              <a:off x="1653585" y="4993119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1CEF6C2-994C-EC8E-AB7F-2501F6C12F02}"/>
                </a:ext>
              </a:extLst>
            </p:cNvPr>
            <p:cNvCxnSpPr/>
            <p:nvPr/>
          </p:nvCxnSpPr>
          <p:spPr>
            <a:xfrm flipV="1">
              <a:off x="1541289" y="5108079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E2CEFE0-B293-1BBB-4E38-CE5FC9E19DAA}"/>
                </a:ext>
              </a:extLst>
            </p:cNvPr>
            <p:cNvCxnSpPr/>
            <p:nvPr/>
          </p:nvCxnSpPr>
          <p:spPr>
            <a:xfrm flipV="1">
              <a:off x="1426329" y="5247111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74DB33A-CDE8-60FF-407C-7A9E5F4B1DFC}"/>
                </a:ext>
              </a:extLst>
            </p:cNvPr>
            <p:cNvCxnSpPr/>
            <p:nvPr/>
          </p:nvCxnSpPr>
          <p:spPr>
            <a:xfrm flipV="1">
              <a:off x="1319385" y="5380791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AB42566-41AB-59CC-4B50-DD22FB588BA8}"/>
                </a:ext>
              </a:extLst>
            </p:cNvPr>
            <p:cNvCxnSpPr/>
            <p:nvPr/>
          </p:nvCxnSpPr>
          <p:spPr>
            <a:xfrm flipV="1">
              <a:off x="1191057" y="5493087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882F635-41E4-1A64-7928-B8716A8BAB60}"/>
                </a:ext>
              </a:extLst>
            </p:cNvPr>
            <p:cNvCxnSpPr/>
            <p:nvPr/>
          </p:nvCxnSpPr>
          <p:spPr>
            <a:xfrm flipV="1">
              <a:off x="1067920" y="5632112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5FC4B60-30F6-F3EB-C663-A84A14CDE866}"/>
                </a:ext>
              </a:extLst>
            </p:cNvPr>
            <p:cNvCxnSpPr/>
            <p:nvPr/>
          </p:nvCxnSpPr>
          <p:spPr>
            <a:xfrm flipV="1">
              <a:off x="875577" y="5819271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44C2136-0981-4454-1F2F-85884FED5090}"/>
                </a:ext>
              </a:extLst>
            </p:cNvPr>
            <p:cNvCxnSpPr/>
            <p:nvPr/>
          </p:nvCxnSpPr>
          <p:spPr>
            <a:xfrm flipV="1">
              <a:off x="693777" y="6011775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E9B74FC-4475-338E-89BB-8321A818BEB2}"/>
                </a:ext>
              </a:extLst>
            </p:cNvPr>
            <p:cNvCxnSpPr/>
            <p:nvPr/>
          </p:nvCxnSpPr>
          <p:spPr>
            <a:xfrm flipV="1">
              <a:off x="453153" y="6252399"/>
              <a:ext cx="433265" cy="2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C6A9A61-88CB-788F-59E1-ED373D781816}"/>
              </a:ext>
            </a:extLst>
          </p:cNvPr>
          <p:cNvCxnSpPr/>
          <p:nvPr/>
        </p:nvCxnSpPr>
        <p:spPr>
          <a:xfrm flipV="1">
            <a:off x="1978531" y="3553253"/>
            <a:ext cx="715786" cy="9853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82A854F-E399-9438-3CE1-07C7C32AA7D6}"/>
              </a:ext>
            </a:extLst>
          </p:cNvPr>
          <p:cNvGrpSpPr/>
          <p:nvPr/>
        </p:nvGrpSpPr>
        <p:grpSpPr>
          <a:xfrm>
            <a:off x="2694317" y="3125463"/>
            <a:ext cx="494906" cy="427790"/>
            <a:chOff x="2587625" y="2921000"/>
            <a:chExt cx="4064000" cy="3381374"/>
          </a:xfrm>
        </p:grpSpPr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6ACAAD35-03E3-05B4-8FCF-6985F909294D}"/>
                </a:ext>
              </a:extLst>
            </p:cNvPr>
            <p:cNvSpPr/>
            <p:nvPr/>
          </p:nvSpPr>
          <p:spPr>
            <a:xfrm>
              <a:off x="2587625" y="2921000"/>
              <a:ext cx="4064000" cy="3381374"/>
            </a:xfrm>
            <a:prstGeom prst="cub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2279EDF-DB56-D3F1-2AA5-D4A09C780335}"/>
                </a:ext>
              </a:extLst>
            </p:cNvPr>
            <p:cNvCxnSpPr/>
            <p:nvPr/>
          </p:nvCxnSpPr>
          <p:spPr>
            <a:xfrm flipH="1" flipV="1">
              <a:off x="3444875" y="5413375"/>
              <a:ext cx="3206750" cy="317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A22DF75-DD72-2FB3-D2D2-AD07B89B97BB}"/>
                </a:ext>
              </a:extLst>
            </p:cNvPr>
            <p:cNvCxnSpPr/>
            <p:nvPr/>
          </p:nvCxnSpPr>
          <p:spPr>
            <a:xfrm>
              <a:off x="3429000" y="2921000"/>
              <a:ext cx="15875" cy="24923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0673A64-5DAC-1AFF-4DE5-3EFBA446E179}"/>
                </a:ext>
              </a:extLst>
            </p:cNvPr>
            <p:cNvCxnSpPr/>
            <p:nvPr/>
          </p:nvCxnSpPr>
          <p:spPr>
            <a:xfrm flipH="1">
              <a:off x="2587625" y="5429250"/>
              <a:ext cx="857250" cy="873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57432F2-C209-7722-5ECE-B9D11C6D854D}"/>
              </a:ext>
            </a:extLst>
          </p:cNvPr>
          <p:cNvSpPr/>
          <p:nvPr/>
        </p:nvSpPr>
        <p:spPr>
          <a:xfrm>
            <a:off x="2225673" y="2662164"/>
            <a:ext cx="1819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 state in k-space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0719D-AE9E-E046-06BB-06F5447C7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848" y="3278379"/>
            <a:ext cx="1354402" cy="44225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4C823C5-AF86-A809-FE50-A9EB99AE6956}"/>
              </a:ext>
            </a:extLst>
          </p:cNvPr>
          <p:cNvSpPr/>
          <p:nvPr/>
        </p:nvSpPr>
        <p:spPr>
          <a:xfrm>
            <a:off x="4912237" y="2098412"/>
            <a:ext cx="4183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So, the number of states in a volume between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dk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is:</a:t>
            </a: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469E99DE-3509-0EC7-6AE3-C922E68BDC94}"/>
              </a:ext>
            </a:extLst>
          </p:cNvPr>
          <p:cNvSpPr/>
          <p:nvPr/>
        </p:nvSpPr>
        <p:spPr>
          <a:xfrm rot="1162265">
            <a:off x="2935833" y="1199345"/>
            <a:ext cx="190500" cy="47438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319A41-C494-B0DA-0CC5-65EAB520C2DF}"/>
              </a:ext>
            </a:extLst>
          </p:cNvPr>
          <p:cNvSpPr txBox="1"/>
          <p:nvPr/>
        </p:nvSpPr>
        <p:spPr>
          <a:xfrm>
            <a:off x="3117533" y="1278374"/>
            <a:ext cx="401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dk</a:t>
            </a:r>
            <a:endParaRPr lang="en-US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808B557-ECD6-3E7C-245E-08FFA7BB0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282" y="2884831"/>
            <a:ext cx="2100333" cy="5854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6BD278-0D06-FFB7-3396-93AF46686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496" y="3795360"/>
            <a:ext cx="1368427" cy="6299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1F84F-E766-4FA7-39F4-6F27AA6E9AA2}"/>
              </a:ext>
            </a:extLst>
          </p:cNvPr>
          <p:cNvSpPr/>
          <p:nvPr/>
        </p:nvSpPr>
        <p:spPr>
          <a:xfrm>
            <a:off x="5942676" y="4637449"/>
            <a:ext cx="3144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we can change variables from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to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with a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-substitution: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27B5AB8-E66A-48D7-43C9-1C57E3E2A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838" y="5626694"/>
            <a:ext cx="2619216" cy="5715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FA29093-B568-4FA3-7507-F021111C3DCB}"/>
              </a:ext>
            </a:extLst>
          </p:cNvPr>
          <p:cNvSpPr/>
          <p:nvPr/>
        </p:nvSpPr>
        <p:spPr>
          <a:xfrm>
            <a:off x="5679201" y="3907657"/>
            <a:ext cx="1223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With: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DCA2D3B-AE8A-7C8D-0944-01579C9DF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8295" y="6038219"/>
            <a:ext cx="2214879" cy="648084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0449FABA-8A09-AA89-D901-5DA3B8C7DC51}"/>
              </a:ext>
            </a:extLst>
          </p:cNvPr>
          <p:cNvSpPr/>
          <p:nvPr/>
        </p:nvSpPr>
        <p:spPr>
          <a:xfrm>
            <a:off x="1633787" y="6207722"/>
            <a:ext cx="2066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Times New Roman" pitchFamily="18" charset="0"/>
              </a:rPr>
              <a:t>Energy degeneracy in a box of particles</a:t>
            </a:r>
            <a:endParaRPr lang="en-US" sz="1600" b="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6B93069-8E04-8B45-A883-0403A19FB93D}"/>
              </a:ext>
            </a:extLst>
          </p:cNvPr>
          <p:cNvSpPr/>
          <p:nvPr/>
        </p:nvSpPr>
        <p:spPr>
          <a:xfrm>
            <a:off x="3560428" y="5987212"/>
            <a:ext cx="2367181" cy="748795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9F44F9-3BF2-09BA-1781-29E072BD8102}"/>
              </a:ext>
            </a:extLst>
          </p:cNvPr>
          <p:cNvSpPr/>
          <p:nvPr/>
        </p:nvSpPr>
        <p:spPr>
          <a:xfrm>
            <a:off x="4105930" y="961093"/>
            <a:ext cx="45808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We can determine           by using the “volume” (the number of states) of a shell in </a:t>
            </a:r>
            <a:r>
              <a:rPr lang="en-GB" sz="22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-space.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F7C266-18BB-116A-DE3B-841AD3C42E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894" y="1037897"/>
            <a:ext cx="609285" cy="3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3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8" grpId="0"/>
      <p:bldP spid="70" grpId="0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C18390-B00A-136F-91DD-E1091B4D1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22" y="5127244"/>
            <a:ext cx="2398522" cy="711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1B058C-8C4C-C4D3-B570-452AA4A6D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58" y="351114"/>
            <a:ext cx="3593043" cy="369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420B8-0AAE-BC2D-E94B-B5967C46F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923" y="3587496"/>
            <a:ext cx="1387189" cy="55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06E01-F6F6-86CB-DA6A-1CFE0B7D0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58" y="1945132"/>
            <a:ext cx="3668885" cy="369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F4216-A5F6-2026-FFBF-F3EBC57BB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102" y="1168146"/>
            <a:ext cx="3109546" cy="350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2742E5-FF0B-DE4C-E9AA-44A55BD13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974" y="2687656"/>
            <a:ext cx="3915374" cy="711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3CDFD6-0A85-1F30-C363-8AC1F505F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1080" y="4058072"/>
            <a:ext cx="2929420" cy="711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21BF10-895F-06C8-89F1-AD8A5AB912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923" y="2564298"/>
            <a:ext cx="1261752" cy="553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6A8624-4344-9885-7E4E-6DCE6BD8784E}"/>
              </a:ext>
            </a:extLst>
          </p:cNvPr>
          <p:cNvSpPr txBox="1"/>
          <p:nvPr/>
        </p:nvSpPr>
        <p:spPr>
          <a:xfrm>
            <a:off x="4016897" y="1147061"/>
            <a:ext cx="73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B6A2D3-509A-EC90-32EF-269B116275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8901" y="2724232"/>
            <a:ext cx="1261752" cy="2280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E2801C-F534-D681-7D98-A4B3D370F7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6182" y="3744610"/>
            <a:ext cx="1387189" cy="2391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929586-2DDB-AC5C-AE00-27E32707A749}"/>
              </a:ext>
            </a:extLst>
          </p:cNvPr>
          <p:cNvSpPr txBox="1"/>
          <p:nvPr/>
        </p:nvSpPr>
        <p:spPr>
          <a:xfrm>
            <a:off x="4852375" y="5298090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Abbreviated notation of above, but sloppy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EF61FC-43F2-DD41-2503-6377A70FA4E6}"/>
              </a:ext>
            </a:extLst>
          </p:cNvPr>
          <p:cNvCxnSpPr>
            <a:cxnSpLocks/>
          </p:cNvCxnSpPr>
          <p:nvPr/>
        </p:nvCxnSpPr>
        <p:spPr>
          <a:xfrm>
            <a:off x="4053157" y="720774"/>
            <a:ext cx="249155" cy="423762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1CA557-3A18-D82B-A2F6-EF12A06E8276}"/>
              </a:ext>
            </a:extLst>
          </p:cNvPr>
          <p:cNvCxnSpPr>
            <a:cxnSpLocks/>
          </p:cNvCxnSpPr>
          <p:nvPr/>
        </p:nvCxnSpPr>
        <p:spPr>
          <a:xfrm flipH="1">
            <a:off x="4059253" y="1519350"/>
            <a:ext cx="249155" cy="423762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1A697-E311-9A31-82B9-0C4FC770673D}"/>
              </a:ext>
            </a:extLst>
          </p:cNvPr>
          <p:cNvSpPr txBox="1"/>
          <p:nvPr/>
        </p:nvSpPr>
        <p:spPr>
          <a:xfrm>
            <a:off x="4862346" y="2170098"/>
            <a:ext cx="241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Implies (remember these?? 😃)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06C915-59D7-BC74-2674-9956E856EFEA}"/>
              </a:ext>
            </a:extLst>
          </p:cNvPr>
          <p:cNvCxnSpPr>
            <a:cxnSpLocks/>
          </p:cNvCxnSpPr>
          <p:nvPr/>
        </p:nvCxnSpPr>
        <p:spPr>
          <a:xfrm flipV="1">
            <a:off x="4956960" y="2477875"/>
            <a:ext cx="614773" cy="427942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25CF4C-1A5D-86D0-519D-CD90142FAAF2}"/>
              </a:ext>
            </a:extLst>
          </p:cNvPr>
          <p:cNvCxnSpPr>
            <a:cxnSpLocks/>
          </p:cNvCxnSpPr>
          <p:nvPr/>
        </p:nvCxnSpPr>
        <p:spPr>
          <a:xfrm>
            <a:off x="7227916" y="2314865"/>
            <a:ext cx="307387" cy="345214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BC6037-8005-13E5-F570-8C23896F2914}"/>
              </a:ext>
            </a:extLst>
          </p:cNvPr>
          <p:cNvCxnSpPr>
            <a:cxnSpLocks/>
          </p:cNvCxnSpPr>
          <p:nvPr/>
        </p:nvCxnSpPr>
        <p:spPr>
          <a:xfrm>
            <a:off x="7563843" y="3159909"/>
            <a:ext cx="0" cy="477541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eft Brace 29">
            <a:extLst>
              <a:ext uri="{FF2B5EF4-FFF2-40B4-BE49-F238E27FC236}">
                <a16:creationId xmlns:a16="http://schemas.microsoft.com/office/drawing/2014/main" id="{189AA035-2173-1001-35C1-B633055B45A9}"/>
              </a:ext>
            </a:extLst>
          </p:cNvPr>
          <p:cNvSpPr/>
          <p:nvPr/>
        </p:nvSpPr>
        <p:spPr>
          <a:xfrm rot="16200000">
            <a:off x="3054571" y="2707451"/>
            <a:ext cx="369332" cy="1845503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60A129-ECAE-1431-EB97-2B87150153F7}"/>
              </a:ext>
            </a:extLst>
          </p:cNvPr>
          <p:cNvCxnSpPr>
            <a:cxnSpLocks/>
          </p:cNvCxnSpPr>
          <p:nvPr/>
        </p:nvCxnSpPr>
        <p:spPr>
          <a:xfrm>
            <a:off x="3241779" y="3790485"/>
            <a:ext cx="0" cy="477541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5080BDF-7901-B03C-1E0B-19A558216F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1389" y="6391488"/>
            <a:ext cx="2663610" cy="3318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FF49963-6970-1FE7-8309-A4B833E04BEC}"/>
              </a:ext>
            </a:extLst>
          </p:cNvPr>
          <p:cNvSpPr txBox="1"/>
          <p:nvPr/>
        </p:nvSpPr>
        <p:spPr>
          <a:xfrm>
            <a:off x="4400167" y="5957752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Jacobian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7DB977-CC1C-B77A-8217-0DC9571D0C03}"/>
              </a:ext>
            </a:extLst>
          </p:cNvPr>
          <p:cNvSpPr txBox="1"/>
          <p:nvPr/>
        </p:nvSpPr>
        <p:spPr>
          <a:xfrm>
            <a:off x="4489051" y="6277357"/>
            <a:ext cx="441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now see purpose of Jacobian is to preserve “volume” under change of variables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55CB8DB3-9E8F-8049-7974-75CEED291574}"/>
              </a:ext>
            </a:extLst>
          </p:cNvPr>
          <p:cNvSpPr/>
          <p:nvPr/>
        </p:nvSpPr>
        <p:spPr>
          <a:xfrm rot="16200000">
            <a:off x="4219220" y="5615839"/>
            <a:ext cx="369332" cy="638929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64D3AB-DE42-7A27-77D6-BD6A74391400}"/>
              </a:ext>
            </a:extLst>
          </p:cNvPr>
          <p:cNvSpPr txBox="1"/>
          <p:nvPr/>
        </p:nvSpPr>
        <p:spPr>
          <a:xfrm>
            <a:off x="5411961" y="154930"/>
            <a:ext cx="3356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 you’re interested about how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-substation works:</a:t>
            </a:r>
          </a:p>
        </p:txBody>
      </p:sp>
    </p:spTree>
    <p:extLst>
      <p:ext uri="{BB962C8B-B14F-4D97-AF65-F5344CB8AC3E}">
        <p14:creationId xmlns:p14="http://schemas.microsoft.com/office/powerpoint/2010/main" val="9889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3" grpId="0"/>
      <p:bldP spid="30" grpId="0" animBg="1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0D57A9-6994-F194-7A93-7F10E5657D41}"/>
              </a:ext>
            </a:extLst>
          </p:cNvPr>
          <p:cNvSpPr txBox="1"/>
          <p:nvPr/>
        </p:nvSpPr>
        <p:spPr>
          <a:xfrm>
            <a:off x="5411961" y="154930"/>
            <a:ext cx="3356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 you’re interested about how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-substation works: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963E1-B934-45A7-3D07-B6DEA0B29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86" y="1502794"/>
            <a:ext cx="2595667" cy="921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91A054-7030-186F-DD93-E354648CB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195" y="4452119"/>
            <a:ext cx="3273718" cy="794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04662-14CB-5BF1-262E-73A95E255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565" y="1502794"/>
            <a:ext cx="1949400" cy="847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1F6DFD-D34D-3B6F-A64A-FAC0D3E9F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085" y="2917841"/>
            <a:ext cx="3358474" cy="794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0EDDC8-5E49-1B2A-0400-B6EF30B44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917" y="2854273"/>
            <a:ext cx="2489721" cy="921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DA1C08-B861-13CC-B743-3F176E2BC7A3}"/>
              </a:ext>
            </a:extLst>
          </p:cNvPr>
          <p:cNvSpPr txBox="1"/>
          <p:nvPr/>
        </p:nvSpPr>
        <p:spPr>
          <a:xfrm>
            <a:off x="445477" y="1771661"/>
            <a:ext cx="99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2CBE6-FB69-D36F-FF9C-9EB8998DA3A3}"/>
              </a:ext>
            </a:extLst>
          </p:cNvPr>
          <p:cNvSpPr txBox="1"/>
          <p:nvPr/>
        </p:nvSpPr>
        <p:spPr>
          <a:xfrm>
            <a:off x="4335149" y="1771661"/>
            <a:ext cx="7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E25B3-6CAD-E2A0-6F7F-F600621E4631}"/>
              </a:ext>
            </a:extLst>
          </p:cNvPr>
          <p:cNvSpPr txBox="1"/>
          <p:nvPr/>
        </p:nvSpPr>
        <p:spPr>
          <a:xfrm>
            <a:off x="433755" y="3108089"/>
            <a:ext cx="99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4625D-FD56-213A-9F11-71615D39FD9C}"/>
              </a:ext>
            </a:extLst>
          </p:cNvPr>
          <p:cNvSpPr txBox="1"/>
          <p:nvPr/>
        </p:nvSpPr>
        <p:spPr>
          <a:xfrm>
            <a:off x="4323427" y="3108089"/>
            <a:ext cx="7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E601A5-F03B-3DBC-50D4-CFCCD426C5C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203"/>
          <a:stretch/>
        </p:blipFill>
        <p:spPr>
          <a:xfrm>
            <a:off x="4706913" y="4396947"/>
            <a:ext cx="2414515" cy="9321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104A42-50D4-558E-E79E-72832A8F237E}"/>
              </a:ext>
            </a:extLst>
          </p:cNvPr>
          <p:cNvSpPr txBox="1"/>
          <p:nvPr/>
        </p:nvSpPr>
        <p:spPr>
          <a:xfrm>
            <a:off x="808892" y="4655535"/>
            <a:ext cx="57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9CC045-1327-B615-0BCB-D152F36C0A28}"/>
              </a:ext>
            </a:extLst>
          </p:cNvPr>
          <p:cNvSpPr/>
          <p:nvPr/>
        </p:nvSpPr>
        <p:spPr>
          <a:xfrm>
            <a:off x="3934638" y="5538637"/>
            <a:ext cx="4693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Energy degeneracy of many independent particles in a box of particles (Maxwell-Boltzmann gas degeneracy)</a:t>
            </a:r>
            <a:endParaRPr 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7EC4B6-B2EA-9846-A575-EF7D4941C41B}"/>
              </a:ext>
            </a:extLst>
          </p:cNvPr>
          <p:cNvSpPr/>
          <p:nvPr/>
        </p:nvSpPr>
        <p:spPr>
          <a:xfrm>
            <a:off x="5157566" y="4368405"/>
            <a:ext cx="2099020" cy="1071103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350" y="18325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Another Look at Energy Degeneracy in the Box 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60589" y="1657695"/>
            <a:ext cx="973221" cy="88231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78" y="3879877"/>
            <a:ext cx="4724972" cy="29628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321" y="3457263"/>
            <a:ext cx="3349608" cy="63134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 rot="16200000">
            <a:off x="1015993" y="4932929"/>
            <a:ext cx="1640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# of states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10950" y="6319554"/>
            <a:ext cx="121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Energy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0350" y="3045559"/>
            <a:ext cx="8686800" cy="93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From the PIAB unit, </a:t>
            </a: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solving a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Diophantine equation: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A7BCE-FBBA-8FC2-D031-AE38758A3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480" y="1561387"/>
            <a:ext cx="3987039" cy="11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4" grpId="0"/>
      <p:bldP spid="9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</TotalTime>
  <Words>1457</Words>
  <Application>Microsoft Macintosh PowerPoint</Application>
  <PresentationFormat>On-screen Show (4:3)</PresentationFormat>
  <Paragraphs>153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Courier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Nicholas Petraco</dc:creator>
  <cp:lastModifiedBy>Nicholas Petraco</cp:lastModifiedBy>
  <cp:revision>50</cp:revision>
  <dcterms:created xsi:type="dcterms:W3CDTF">2025-05-12T15:37:50Z</dcterms:created>
  <dcterms:modified xsi:type="dcterms:W3CDTF">2025-05-14T17:51:01Z</dcterms:modified>
</cp:coreProperties>
</file>